
<file path=[Content_Types].xml><?xml version="1.0" encoding="utf-8"?>
<Types xmlns="http://schemas.openxmlformats.org/package/2006/content-types">
  <Default Extension="gif" ContentType="image/gif"/>
  <Default Extension="jpeg" ContentType="image/jpeg"/>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705" r:id="rId4"/>
    <p:sldMasterId id="2147483657" r:id="rId5"/>
  </p:sldMasterIdLst>
  <p:notesMasterIdLst>
    <p:notesMasterId r:id="rId38"/>
  </p:notesMasterIdLst>
  <p:handoutMasterIdLst>
    <p:handoutMasterId r:id="rId39"/>
  </p:handoutMasterIdLst>
  <p:sldIdLst>
    <p:sldId id="261" r:id="rId6"/>
    <p:sldId id="2086971057" r:id="rId7"/>
    <p:sldId id="2086971055" r:id="rId8"/>
    <p:sldId id="263" r:id="rId9"/>
    <p:sldId id="264" r:id="rId10"/>
    <p:sldId id="2086971051" r:id="rId11"/>
    <p:sldId id="2086971056" r:id="rId12"/>
    <p:sldId id="2086971054" r:id="rId13"/>
    <p:sldId id="258" r:id="rId14"/>
    <p:sldId id="259" r:id="rId15"/>
    <p:sldId id="260" r:id="rId16"/>
    <p:sldId id="2086971072" r:id="rId17"/>
    <p:sldId id="262" r:id="rId18"/>
    <p:sldId id="2086971052" r:id="rId19"/>
    <p:sldId id="2086971059" r:id="rId20"/>
    <p:sldId id="2086971060" r:id="rId21"/>
    <p:sldId id="2086971061" r:id="rId22"/>
    <p:sldId id="2086971062" r:id="rId23"/>
    <p:sldId id="2086971063" r:id="rId24"/>
    <p:sldId id="256" r:id="rId25"/>
    <p:sldId id="2086971053" r:id="rId26"/>
    <p:sldId id="2086971064" r:id="rId27"/>
    <p:sldId id="2086971065" r:id="rId28"/>
    <p:sldId id="2086971066" r:id="rId29"/>
    <p:sldId id="2086971067" r:id="rId30"/>
    <p:sldId id="2086971068" r:id="rId31"/>
    <p:sldId id="2086971069" r:id="rId32"/>
    <p:sldId id="257" r:id="rId33"/>
    <p:sldId id="2086971071" r:id="rId34"/>
    <p:sldId id="2086971070" r:id="rId35"/>
    <p:sldId id="2086971058" r:id="rId36"/>
    <p:sldId id="305" r:id="rId37"/>
  </p:sldIdLst>
  <p:sldSz cx="12192000" cy="6858000"/>
  <p:notesSz cx="7315200" cy="9601200"/>
  <p:custDataLst>
    <p:tags r:id="rId40"/>
  </p:custDataLst>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onnie Glendinning" initials="" lastIdx="1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96DC"/>
    <a:srgbClr val="060606"/>
    <a:srgbClr val="98B81E"/>
    <a:srgbClr val="FF9B09"/>
    <a:srgbClr val="FFFFFF"/>
    <a:srgbClr val="50ABE3"/>
    <a:srgbClr val="1B48AA"/>
    <a:srgbClr val="58595B"/>
    <a:srgbClr val="2290D4"/>
    <a:srgbClr val="4FAB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E81294-E37B-2146-BB9B-669251B4CD5F}" v="223" dt="2021-05-28T00:53:10.8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42" autoAdjust="0"/>
    <p:restoredTop sz="68186" autoAdjust="0"/>
  </p:normalViewPr>
  <p:slideViewPr>
    <p:cSldViewPr snapToGrid="0">
      <p:cViewPr varScale="1">
        <p:scale>
          <a:sx n="142" d="100"/>
          <a:sy n="142" d="100"/>
        </p:scale>
        <p:origin x="7800" y="17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30" d="100"/>
        <a:sy n="30" d="100"/>
      </p:scale>
      <p:origin x="0" y="0"/>
    </p:cViewPr>
  </p:sorterViewPr>
  <p:notesViewPr>
    <p:cSldViewPr snapToGrid="0">
      <p:cViewPr varScale="1">
        <p:scale>
          <a:sx n="61" d="100"/>
          <a:sy n="61" d="100"/>
        </p:scale>
        <p:origin x="2586" y="51"/>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handoutMaster" Target="handoutMasters/handoutMaster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tags" Target="tags/tag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 Id="rId46" Type="http://schemas.microsoft.com/office/2015/10/relationships/revisionInfo" Target="revisionInfo.xml"/><Relationship Id="rId20" Type="http://schemas.openxmlformats.org/officeDocument/2006/relationships/slide" Target="slides/slide15.xml"/><Relationship Id="rId41"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3"/>
          <p:cNvSpPr>
            <a:spLocks noGrp="1" noChangeArrowheads="1"/>
          </p:cNvSpPr>
          <p:nvPr>
            <p:ph type="dt" sz="quarter" idx="1"/>
          </p:nvPr>
        </p:nvSpPr>
        <p:spPr bwMode="auto">
          <a:xfrm>
            <a:off x="4402700" y="9129458"/>
            <a:ext cx="1735707" cy="26898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r">
              <a:defRPr sz="1200"/>
            </a:lvl1pPr>
          </a:lstStyle>
          <a:p>
            <a:pPr algn="l"/>
            <a:fld id="{FF589425-449D-4D80-B16A-0FCA3F0B391A}" type="datetime9">
              <a:rPr lang="en-US" sz="900"/>
              <a:pPr algn="l"/>
              <a:t>5/27/21 7:36:08 PM</a:t>
            </a:fld>
            <a:endParaRPr lang="en-US" sz="900" dirty="0"/>
          </a:p>
        </p:txBody>
      </p:sp>
      <p:sp>
        <p:nvSpPr>
          <p:cNvPr id="20" name="Rectangle 4"/>
          <p:cNvSpPr>
            <a:spLocks noGrp="1" noChangeArrowheads="1"/>
          </p:cNvSpPr>
          <p:nvPr>
            <p:ph type="ftr" sz="quarter" idx="2"/>
          </p:nvPr>
        </p:nvSpPr>
        <p:spPr bwMode="auto">
          <a:xfrm>
            <a:off x="604893" y="9129458"/>
            <a:ext cx="3797807" cy="27209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defRPr sz="1200"/>
            </a:lvl1pPr>
          </a:lstStyle>
          <a:p>
            <a:r>
              <a:rPr lang="en-US" sz="900" cap="all" dirty="0"/>
              <a:t>Public, </a:t>
            </a:r>
            <a:r>
              <a:rPr lang="en-US" sz="900" dirty="0"/>
              <a:t>© NXP</a:t>
            </a:r>
          </a:p>
        </p:txBody>
      </p:sp>
      <p:sp>
        <p:nvSpPr>
          <p:cNvPr id="21" name="Rectangle 5"/>
          <p:cNvSpPr>
            <a:spLocks noGrp="1" noChangeArrowheads="1"/>
          </p:cNvSpPr>
          <p:nvPr>
            <p:ph type="sldNum" sz="quarter" idx="3"/>
          </p:nvPr>
        </p:nvSpPr>
        <p:spPr bwMode="auto">
          <a:xfrm>
            <a:off x="202864" y="9129458"/>
            <a:ext cx="416205" cy="2689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B1A579D-3553-4F33-9067-7E7231905C3B}" type="slidenum">
              <a:rPr lang="en-US" sz="1000"/>
              <a:pPr/>
              <a:t>‹#›</a:t>
            </a:fld>
            <a:endParaRPr lang="en-US" sz="1000" dirty="0"/>
          </a:p>
        </p:txBody>
      </p:sp>
      <p:grpSp>
        <p:nvGrpSpPr>
          <p:cNvPr id="6" name="Group 5">
            <a:extLst>
              <a:ext uri="{FF2B5EF4-FFF2-40B4-BE49-F238E27FC236}">
                <a16:creationId xmlns:a16="http://schemas.microsoft.com/office/drawing/2014/main" id="{8BC3BF46-A6F5-4DB5-9DFF-F4C01756D6D6}"/>
              </a:ext>
            </a:extLst>
          </p:cNvPr>
          <p:cNvGrpSpPr/>
          <p:nvPr/>
        </p:nvGrpSpPr>
        <p:grpSpPr>
          <a:xfrm>
            <a:off x="6603940" y="9182388"/>
            <a:ext cx="452877" cy="163126"/>
            <a:chOff x="271463" y="2852738"/>
            <a:chExt cx="3190876" cy="1149350"/>
          </a:xfrm>
        </p:grpSpPr>
        <p:sp>
          <p:nvSpPr>
            <p:cNvPr id="7" name="Freeform 6">
              <a:extLst>
                <a:ext uri="{FF2B5EF4-FFF2-40B4-BE49-F238E27FC236}">
                  <a16:creationId xmlns:a16="http://schemas.microsoft.com/office/drawing/2014/main" id="{BF5D0D75-DED7-4284-906B-21F7E0368BC8}"/>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8" name="Freeform 7">
              <a:extLst>
                <a:ext uri="{FF2B5EF4-FFF2-40B4-BE49-F238E27FC236}">
                  <a16:creationId xmlns:a16="http://schemas.microsoft.com/office/drawing/2014/main" id="{DC1692CE-743A-4BF7-AB0A-671B4AF9649E}"/>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9" name="Freeform 8">
              <a:extLst>
                <a:ext uri="{FF2B5EF4-FFF2-40B4-BE49-F238E27FC236}">
                  <a16:creationId xmlns:a16="http://schemas.microsoft.com/office/drawing/2014/main" id="{6AE49670-FCC3-460C-A108-EF544742D647}"/>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0" name="Freeform 9">
              <a:extLst>
                <a:ext uri="{FF2B5EF4-FFF2-40B4-BE49-F238E27FC236}">
                  <a16:creationId xmlns:a16="http://schemas.microsoft.com/office/drawing/2014/main" id="{ECB7E71A-70DC-403D-8B75-49ECCC6CF793}"/>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1" name="Freeform 10">
              <a:extLst>
                <a:ext uri="{FF2B5EF4-FFF2-40B4-BE49-F238E27FC236}">
                  <a16:creationId xmlns:a16="http://schemas.microsoft.com/office/drawing/2014/main" id="{77F7E096-4FB5-4555-83CB-390C6A75C0B0}"/>
                </a:ext>
              </a:extLst>
            </p:cNvPr>
            <p:cNvSpPr>
              <a:spLocks/>
            </p:cNvSpPr>
            <p:nvPr/>
          </p:nvSpPr>
          <p:spPr bwMode="auto">
            <a:xfrm>
              <a:off x="271463" y="2852738"/>
              <a:ext cx="1306513"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17891972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gif>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svg>
</file>

<file path=ppt/media/image4.jpeg>
</file>

<file path=ppt/media/image5.jpeg>
</file>

<file path=ppt/media/image6.jpeg>
</file>

<file path=ppt/media/image7.jpeg>
</file>

<file path=ppt/media/image8.jpeg>
</file>

<file path=ppt/media/image9.jpe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0" name="Rectangle 4"/>
          <p:cNvSpPr>
            <a:spLocks noGrp="1" noRot="1" noChangeAspect="1" noChangeArrowheads="1" noTextEdit="1"/>
          </p:cNvSpPr>
          <p:nvPr>
            <p:ph type="sldImg" idx="2"/>
          </p:nvPr>
        </p:nvSpPr>
        <p:spPr bwMode="auto">
          <a:xfrm>
            <a:off x="457200" y="720725"/>
            <a:ext cx="6400800" cy="3600450"/>
          </a:xfrm>
          <a:prstGeom prst="rect">
            <a:avLst/>
          </a:prstGeom>
          <a:noFill/>
          <a:ln w="9525">
            <a:solidFill>
              <a:srgbClr val="000000"/>
            </a:solidFill>
            <a:miter lim="800000"/>
            <a:headEnd/>
            <a:tailEnd/>
          </a:ln>
          <a:effectLst/>
        </p:spPr>
      </p:sp>
      <p:sp>
        <p:nvSpPr>
          <p:cNvPr id="4101"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Rectangle 3">
            <a:extLst>
              <a:ext uri="{FF2B5EF4-FFF2-40B4-BE49-F238E27FC236}">
                <a16:creationId xmlns:a16="http://schemas.microsoft.com/office/drawing/2014/main" id="{8E4FAC5F-76F7-40D3-AA51-EA65E10A569B}"/>
              </a:ext>
            </a:extLst>
          </p:cNvPr>
          <p:cNvSpPr>
            <a:spLocks noGrp="1" noChangeArrowheads="1"/>
          </p:cNvSpPr>
          <p:nvPr>
            <p:ph type="dt" sz="quarter" idx="1"/>
          </p:nvPr>
        </p:nvSpPr>
        <p:spPr bwMode="auto">
          <a:xfrm>
            <a:off x="4402700" y="9129458"/>
            <a:ext cx="1735707" cy="26898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r">
              <a:defRPr sz="1200"/>
            </a:lvl1pPr>
          </a:lstStyle>
          <a:p>
            <a:pPr algn="l"/>
            <a:fld id="{FF589425-449D-4D80-B16A-0FCA3F0B391A}" type="datetime9">
              <a:rPr lang="en-US" sz="900"/>
              <a:pPr algn="l"/>
              <a:t>5/27/21 7:36:07 PM</a:t>
            </a:fld>
            <a:endParaRPr lang="en-US" sz="900" dirty="0"/>
          </a:p>
        </p:txBody>
      </p:sp>
      <p:sp>
        <p:nvSpPr>
          <p:cNvPr id="23" name="Rectangle 4">
            <a:extLst>
              <a:ext uri="{FF2B5EF4-FFF2-40B4-BE49-F238E27FC236}">
                <a16:creationId xmlns:a16="http://schemas.microsoft.com/office/drawing/2014/main" id="{0AB81111-36A1-4E45-8B18-91185E450857}"/>
              </a:ext>
            </a:extLst>
          </p:cNvPr>
          <p:cNvSpPr>
            <a:spLocks noGrp="1" noChangeArrowheads="1"/>
          </p:cNvSpPr>
          <p:nvPr>
            <p:ph type="ftr" sz="quarter" idx="4"/>
          </p:nvPr>
        </p:nvSpPr>
        <p:spPr bwMode="auto">
          <a:xfrm>
            <a:off x="604893" y="9129458"/>
            <a:ext cx="3797807" cy="27209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defRPr sz="1200"/>
            </a:lvl1pPr>
          </a:lstStyle>
          <a:p>
            <a:r>
              <a:rPr lang="en-US" sz="900" cap="all" dirty="0"/>
              <a:t>public, </a:t>
            </a:r>
            <a:r>
              <a:rPr lang="en-US" sz="900" dirty="0"/>
              <a:t>© NXP</a:t>
            </a:r>
          </a:p>
        </p:txBody>
      </p:sp>
      <p:sp>
        <p:nvSpPr>
          <p:cNvPr id="24" name="Rectangle 5">
            <a:extLst>
              <a:ext uri="{FF2B5EF4-FFF2-40B4-BE49-F238E27FC236}">
                <a16:creationId xmlns:a16="http://schemas.microsoft.com/office/drawing/2014/main" id="{5FD1D2C5-F9B4-4C5C-A9CA-DFB0297712E9}"/>
              </a:ext>
            </a:extLst>
          </p:cNvPr>
          <p:cNvSpPr>
            <a:spLocks noGrp="1" noChangeArrowheads="1"/>
          </p:cNvSpPr>
          <p:nvPr>
            <p:ph type="sldNum" sz="quarter" idx="5"/>
          </p:nvPr>
        </p:nvSpPr>
        <p:spPr bwMode="auto">
          <a:xfrm>
            <a:off x="202864" y="9129458"/>
            <a:ext cx="416205" cy="2689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B1A579D-3553-4F33-9067-7E7231905C3B}" type="slidenum">
              <a:rPr lang="en-US" sz="1000"/>
              <a:pPr/>
              <a:t>‹#›</a:t>
            </a:fld>
            <a:endParaRPr lang="en-US" sz="1000" dirty="0"/>
          </a:p>
        </p:txBody>
      </p:sp>
      <p:grpSp>
        <p:nvGrpSpPr>
          <p:cNvPr id="8" name="Group 7">
            <a:extLst>
              <a:ext uri="{FF2B5EF4-FFF2-40B4-BE49-F238E27FC236}">
                <a16:creationId xmlns:a16="http://schemas.microsoft.com/office/drawing/2014/main" id="{D7150A0C-E6D4-49DA-8653-F6247E6F039E}"/>
              </a:ext>
            </a:extLst>
          </p:cNvPr>
          <p:cNvGrpSpPr/>
          <p:nvPr/>
        </p:nvGrpSpPr>
        <p:grpSpPr>
          <a:xfrm>
            <a:off x="6603940" y="9182388"/>
            <a:ext cx="452877" cy="163126"/>
            <a:chOff x="271463" y="2852738"/>
            <a:chExt cx="3190876" cy="1149350"/>
          </a:xfrm>
        </p:grpSpPr>
        <p:sp>
          <p:nvSpPr>
            <p:cNvPr id="9" name="Freeform 6">
              <a:extLst>
                <a:ext uri="{FF2B5EF4-FFF2-40B4-BE49-F238E27FC236}">
                  <a16:creationId xmlns:a16="http://schemas.microsoft.com/office/drawing/2014/main" id="{0980C33D-A300-4AD4-B29C-DB5DB48BF6C3}"/>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10" name="Freeform 7">
              <a:extLst>
                <a:ext uri="{FF2B5EF4-FFF2-40B4-BE49-F238E27FC236}">
                  <a16:creationId xmlns:a16="http://schemas.microsoft.com/office/drawing/2014/main" id="{5EF4A5A6-0833-4CBA-83F6-B67AC40DA567}"/>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1" name="Freeform 8">
              <a:extLst>
                <a:ext uri="{FF2B5EF4-FFF2-40B4-BE49-F238E27FC236}">
                  <a16:creationId xmlns:a16="http://schemas.microsoft.com/office/drawing/2014/main" id="{D7B0BAF0-F0F9-4BAB-B024-016469F1C935}"/>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2" name="Freeform 9">
              <a:extLst>
                <a:ext uri="{FF2B5EF4-FFF2-40B4-BE49-F238E27FC236}">
                  <a16:creationId xmlns:a16="http://schemas.microsoft.com/office/drawing/2014/main" id="{A22B1E9B-0DB2-4458-B851-F9044721EF71}"/>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3" name="Freeform 10">
              <a:extLst>
                <a:ext uri="{FF2B5EF4-FFF2-40B4-BE49-F238E27FC236}">
                  <a16:creationId xmlns:a16="http://schemas.microsoft.com/office/drawing/2014/main" id="{B4BEF329-F78C-43AC-92A3-343811ED70F3}"/>
                </a:ext>
              </a:extLst>
            </p:cNvPr>
            <p:cNvSpPr>
              <a:spLocks/>
            </p:cNvSpPr>
            <p:nvPr/>
          </p:nvSpPr>
          <p:spPr bwMode="auto">
            <a:xfrm>
              <a:off x="271463" y="2852738"/>
              <a:ext cx="1306513"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50800221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Landon Haugh and I am Technical Lead for Marcom University Programs here at NXP. Today I will be giving an introduction to UAVCAN/CAN in C using the Libcanard library. The scope of this presentation is to give viewers a basic understanding of the concept behind UAVCAN. A simple example is written for this presentation and can be found on </a:t>
            </a:r>
            <a:r>
              <a:rPr lang="en-US" dirty="0" err="1"/>
              <a:t>Github</a:t>
            </a:r>
            <a:r>
              <a:rPr lang="en-US" dirty="0"/>
              <a:t> at landonh12/</a:t>
            </a:r>
            <a:r>
              <a:rPr lang="en-US" dirty="0" err="1"/>
              <a:t>socketcan_canard</a:t>
            </a:r>
            <a:r>
              <a:rPr lang="en-US" dirty="0"/>
              <a:t>.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0</a:t>
            </a:fld>
            <a:endParaRPr lang="en-US" sz="1000" dirty="0"/>
          </a:p>
        </p:txBody>
      </p:sp>
    </p:spTree>
    <p:extLst>
      <p:ext uri="{BB962C8B-B14F-4D97-AF65-F5344CB8AC3E}">
        <p14:creationId xmlns:p14="http://schemas.microsoft.com/office/powerpoint/2010/main" val="3649169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CanardTransfer</a:t>
            </a:r>
            <a:r>
              <a:rPr lang="en-US" dirty="0"/>
              <a:t> is a data structure for setting up a UAVCAN message transfer. </a:t>
            </a:r>
          </a:p>
          <a:p>
            <a:endParaRPr lang="en-US" dirty="0"/>
          </a:p>
          <a:p>
            <a:r>
              <a:rPr lang="en-US" dirty="0"/>
              <a:t>It takes a timestamp (transmission deadline for TX, reception time for RX),</a:t>
            </a:r>
          </a:p>
          <a:p>
            <a:r>
              <a:rPr lang="en-US" dirty="0"/>
              <a:t>	a priority and transfer kind,</a:t>
            </a:r>
          </a:p>
          <a:p>
            <a:r>
              <a:rPr lang="en-US" dirty="0"/>
              <a:t>	a port ID (where each UAVCAN message has a specific port ID), </a:t>
            </a:r>
          </a:p>
          <a:p>
            <a:r>
              <a:rPr lang="en-US" dirty="0"/>
              <a:t>	remote node ID for specifying a specific node for transfer (and this is only used for client/server UAVCAN transfers, not publish/subscribe),</a:t>
            </a:r>
          </a:p>
          <a:p>
            <a:r>
              <a:rPr lang="en-US" dirty="0"/>
              <a:t> 	a transfer ID which increments once for every message send, </a:t>
            </a:r>
          </a:p>
          <a:p>
            <a:r>
              <a:rPr lang="en-US" dirty="0"/>
              <a:t>	a payload size and payload.</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9</a:t>
            </a:fld>
            <a:endParaRPr lang="en-US" sz="1000" dirty="0"/>
          </a:p>
        </p:txBody>
      </p:sp>
    </p:spTree>
    <p:extLst>
      <p:ext uri="{BB962C8B-B14F-4D97-AF65-F5344CB8AC3E}">
        <p14:creationId xmlns:p14="http://schemas.microsoft.com/office/powerpoint/2010/main" val="20107926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CanardFrames</a:t>
            </a:r>
            <a:r>
              <a:rPr lang="en-US" dirty="0"/>
              <a:t> are generated by pushing a </a:t>
            </a:r>
            <a:r>
              <a:rPr lang="en-US" dirty="0" err="1"/>
              <a:t>CanardTransfer</a:t>
            </a:r>
            <a:r>
              <a:rPr lang="en-US" dirty="0"/>
              <a:t> to the transmission queue. </a:t>
            </a:r>
            <a:r>
              <a:rPr lang="en-US" dirty="0" err="1"/>
              <a:t>CanardFrames</a:t>
            </a:r>
            <a:r>
              <a:rPr lang="en-US" dirty="0"/>
              <a:t> contain CAN specific data such as the timestamp, CAN ID, and payload. In this example, we convert </a:t>
            </a:r>
            <a:r>
              <a:rPr lang="en-US" dirty="0" err="1"/>
              <a:t>CanardFrames</a:t>
            </a:r>
            <a:r>
              <a:rPr lang="en-US" dirty="0"/>
              <a:t> to a </a:t>
            </a:r>
            <a:r>
              <a:rPr lang="en-US" dirty="0" err="1"/>
              <a:t>SocketCAN</a:t>
            </a:r>
            <a:r>
              <a:rPr lang="en-US" dirty="0"/>
              <a:t> frame, but you could convert them into a hardware-specific CAN frame structure if you are writing software for a microcontroller.</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10</a:t>
            </a:fld>
            <a:endParaRPr lang="en-US" sz="1000" dirty="0"/>
          </a:p>
        </p:txBody>
      </p:sp>
    </p:spTree>
    <p:extLst>
      <p:ext uri="{BB962C8B-B14F-4D97-AF65-F5344CB8AC3E}">
        <p14:creationId xmlns:p14="http://schemas.microsoft.com/office/powerpoint/2010/main" val="1156610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CanardRxSubscriptions</a:t>
            </a:r>
            <a:r>
              <a:rPr lang="en-US" dirty="0"/>
              <a:t> are used internally and should not be accessed by the application. As a user, you should create a </a:t>
            </a:r>
            <a:r>
              <a:rPr lang="en-US" dirty="0" err="1"/>
              <a:t>CanardRxSubscription</a:t>
            </a:r>
            <a:r>
              <a:rPr lang="en-US" dirty="0"/>
              <a:t> and use the </a:t>
            </a:r>
            <a:r>
              <a:rPr lang="en-US" dirty="0" err="1"/>
              <a:t>canardRxSubscribe</a:t>
            </a:r>
            <a:r>
              <a:rPr lang="en-US" dirty="0"/>
              <a:t>() to tell the </a:t>
            </a:r>
            <a:r>
              <a:rPr lang="en-US" dirty="0" err="1"/>
              <a:t>CanardInstance</a:t>
            </a:r>
            <a:r>
              <a:rPr lang="en-US" dirty="0"/>
              <a:t> you want to subscribe to a message.</a:t>
            </a:r>
          </a:p>
          <a:p>
            <a:endParaRPr lang="en-US" dirty="0"/>
          </a:p>
          <a:p>
            <a:r>
              <a:rPr lang="en-US" dirty="0"/>
              <a:t>You can see the </a:t>
            </a:r>
            <a:r>
              <a:rPr lang="en-US" dirty="0" err="1"/>
              <a:t>canardRxSubscribe</a:t>
            </a:r>
            <a:r>
              <a:rPr lang="en-US" dirty="0"/>
              <a:t> function below: You supply a transfer kind, port ID, buffer size, and transfer timeout along with the </a:t>
            </a:r>
            <a:r>
              <a:rPr lang="en-US" dirty="0" err="1"/>
              <a:t>CanardRxSubscription</a:t>
            </a:r>
            <a:r>
              <a:rPr lang="en-US" dirty="0"/>
              <a:t> structure that you created. </a:t>
            </a:r>
            <a:r>
              <a:rPr lang="en-US" dirty="0" err="1"/>
              <a:t>CanardInstance</a:t>
            </a:r>
            <a:r>
              <a:rPr lang="en-US" dirty="0"/>
              <a:t> will handle subscriptions from there.</a:t>
            </a:r>
          </a:p>
          <a:p>
            <a:endParaRPr lang="en-US" dirty="0"/>
          </a:p>
          <a:p>
            <a:endParaRPr lang="en-US" dirty="0"/>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11</a:t>
            </a:fld>
            <a:endParaRPr lang="en-US" sz="1000" dirty="0"/>
          </a:p>
        </p:txBody>
      </p:sp>
    </p:spTree>
    <p:extLst>
      <p:ext uri="{BB962C8B-B14F-4D97-AF65-F5344CB8AC3E}">
        <p14:creationId xmlns:p14="http://schemas.microsoft.com/office/powerpoint/2010/main" val="2425075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overview of where Libcanard fits in the scope of the </a:t>
            </a:r>
            <a:r>
              <a:rPr lang="en-US" dirty="0" err="1"/>
              <a:t>socketcan_canard</a:t>
            </a:r>
            <a:r>
              <a:rPr lang="en-US" dirty="0"/>
              <a:t> example. UAVCAN sits between the application and CAN specific layers. </a:t>
            </a:r>
          </a:p>
          <a:p>
            <a:endParaRPr lang="en-US" dirty="0"/>
          </a:p>
          <a:p>
            <a:r>
              <a:rPr lang="en-US" dirty="0"/>
              <a:t>On the right you can see a simple diagram of the </a:t>
            </a:r>
            <a:r>
              <a:rPr lang="en-US" dirty="0" err="1"/>
              <a:t>socketcan_canard</a:t>
            </a:r>
            <a:r>
              <a:rPr lang="en-US" dirty="0"/>
              <a:t> example setup. We have two UAVCAN nodes running. One of them is mainly for publishing a Heartbeat_1.0 message, and the other is for subscribing to that message. They both sit on a virtual </a:t>
            </a:r>
            <a:r>
              <a:rPr lang="en-US" dirty="0" err="1"/>
              <a:t>SocketCAN</a:t>
            </a:r>
            <a:r>
              <a:rPr lang="en-US" dirty="0"/>
              <a:t> bus.</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12</a:t>
            </a:fld>
            <a:endParaRPr lang="en-US" sz="1000" dirty="0"/>
          </a:p>
        </p:txBody>
      </p:sp>
    </p:spTree>
    <p:extLst>
      <p:ext uri="{BB962C8B-B14F-4D97-AF65-F5344CB8AC3E}">
        <p14:creationId xmlns:p14="http://schemas.microsoft.com/office/powerpoint/2010/main" val="3198375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flow diagram of a simple TX example</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13</a:t>
            </a:fld>
            <a:endParaRPr lang="en-US" sz="1000" dirty="0"/>
          </a:p>
        </p:txBody>
      </p:sp>
    </p:spTree>
    <p:extLst>
      <p:ext uri="{BB962C8B-B14F-4D97-AF65-F5344CB8AC3E}">
        <p14:creationId xmlns:p14="http://schemas.microsoft.com/office/powerpoint/2010/main" val="6123758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create a </a:t>
            </a:r>
            <a:r>
              <a:rPr lang="en-US" dirty="0" err="1"/>
              <a:t>CanardInstance</a:t>
            </a:r>
            <a:r>
              <a:rPr lang="en-US" dirty="0"/>
              <a:t> and give it a Node ID and MTU.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14</a:t>
            </a:fld>
            <a:endParaRPr lang="en-US" sz="1000" dirty="0"/>
          </a:p>
        </p:txBody>
      </p:sp>
    </p:spTree>
    <p:extLst>
      <p:ext uri="{BB962C8B-B14F-4D97-AF65-F5344CB8AC3E}">
        <p14:creationId xmlns:p14="http://schemas.microsoft.com/office/powerpoint/2010/main" val="36104118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prepare a Heartbeat message for transfer. To prepare the heartbeat message, we first need to create a serialization buffer and buffer size to pass to the Heartbeat_1_0 structure.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15</a:t>
            </a:fld>
            <a:endParaRPr lang="en-US" sz="1000" dirty="0"/>
          </a:p>
        </p:txBody>
      </p:sp>
    </p:spTree>
    <p:extLst>
      <p:ext uri="{BB962C8B-B14F-4D97-AF65-F5344CB8AC3E}">
        <p14:creationId xmlns:p14="http://schemas.microsoft.com/office/powerpoint/2010/main" val="11971384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create a Heartbeat_1_0 datatype and populate it with Uptime, Health, and Mode values and serialize it using the included serialization function provided through the compiled DSDL header.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16</a:t>
            </a:fld>
            <a:endParaRPr lang="en-US" sz="1000" dirty="0"/>
          </a:p>
        </p:txBody>
      </p:sp>
    </p:spTree>
    <p:extLst>
      <p:ext uri="{BB962C8B-B14F-4D97-AF65-F5344CB8AC3E}">
        <p14:creationId xmlns:p14="http://schemas.microsoft.com/office/powerpoint/2010/main" val="31176489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payload is serialized and stored in a buffer, we create a </a:t>
            </a:r>
            <a:r>
              <a:rPr lang="en-US" dirty="0" err="1"/>
              <a:t>CanardTransfer</a:t>
            </a:r>
            <a:r>
              <a:rPr lang="en-US" dirty="0"/>
              <a:t> and populate it with the necessary data such as timestamp, transfer ID, payload buffer size and pointer to the payload buffer. We then push this </a:t>
            </a:r>
            <a:r>
              <a:rPr lang="en-US" dirty="0" err="1"/>
              <a:t>CanardTransfer</a:t>
            </a:r>
            <a:r>
              <a:rPr lang="en-US" dirty="0"/>
              <a:t> on to the Transmission Queue to be processed by our background thread.</a:t>
            </a:r>
          </a:p>
          <a:p>
            <a:endParaRPr lang="en-US" dirty="0"/>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17</a:t>
            </a:fld>
            <a:endParaRPr lang="en-US" sz="1000" dirty="0"/>
          </a:p>
        </p:txBody>
      </p:sp>
    </p:spTree>
    <p:extLst>
      <p:ext uri="{BB962C8B-B14F-4D97-AF65-F5344CB8AC3E}">
        <p14:creationId xmlns:p14="http://schemas.microsoft.com/office/powerpoint/2010/main" val="35270561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push a </a:t>
            </a:r>
            <a:r>
              <a:rPr lang="en-US" dirty="0" err="1"/>
              <a:t>CanardTransfer</a:t>
            </a:r>
            <a:r>
              <a:rPr lang="en-US" dirty="0"/>
              <a:t> to the transmission queue, we then run our TX process function to facilitate transfer of </a:t>
            </a:r>
            <a:r>
              <a:rPr lang="en-US" dirty="0" err="1"/>
              <a:t>CanardFrames</a:t>
            </a:r>
            <a:r>
              <a:rPr lang="en-US" dirty="0"/>
              <a:t> in the queue. If the current time is not past the </a:t>
            </a:r>
            <a:r>
              <a:rPr lang="en-US" dirty="0" err="1"/>
              <a:t>CanardFrame’s</a:t>
            </a:r>
            <a:r>
              <a:rPr lang="en-US" dirty="0"/>
              <a:t> transmission deadline, it will be unpacked into a </a:t>
            </a:r>
            <a:r>
              <a:rPr lang="en-US" dirty="0" err="1"/>
              <a:t>SocketCAN</a:t>
            </a:r>
            <a:r>
              <a:rPr lang="en-US" dirty="0"/>
              <a:t> frame and sent over the CAN bus. Once it is sent, the frame will be popped off the transmission queue and have its memory freed.</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18</a:t>
            </a:fld>
            <a:endParaRPr lang="en-US" sz="1000" dirty="0"/>
          </a:p>
        </p:txBody>
      </p:sp>
    </p:spTree>
    <p:extLst>
      <p:ext uri="{BB962C8B-B14F-4D97-AF65-F5344CB8AC3E}">
        <p14:creationId xmlns:p14="http://schemas.microsoft.com/office/powerpoint/2010/main" val="4257902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Alrighty, so for this presentation we will go over some of the basics of a CAN Bus and the UAVCAN protocol. Then we will go over Data Structure Description Language and UAVCAN Messages, as well as the Libcanard library and its data structures needed for basic functionality. Finally, we will show a simple example of Libcanard using the </a:t>
            </a:r>
            <a:r>
              <a:rPr lang="en-US" dirty="0" err="1"/>
              <a:t>socketcan_canard</a:t>
            </a:r>
            <a:r>
              <a:rPr lang="en-US" dirty="0"/>
              <a:t> example project.</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a:t>
            </a:fld>
            <a:endParaRPr lang="en-US" sz="1000" dirty="0"/>
          </a:p>
        </p:txBody>
      </p:sp>
    </p:spTree>
    <p:extLst>
      <p:ext uri="{BB962C8B-B14F-4D97-AF65-F5344CB8AC3E}">
        <p14:creationId xmlns:p14="http://schemas.microsoft.com/office/powerpoint/2010/main" val="37439833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same flow diagram of the TX node, but with more details showing each field of our data structures.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19</a:t>
            </a:fld>
            <a:endParaRPr lang="en-US" sz="1000" dirty="0"/>
          </a:p>
        </p:txBody>
      </p:sp>
    </p:spTree>
    <p:extLst>
      <p:ext uri="{BB962C8B-B14F-4D97-AF65-F5344CB8AC3E}">
        <p14:creationId xmlns:p14="http://schemas.microsoft.com/office/powerpoint/2010/main" val="387529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flow diagram of the RX node.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20</a:t>
            </a:fld>
            <a:endParaRPr lang="en-US" sz="1000" dirty="0"/>
          </a:p>
        </p:txBody>
      </p:sp>
    </p:spTree>
    <p:extLst>
      <p:ext uri="{BB962C8B-B14F-4D97-AF65-F5344CB8AC3E}">
        <p14:creationId xmlns:p14="http://schemas.microsoft.com/office/powerpoint/2010/main" val="12164888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always, first create your </a:t>
            </a:r>
            <a:r>
              <a:rPr lang="en-US" dirty="0" err="1"/>
              <a:t>CanardInstance</a:t>
            </a:r>
            <a:r>
              <a:rPr lang="en-US" dirty="0"/>
              <a:t> and give it a Node ID as well as MTU..</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21</a:t>
            </a:fld>
            <a:endParaRPr lang="en-US" sz="1000" dirty="0"/>
          </a:p>
        </p:txBody>
      </p:sp>
    </p:spTree>
    <p:extLst>
      <p:ext uri="{BB962C8B-B14F-4D97-AF65-F5344CB8AC3E}">
        <p14:creationId xmlns:p14="http://schemas.microsoft.com/office/powerpoint/2010/main" val="30224545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create a Heartbeat_1_0 subscription and pass it to the </a:t>
            </a:r>
            <a:r>
              <a:rPr lang="en-US" dirty="0" err="1"/>
              <a:t>CanardInstance</a:t>
            </a:r>
            <a:r>
              <a:rPr lang="en-US" dirty="0"/>
              <a:t> via a subscribe function.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22</a:t>
            </a:fld>
            <a:endParaRPr lang="en-US" sz="1000" dirty="0"/>
          </a:p>
        </p:txBody>
      </p:sp>
    </p:spTree>
    <p:extLst>
      <p:ext uri="{BB962C8B-B14F-4D97-AF65-F5344CB8AC3E}">
        <p14:creationId xmlns:p14="http://schemas.microsoft.com/office/powerpoint/2010/main" val="17956997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receive CAN frames from the bus, translate the raw CAN frame to a </a:t>
            </a:r>
            <a:r>
              <a:rPr lang="en-US" dirty="0" err="1"/>
              <a:t>CanardFrame</a:t>
            </a:r>
            <a:r>
              <a:rPr lang="en-US" dirty="0"/>
              <a:t>,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23</a:t>
            </a:fld>
            <a:endParaRPr lang="en-US" sz="1000" dirty="0"/>
          </a:p>
        </p:txBody>
      </p:sp>
    </p:spTree>
    <p:extLst>
      <p:ext uri="{BB962C8B-B14F-4D97-AF65-F5344CB8AC3E}">
        <p14:creationId xmlns:p14="http://schemas.microsoft.com/office/powerpoint/2010/main" val="38544491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ask </a:t>
            </a:r>
            <a:r>
              <a:rPr lang="en-US" dirty="0" err="1"/>
              <a:t>CanardInstance</a:t>
            </a:r>
            <a:r>
              <a:rPr lang="en-US" dirty="0"/>
              <a:t> to accept that incoming frame. </a:t>
            </a:r>
            <a:r>
              <a:rPr lang="en-US" dirty="0" err="1"/>
              <a:t>CanardInstance</a:t>
            </a:r>
            <a:r>
              <a:rPr lang="en-US" dirty="0"/>
              <a:t> will check to make sure that it is currently subscribed to that message and that it is one of the intended recipients of that message. If </a:t>
            </a:r>
            <a:r>
              <a:rPr lang="en-US" dirty="0" err="1"/>
              <a:t>CanardInstance</a:t>
            </a:r>
            <a:r>
              <a:rPr lang="en-US" dirty="0"/>
              <a:t> accepts the message, then the accept function will populate a </a:t>
            </a:r>
            <a:r>
              <a:rPr lang="en-US" dirty="0" err="1"/>
              <a:t>CanardTransfer</a:t>
            </a:r>
            <a:r>
              <a:rPr lang="en-US" dirty="0"/>
              <a:t> structure that you fed into the function.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24</a:t>
            </a:fld>
            <a:endParaRPr lang="en-US" sz="1000" dirty="0"/>
          </a:p>
        </p:txBody>
      </p:sp>
    </p:spTree>
    <p:extLst>
      <p:ext uri="{BB962C8B-B14F-4D97-AF65-F5344CB8AC3E}">
        <p14:creationId xmlns:p14="http://schemas.microsoft.com/office/powerpoint/2010/main" val="32894014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this is done, you can use the Heartbeat_1_0 deserialization function that is included in the C header to </a:t>
            </a:r>
            <a:r>
              <a:rPr lang="en-US" dirty="0" err="1"/>
              <a:t>retreive</a:t>
            </a:r>
            <a:r>
              <a:rPr lang="en-US" dirty="0"/>
              <a:t> the human-readable data.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25</a:t>
            </a:fld>
            <a:endParaRPr lang="en-US" sz="1000" dirty="0"/>
          </a:p>
        </p:txBody>
      </p:sp>
    </p:spTree>
    <p:extLst>
      <p:ext uri="{BB962C8B-B14F-4D97-AF65-F5344CB8AC3E}">
        <p14:creationId xmlns:p14="http://schemas.microsoft.com/office/powerpoint/2010/main" val="14808387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there you can do whatever you want with it, here we just print out the data.</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26</a:t>
            </a:fld>
            <a:endParaRPr lang="en-US" sz="1000" dirty="0"/>
          </a:p>
        </p:txBody>
      </p:sp>
    </p:spTree>
    <p:extLst>
      <p:ext uri="{BB962C8B-B14F-4D97-AF65-F5344CB8AC3E}">
        <p14:creationId xmlns:p14="http://schemas.microsoft.com/office/powerpoint/2010/main" val="2571614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more detailed view of the RX node, showing the fields for each data structure.</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27</a:t>
            </a:fld>
            <a:endParaRPr lang="en-US" sz="1000" dirty="0"/>
          </a:p>
        </p:txBody>
      </p:sp>
    </p:spTree>
    <p:extLst>
      <p:ext uri="{BB962C8B-B14F-4D97-AF65-F5344CB8AC3E}">
        <p14:creationId xmlns:p14="http://schemas.microsoft.com/office/powerpoint/2010/main" val="5560253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a demo of the </a:t>
            </a:r>
            <a:r>
              <a:rPr lang="en-US" dirty="0" err="1"/>
              <a:t>socketcan</a:t>
            </a:r>
            <a:r>
              <a:rPr lang="en-US" dirty="0"/>
              <a:t> canard application. First, we build the project using the included </a:t>
            </a:r>
            <a:r>
              <a:rPr lang="en-US" dirty="0" err="1"/>
              <a:t>makefile</a:t>
            </a:r>
            <a:r>
              <a:rPr lang="en-US" dirty="0"/>
              <a:t>. Then, we run the RX node in one terminal and the TX node in the other. The TX node will create a heartbeat message with the necessary data such as uptime, health, and mode. Then the TX node will create a </a:t>
            </a:r>
            <a:r>
              <a:rPr lang="en-US" dirty="0" err="1"/>
              <a:t>CanardTransfer</a:t>
            </a:r>
            <a:r>
              <a:rPr lang="en-US" dirty="0"/>
              <a:t> after serializing the heartbeat message and push that to the transmission queue. Then the </a:t>
            </a:r>
            <a:r>
              <a:rPr lang="en-US" dirty="0" err="1"/>
              <a:t>CanardFrame</a:t>
            </a:r>
            <a:r>
              <a:rPr lang="en-US" dirty="0"/>
              <a:t> data will be printed to the console and get sent over the CAN bus. You can see the CAN ID and data payload being sent. In the RX node, the </a:t>
            </a:r>
            <a:r>
              <a:rPr lang="en-US" dirty="0" err="1"/>
              <a:t>socketcan</a:t>
            </a:r>
            <a:r>
              <a:rPr lang="en-US" dirty="0"/>
              <a:t> frame will be received and unpacked into a </a:t>
            </a:r>
            <a:r>
              <a:rPr lang="en-US" dirty="0" err="1"/>
              <a:t>CanardFrame</a:t>
            </a:r>
            <a:r>
              <a:rPr lang="en-US" dirty="0"/>
              <a:t>. The data in the </a:t>
            </a:r>
            <a:r>
              <a:rPr lang="en-US" dirty="0" err="1"/>
              <a:t>CanardFrame</a:t>
            </a:r>
            <a:r>
              <a:rPr lang="en-US" dirty="0"/>
              <a:t> is then deserialized and printed to the console.</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28</a:t>
            </a:fld>
            <a:endParaRPr lang="en-US" sz="1000" dirty="0"/>
          </a:p>
        </p:txBody>
      </p:sp>
    </p:spTree>
    <p:extLst>
      <p:ext uri="{BB962C8B-B14F-4D97-AF65-F5344CB8AC3E}">
        <p14:creationId xmlns:p14="http://schemas.microsoft.com/office/powerpoint/2010/main" val="7189520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what is a CAN bus?</a:t>
            </a:r>
          </a:p>
          <a:p>
            <a:endParaRPr lang="en-US" dirty="0"/>
          </a:p>
          <a:p>
            <a:r>
              <a:rPr lang="en-US" dirty="0"/>
              <a:t>A CAN bus is a two-wire interface that allows for multiple devices to talk over a distributed network without a host computer. CAN is robust and performs well in noisy environments such as an automobile. </a:t>
            </a:r>
          </a:p>
          <a:p>
            <a:endParaRPr lang="en-US" dirty="0"/>
          </a:p>
          <a:p>
            <a:r>
              <a:rPr lang="en-US" dirty="0"/>
              <a:t>CAN devices communicate using frames of data. These frames consist mostly of a CAN ID and data payload. Each device on the bus sends and receives messages to all other devices, and messages are filtered by their CAN ID. The CAN ID officially acts as a message priority, with lower CAN IDs having higher priority. It also sort of acts as an identifier describing the contents of the data payload so other devices know how to decipher the data. </a:t>
            </a:r>
          </a:p>
          <a:p>
            <a:endParaRPr lang="en-US" dirty="0"/>
          </a:p>
          <a:p>
            <a:r>
              <a:rPr lang="en-US" dirty="0"/>
              <a:t>In CAN, the data link layer communicates directly to the application layer. This means data is not in a human readable format – just 0s and 1s, and this poses a problem for ease-of-use. Several standards exist for implementing a transport and presentation layer for CAN such as J1939, but J1939 is an old, incredibly robust standard meant for things like manufacturing equipment and cars.</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a:t>
            </a:fld>
            <a:endParaRPr lang="en-US" sz="1000" dirty="0"/>
          </a:p>
        </p:txBody>
      </p:sp>
    </p:spTree>
    <p:extLst>
      <p:ext uri="{BB962C8B-B14F-4D97-AF65-F5344CB8AC3E}">
        <p14:creationId xmlns:p14="http://schemas.microsoft.com/office/powerpoint/2010/main" val="13243966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you may be wondering what a UAVCAN network looks like in the field. Here is a draft of a UAVCAN network using NXP components on a robot such as a Rover.</a:t>
            </a:r>
          </a:p>
          <a:p>
            <a:endParaRPr lang="en-US" dirty="0"/>
          </a:p>
          <a:p>
            <a:r>
              <a:rPr lang="en-US" dirty="0"/>
              <a:t>The first thing to mention is that all nodes will be sending heartbeat messages. </a:t>
            </a:r>
          </a:p>
          <a:p>
            <a:endParaRPr lang="en-US" dirty="0"/>
          </a:p>
          <a:p>
            <a:r>
              <a:rPr lang="en-US" dirty="0"/>
              <a:t>The FMUK66 will control BLDC motors through ESCs by sending UAVCAN messages specifying a voltage, current, or other value.</a:t>
            </a:r>
          </a:p>
          <a:p>
            <a:endParaRPr lang="en-US" dirty="0"/>
          </a:p>
          <a:p>
            <a:r>
              <a:rPr lang="en-US" dirty="0"/>
              <a:t>The companion computer can use a time of flight sensor to detect objects and send messages to the FMU for obstacle avoidance.</a:t>
            </a:r>
          </a:p>
          <a:p>
            <a:endParaRPr lang="en-US" dirty="0"/>
          </a:p>
          <a:p>
            <a:r>
              <a:rPr lang="en-US" dirty="0"/>
              <a:t>Two UCANS32K’s can be used as UAVCAN nodes for different peripherals. One can be sending GNSS data from a </a:t>
            </a:r>
            <a:r>
              <a:rPr lang="en-US" dirty="0" err="1"/>
              <a:t>HolyBro</a:t>
            </a:r>
            <a:r>
              <a:rPr lang="en-US" dirty="0"/>
              <a:t> GPS while another can be receiving messages to control a servo.</a:t>
            </a:r>
          </a:p>
          <a:p>
            <a:endParaRPr lang="en-US" dirty="0"/>
          </a:p>
          <a:p>
            <a:r>
              <a:rPr lang="en-US" dirty="0"/>
              <a:t>The Teensy 3.2 will act as an LED controller, receiving status messages from the FMU or the Companion Computer to display colors based on the vehicle’s state.</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29</a:t>
            </a:fld>
            <a:endParaRPr lang="en-US" sz="1000" dirty="0"/>
          </a:p>
        </p:txBody>
      </p:sp>
    </p:spTree>
    <p:extLst>
      <p:ext uri="{BB962C8B-B14F-4D97-AF65-F5344CB8AC3E}">
        <p14:creationId xmlns:p14="http://schemas.microsoft.com/office/powerpoint/2010/main" val="3281763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30</a:t>
            </a:fld>
            <a:endParaRPr lang="en-US" sz="1000" dirty="0"/>
          </a:p>
        </p:txBody>
      </p:sp>
    </p:spTree>
    <p:extLst>
      <p:ext uri="{BB962C8B-B14F-4D97-AF65-F5344CB8AC3E}">
        <p14:creationId xmlns:p14="http://schemas.microsoft.com/office/powerpoint/2010/main" val="2090676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enter UAVCAN – a modern, open communication protocol for vehicles such as unmanned aircraft, spacecraft, robots, and more!</a:t>
            </a:r>
          </a:p>
          <a:p>
            <a:endParaRPr lang="en-US" dirty="0"/>
          </a:p>
          <a:p>
            <a:r>
              <a:rPr lang="en-US" dirty="0"/>
              <a:t>UAVCAN stands for </a:t>
            </a:r>
            <a:r>
              <a:rPr lang="en-US" b="0" i="1" u="none" strike="noStrike" dirty="0">
                <a:solidFill>
                  <a:srgbClr val="000000"/>
                </a:solidFill>
                <a:effectLst/>
                <a:latin typeface="Arial" panose="020B0604020202020204" pitchFamily="34" charset="0"/>
                <a:cs typeface="Arial" panose="020B0604020202020204" pitchFamily="34" charset="0"/>
              </a:rPr>
              <a:t>Uncomplicated Application-level Vehicular Computing And Networking </a:t>
            </a:r>
            <a:r>
              <a:rPr lang="en-US" b="0" i="0" u="none" strike="noStrike" dirty="0">
                <a:solidFill>
                  <a:srgbClr val="000000"/>
                </a:solidFill>
                <a:effectLst/>
                <a:latin typeface="-apple-system"/>
              </a:rPr>
              <a:t>and</a:t>
            </a:r>
            <a:r>
              <a:rPr lang="en-US" dirty="0"/>
              <a:t> is a protocol for a decentralized peer network, where each peer (or node) has a unique numeric ID. There is no host machine, like in CAN, so therefore there is no single point of failure.</a:t>
            </a:r>
          </a:p>
          <a:p>
            <a:endParaRPr lang="en-US" dirty="0"/>
          </a:p>
          <a:p>
            <a:r>
              <a:rPr lang="en-US" dirty="0"/>
              <a:t>UAVCAN uses messages to send and receive data over the various transports such as CAN, Ethernet, Serial, and more. Disclaimer though – CAN is the main theme of this presentation, so we won’t go into specifics on other transports. </a:t>
            </a:r>
          </a:p>
          <a:p>
            <a:endParaRPr lang="en-US" dirty="0"/>
          </a:p>
          <a:p>
            <a:r>
              <a:rPr lang="en-US" dirty="0"/>
              <a:t>Messages are defined and serialized using DSDL (Data structure description language). These messages are grouped into subjects and exchanged between nodes through a publish/subscribe model. </a:t>
            </a:r>
          </a:p>
          <a:p>
            <a:endParaRPr lang="en-US" dirty="0"/>
          </a:p>
          <a:p>
            <a:r>
              <a:rPr lang="en-US" dirty="0"/>
              <a:t>There is a set of public regulated data types (or messages) that are intended for use as a standardized language for UAVCAN nodes. If you’re familiar with ROS, think of it as the ROS common message types, such as </a:t>
            </a:r>
            <a:r>
              <a:rPr lang="en-US" dirty="0" err="1"/>
              <a:t>geometry_msgs</a:t>
            </a:r>
            <a:r>
              <a:rPr lang="en-US" dirty="0"/>
              <a:t>, </a:t>
            </a:r>
            <a:r>
              <a:rPr lang="en-US" dirty="0" err="1"/>
              <a:t>sensor_msgs</a:t>
            </a:r>
            <a:r>
              <a:rPr lang="en-US" dirty="0"/>
              <a:t>, etc. </a:t>
            </a:r>
          </a:p>
          <a:p>
            <a:endParaRPr lang="en-US" dirty="0"/>
          </a:p>
          <a:p>
            <a:r>
              <a:rPr lang="en-US" dirty="0"/>
              <a:t>I included the UAVCAN logo because I think it actually describes UAVCAN quite well. Think of each letter as a node, with the letter being it’s unique identifier (even though IDs are numbers in the spec..). Each node can reach all other nodes and send UAVCAN messages across the distributed network.</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3</a:t>
            </a:fld>
            <a:endParaRPr lang="en-US" sz="1000" dirty="0"/>
          </a:p>
        </p:txBody>
      </p:sp>
    </p:spTree>
    <p:extLst>
      <p:ext uri="{BB962C8B-B14F-4D97-AF65-F5344CB8AC3E}">
        <p14:creationId xmlns:p14="http://schemas.microsoft.com/office/powerpoint/2010/main" val="6680217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DSDL is the language for UAVCAN messages. DSDL files can either be compiled before runtime for specific programming languages, or compiled at runtime. </a:t>
            </a:r>
          </a:p>
          <a:p>
            <a:endParaRPr lang="en-US" dirty="0"/>
          </a:p>
          <a:p>
            <a:r>
              <a:rPr lang="en-US" dirty="0"/>
              <a:t>Nunavut is a python tool that allows UAVCAN message files to be compiled into C/C++/Python/etc. </a:t>
            </a:r>
          </a:p>
          <a:p>
            <a:endParaRPr lang="en-US" dirty="0"/>
          </a:p>
          <a:p>
            <a:r>
              <a:rPr lang="en-US" dirty="0"/>
              <a:t>When compiled, the headers contain the necessary data structures for each message as well as serialization and deserialization functions. The serialization and deserialization functions are necessary because UAVCAN messages must be serialized into a payload of bits before being sent over the CAN bus.</a:t>
            </a:r>
          </a:p>
          <a:p>
            <a:endParaRPr lang="en-US" dirty="0"/>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4</a:t>
            </a:fld>
            <a:endParaRPr lang="en-US" sz="1000" dirty="0"/>
          </a:p>
        </p:txBody>
      </p:sp>
    </p:spTree>
    <p:extLst>
      <p:ext uri="{BB962C8B-B14F-4D97-AF65-F5344CB8AC3E}">
        <p14:creationId xmlns:p14="http://schemas.microsoft.com/office/powerpoint/2010/main" val="11916587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foundation of UAVCAN falls upon sending and receiving UAVCAN messages. Message files are defined similarly to ROS messages, with each field having a datatype and name. </a:t>
            </a:r>
          </a:p>
          <a:p>
            <a:endParaRPr lang="en-US" dirty="0"/>
          </a:p>
          <a:p>
            <a:r>
              <a:rPr lang="en-US" dirty="0"/>
              <a:t>Custom messages CAN be created for specific use cases, but it is recommended to try and use the public regulated data types before attempting to create a custom message. </a:t>
            </a:r>
          </a:p>
          <a:p>
            <a:endParaRPr lang="en-US" dirty="0"/>
          </a:p>
          <a:p>
            <a:r>
              <a:rPr lang="en-US" dirty="0"/>
              <a:t>As an example, you can see the Heartbeat_1.0 message on the right. This is the only message that is required to be sent by all UAVCAN nodes. The main variables that should be filled out are uptime, health, and mode. You can see that health and mode have a versioned type – that’s because they’re also UAVCAN messages. Nested messages are supported. </a:t>
            </a:r>
          </a:p>
          <a:p>
            <a:endParaRPr lang="en-US" dirty="0"/>
          </a:p>
          <a:p>
            <a:r>
              <a:rPr lang="en-US" dirty="0"/>
              <a:t>The expressions that start with an ampersand describe directives of the message. These directives are described in the UAVCAN specification, and I won’t get into the specifics here, as that is out of the scope of this presentation.</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5</a:t>
            </a:fld>
            <a:endParaRPr lang="en-US" sz="1000" dirty="0"/>
          </a:p>
        </p:txBody>
      </p:sp>
    </p:spTree>
    <p:extLst>
      <p:ext uri="{BB962C8B-B14F-4D97-AF65-F5344CB8AC3E}">
        <p14:creationId xmlns:p14="http://schemas.microsoft.com/office/powerpoint/2010/main" val="2915452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UAVCAN is a protocol, for which there is a specification. It is not an implementation. So we need libraries written to implement the spec.</a:t>
            </a:r>
          </a:p>
          <a:p>
            <a:endParaRPr lang="en-US" dirty="0"/>
          </a:p>
          <a:p>
            <a:r>
              <a:rPr lang="en-US" dirty="0"/>
              <a:t>Libcanard is an implementation of the UAVCAN protocol written in C.</a:t>
            </a:r>
          </a:p>
          <a:p>
            <a:r>
              <a:rPr lang="en-US" dirty="0"/>
              <a:t>It has a low memory footprint, therefore it makes sense for low-resource applications of UAVCAN – in the </a:t>
            </a:r>
            <a:r>
              <a:rPr lang="en-US" dirty="0" err="1"/>
              <a:t>socketcan_canard</a:t>
            </a:r>
            <a:r>
              <a:rPr lang="en-US" dirty="0"/>
              <a:t> example, Libcanard is using less than 10KB of RAM.</a:t>
            </a:r>
          </a:p>
          <a:p>
            <a:r>
              <a:rPr lang="en-US" dirty="0"/>
              <a:t>Libcanard is simple to include in your projects – just 2 source files and some header files</a:t>
            </a:r>
          </a:p>
          <a:p>
            <a:endParaRPr lang="en-US" dirty="0"/>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6</a:t>
            </a:fld>
            <a:endParaRPr lang="en-US" sz="1000" dirty="0"/>
          </a:p>
        </p:txBody>
      </p:sp>
    </p:spTree>
    <p:extLst>
      <p:ext uri="{BB962C8B-B14F-4D97-AF65-F5344CB8AC3E}">
        <p14:creationId xmlns:p14="http://schemas.microsoft.com/office/powerpoint/2010/main" val="40582430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Libcanard implements the UAVCAN protocol using data structures such as </a:t>
            </a:r>
            <a:r>
              <a:rPr lang="en-US" dirty="0" err="1"/>
              <a:t>CanardInstance</a:t>
            </a:r>
            <a:r>
              <a:rPr lang="en-US" dirty="0"/>
              <a:t>, </a:t>
            </a:r>
            <a:r>
              <a:rPr lang="en-US" dirty="0" err="1"/>
              <a:t>CanardTransfer</a:t>
            </a:r>
            <a:r>
              <a:rPr lang="en-US" dirty="0"/>
              <a:t>, and </a:t>
            </a:r>
            <a:r>
              <a:rPr lang="en-US" dirty="0" err="1"/>
              <a:t>CanardFrame</a:t>
            </a:r>
            <a:r>
              <a:rPr lang="en-US" dirty="0"/>
              <a:t>. These three structures are critical for creating a UAVCAN application.</a:t>
            </a:r>
          </a:p>
          <a:p>
            <a:endParaRPr lang="en-US" dirty="0"/>
          </a:p>
          <a:p>
            <a:r>
              <a:rPr lang="en-US" dirty="0"/>
              <a:t>The </a:t>
            </a:r>
            <a:r>
              <a:rPr lang="en-US" dirty="0" err="1"/>
              <a:t>CanardInstance</a:t>
            </a:r>
            <a:r>
              <a:rPr lang="en-US" dirty="0"/>
              <a:t> is a data structure that stores all of the necessary information needed for the UAVCAN protocol to facilitate transfers, subscriptions, and more.</a:t>
            </a:r>
          </a:p>
          <a:p>
            <a:endParaRPr lang="en-US" dirty="0"/>
          </a:p>
          <a:p>
            <a:r>
              <a:rPr lang="en-US" dirty="0"/>
              <a:t>The </a:t>
            </a:r>
            <a:r>
              <a:rPr lang="en-US" dirty="0" err="1"/>
              <a:t>CanardTransfer</a:t>
            </a:r>
            <a:r>
              <a:rPr lang="en-US" dirty="0"/>
              <a:t> is a structure that holds information on a UAVCAN message transfer between nodes.</a:t>
            </a:r>
          </a:p>
          <a:p>
            <a:endParaRPr lang="en-US" dirty="0"/>
          </a:p>
          <a:p>
            <a:r>
              <a:rPr lang="en-US" dirty="0"/>
              <a:t>The </a:t>
            </a:r>
            <a:r>
              <a:rPr lang="en-US" dirty="0" err="1"/>
              <a:t>CanardFrame</a:t>
            </a:r>
            <a:r>
              <a:rPr lang="en-US" dirty="0"/>
              <a:t> holds the CAN ID calculated by the </a:t>
            </a:r>
            <a:r>
              <a:rPr lang="en-US" dirty="0" err="1"/>
              <a:t>CanardTransfer</a:t>
            </a:r>
            <a:r>
              <a:rPr lang="en-US" dirty="0"/>
              <a:t> and the data payload so the user can create a CAN frame for their specific platform. In the </a:t>
            </a:r>
            <a:r>
              <a:rPr lang="en-US" dirty="0" err="1"/>
              <a:t>socketcan_canard</a:t>
            </a:r>
            <a:r>
              <a:rPr lang="en-US" dirty="0"/>
              <a:t> example, we use a Linux </a:t>
            </a:r>
            <a:r>
              <a:rPr lang="en-US" dirty="0" err="1"/>
              <a:t>SocketCAN</a:t>
            </a:r>
            <a:r>
              <a:rPr lang="en-US" dirty="0"/>
              <a:t> frame structure.</a:t>
            </a:r>
          </a:p>
          <a:p>
            <a:endParaRPr lang="en-US" dirty="0"/>
          </a:p>
          <a:p>
            <a:r>
              <a:rPr lang="en-US" dirty="0" err="1"/>
              <a:t>CanardRxSubscriptions</a:t>
            </a:r>
            <a:r>
              <a:rPr lang="en-US" dirty="0"/>
              <a:t> are used to subscribe to certain UAVCAN messages being sent on the bus. These are not controlled by the application but they play an important role in receiving UAVCAN messages. </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7</a:t>
            </a:fld>
            <a:endParaRPr lang="en-US" sz="1000" dirty="0"/>
          </a:p>
        </p:txBody>
      </p:sp>
    </p:spTree>
    <p:extLst>
      <p:ext uri="{BB962C8B-B14F-4D97-AF65-F5344CB8AC3E}">
        <p14:creationId xmlns:p14="http://schemas.microsoft.com/office/powerpoint/2010/main" val="37231903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UAVCAN node needs to have a </a:t>
            </a:r>
            <a:r>
              <a:rPr lang="en-US" dirty="0" err="1"/>
              <a:t>CanardInstance</a:t>
            </a:r>
            <a:r>
              <a:rPr lang="en-US" dirty="0"/>
              <a:t> created. Just pass a maximum transmission unit (or MTU), </a:t>
            </a:r>
            <a:r>
              <a:rPr lang="en-US" dirty="0" err="1"/>
              <a:t>Node_ID</a:t>
            </a:r>
            <a:r>
              <a:rPr lang="en-US" dirty="0"/>
              <a:t> and functions for memory management. </a:t>
            </a:r>
          </a:p>
          <a:p>
            <a:endParaRPr lang="en-US" dirty="0"/>
          </a:p>
          <a:p>
            <a:r>
              <a:rPr lang="en-US" dirty="0"/>
              <a:t>The Node ID can be from 0 to 127, but 126 and 127 are reserved for debugging and should not be used in a real application. </a:t>
            </a:r>
          </a:p>
          <a:p>
            <a:endParaRPr lang="en-US" dirty="0"/>
          </a:p>
          <a:p>
            <a:r>
              <a:rPr lang="en-US" dirty="0"/>
              <a:t>Memory management is done by the o1heap library. Example functions for o1heap are documented at its </a:t>
            </a:r>
            <a:r>
              <a:rPr lang="en-US" dirty="0" err="1"/>
              <a:t>Github</a:t>
            </a:r>
            <a:r>
              <a:rPr lang="en-US" dirty="0"/>
              <a:t> repo. </a:t>
            </a:r>
          </a:p>
          <a:p>
            <a:endParaRPr lang="en-US" dirty="0"/>
          </a:p>
          <a:p>
            <a:r>
              <a:rPr lang="en-US" dirty="0" err="1"/>
              <a:t>CanardInstance</a:t>
            </a:r>
            <a:r>
              <a:rPr lang="en-US" dirty="0"/>
              <a:t> also holds fields for subscriptions and a transfer queue – these are controlled by the instance itself, so you shouldn’t mess with these fields as they are private.</a:t>
            </a:r>
          </a:p>
        </p:txBody>
      </p:sp>
      <p:sp>
        <p:nvSpPr>
          <p:cNvPr id="4" name="Slide Number Placeholder 3"/>
          <p:cNvSpPr>
            <a:spLocks noGrp="1"/>
          </p:cNvSpPr>
          <p:nvPr>
            <p:ph type="sldNum" sz="quarter" idx="5"/>
          </p:nvPr>
        </p:nvSpPr>
        <p:spPr/>
        <p:txBody>
          <a:bodyPr/>
          <a:lstStyle/>
          <a:p>
            <a:fld id="{FB1A579D-3553-4F33-9067-7E7231905C3B}" type="slidenum">
              <a:rPr lang="en-US" sz="1000" smtClean="0"/>
              <a:pPr/>
              <a:t>8</a:t>
            </a:fld>
            <a:endParaRPr lang="en-US" sz="1000" dirty="0"/>
          </a:p>
        </p:txBody>
      </p:sp>
    </p:spTree>
    <p:extLst>
      <p:ext uri="{BB962C8B-B14F-4D97-AF65-F5344CB8AC3E}">
        <p14:creationId xmlns:p14="http://schemas.microsoft.com/office/powerpoint/2010/main" val="37546013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Master Title Slide">
    <p:spTree>
      <p:nvGrpSpPr>
        <p:cNvPr id="1" name=""/>
        <p:cNvGrpSpPr/>
        <p:nvPr/>
      </p:nvGrpSpPr>
      <p:grpSpPr>
        <a:xfrm>
          <a:off x="0" y="0"/>
          <a:ext cx="0" cy="0"/>
          <a:chOff x="0" y="0"/>
          <a:chExt cx="0" cy="0"/>
        </a:xfrm>
      </p:grpSpPr>
      <p:pic>
        <p:nvPicPr>
          <p:cNvPr id="19" name="Picture Placeholder 16" descr="A large building&#10;&#10;Description automatically generated">
            <a:extLst>
              <a:ext uri="{FF2B5EF4-FFF2-40B4-BE49-F238E27FC236}">
                <a16:creationId xmlns:a16="http://schemas.microsoft.com/office/drawing/2014/main" id="{F367A7A6-D723-40BB-A3B1-7662B43D6BC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380049" y="71563"/>
            <a:ext cx="4810031" cy="6786437"/>
          </a:xfrm>
          <a:prstGeom prst="rect">
            <a:avLst/>
          </a:prstGeom>
        </p:spPr>
      </p:pic>
      <p:sp>
        <p:nvSpPr>
          <p:cNvPr id="90" name="Text Placeholder 89"/>
          <p:cNvSpPr>
            <a:spLocks noGrp="1"/>
          </p:cNvSpPr>
          <p:nvPr>
            <p:ph type="body" sz="quarter" idx="12" hasCustomPrompt="1"/>
          </p:nvPr>
        </p:nvSpPr>
        <p:spPr>
          <a:xfrm>
            <a:off x="625287" y="4210334"/>
            <a:ext cx="6174317" cy="399042"/>
          </a:xfrm>
        </p:spPr>
        <p:txBody>
          <a:bodyPr>
            <a:normAutofit/>
          </a:bodyPr>
          <a:lstStyle>
            <a:lvl1pPr marL="0" indent="0" algn="l" rtl="0" fontAlgn="base">
              <a:lnSpc>
                <a:spcPct val="100000"/>
              </a:lnSpc>
              <a:spcBef>
                <a:spcPts val="0"/>
              </a:spcBef>
              <a:spcAft>
                <a:spcPct val="0"/>
              </a:spcAft>
              <a:buClrTx/>
              <a:buSzPct val="80000"/>
              <a:buFont typeface="Arial" charset="0"/>
              <a:buNone/>
              <a:defRPr lang="en-US" sz="1400" b="1" kern="1200" cap="all" spc="300" baseline="0" dirty="0" smtClean="0">
                <a:solidFill>
                  <a:schemeClr val="tx1">
                    <a:lumMod val="85000"/>
                    <a:lumOff val="15000"/>
                  </a:schemeClr>
                </a:solidFill>
                <a:effectLst/>
                <a:latin typeface="+mj-lt"/>
                <a:ea typeface="+mn-ea"/>
                <a:cs typeface="Arial" panose="020B0604020202020204" pitchFamily="34" charset="0"/>
              </a:defRPr>
            </a:lvl1pPr>
            <a:lvl2pPr marL="233363" indent="0">
              <a:buFontTx/>
              <a:buNone/>
              <a:defRPr/>
            </a:lvl2pPr>
            <a:lvl3pPr marL="401638" indent="0">
              <a:buFontTx/>
              <a:buNone/>
              <a:defRPr/>
            </a:lvl3pPr>
            <a:lvl4pPr marL="569912" indent="0">
              <a:buFontTx/>
              <a:buNone/>
              <a:defRPr/>
            </a:lvl4pPr>
            <a:lvl5pPr marL="746125" indent="0">
              <a:buFontTx/>
              <a:buNone/>
              <a:defRPr/>
            </a:lvl5pPr>
          </a:lstStyle>
          <a:p>
            <a:pPr marL="0" lvl="0" indent="0" algn="l" rtl="0" fontAlgn="base">
              <a:lnSpc>
                <a:spcPct val="100000"/>
              </a:lnSpc>
              <a:spcBef>
                <a:spcPts val="0"/>
              </a:spcBef>
              <a:spcAft>
                <a:spcPct val="0"/>
              </a:spcAft>
              <a:buClrTx/>
              <a:buSzPct val="80000"/>
              <a:buFont typeface="Arial" charset="0"/>
              <a:buNone/>
            </a:pPr>
            <a:r>
              <a:rPr lang="en-US" dirty="0"/>
              <a:t>month 2020</a:t>
            </a:r>
          </a:p>
        </p:txBody>
      </p:sp>
      <p:sp>
        <p:nvSpPr>
          <p:cNvPr id="27" name="Rectangle 183"/>
          <p:cNvSpPr>
            <a:spLocks noGrp="1" noChangeArrowheads="1"/>
          </p:cNvSpPr>
          <p:nvPr userDrawn="1">
            <p:ph type="subTitle" idx="1" hasCustomPrompt="1"/>
          </p:nvPr>
        </p:nvSpPr>
        <p:spPr bwMode="blackWhite">
          <a:xfrm>
            <a:off x="625287" y="3497623"/>
            <a:ext cx="6174317" cy="809562"/>
          </a:xfrm>
          <a:prstGeom prst="rect">
            <a:avLst/>
          </a:prstGeom>
          <a:ln w="25400" algn="ctr"/>
          <a:effectLst/>
        </p:spPr>
        <p:txBody>
          <a:bodyPr tIns="0" bIns="91440" anchor="b">
            <a:noAutofit/>
          </a:bodyPr>
          <a:lstStyle>
            <a:lvl1pPr marL="0" indent="0" algn="l" rtl="0" fontAlgn="base">
              <a:lnSpc>
                <a:spcPct val="100000"/>
              </a:lnSpc>
              <a:spcBef>
                <a:spcPts val="0"/>
              </a:spcBef>
              <a:spcAft>
                <a:spcPct val="0"/>
              </a:spcAft>
              <a:buClrTx/>
              <a:buFont typeface="Arial" charset="0"/>
              <a:buNone/>
              <a:defRPr lang="en-US" sz="1800" b="0" kern="1200" cap="none" spc="50" baseline="0" dirty="0" smtClean="0">
                <a:solidFill>
                  <a:schemeClr val="tx1">
                    <a:lumMod val="85000"/>
                    <a:lumOff val="15000"/>
                  </a:schemeClr>
                </a:solidFill>
                <a:effectLst/>
                <a:latin typeface="Arial" panose="020B0604020202020204" pitchFamily="34" charset="0"/>
                <a:ea typeface="+mn-ea"/>
                <a:cs typeface="+mn-cs"/>
              </a:defRPr>
            </a:lvl1pPr>
          </a:lstStyle>
          <a:p>
            <a:pPr lvl="0"/>
            <a:r>
              <a:rPr lang="en-US" dirty="0"/>
              <a:t>First name Last name</a:t>
            </a:r>
          </a:p>
          <a:p>
            <a:pPr lvl="0"/>
            <a:r>
              <a:rPr lang="en-US" dirty="0"/>
              <a:t>Official title goes here</a:t>
            </a:r>
          </a:p>
        </p:txBody>
      </p:sp>
      <p:sp>
        <p:nvSpPr>
          <p:cNvPr id="28" name="Rectangle 182"/>
          <p:cNvSpPr>
            <a:spLocks noGrp="1" noChangeArrowheads="1"/>
          </p:cNvSpPr>
          <p:nvPr>
            <p:ph type="ctrTitle" hasCustomPrompt="1"/>
          </p:nvPr>
        </p:nvSpPr>
        <p:spPr bwMode="blackWhite">
          <a:xfrm>
            <a:off x="625287" y="427838"/>
            <a:ext cx="6165127" cy="2961111"/>
          </a:xfrm>
          <a:prstGeom prst="rect">
            <a:avLst/>
          </a:prstGeom>
          <a:ln w="25400"/>
          <a:effectLst/>
        </p:spPr>
        <p:txBody>
          <a:bodyPr tIns="91440" bIns="91440" anchor="b"/>
          <a:lstStyle>
            <a:lvl1pPr algn="l">
              <a:lnSpc>
                <a:spcPts val="5500"/>
              </a:lnSpc>
              <a:spcBef>
                <a:spcPts val="0"/>
              </a:spcBef>
              <a:defRPr lang="en-US" sz="4900" b="0" kern="1200" cap="all" spc="-50" baseline="0" dirty="0">
                <a:solidFill>
                  <a:schemeClr val="tx1">
                    <a:lumMod val="85000"/>
                    <a:lumOff val="15000"/>
                  </a:schemeClr>
                </a:solidFill>
                <a:effectLst/>
                <a:latin typeface="Arial" panose="020B0604020202020204" pitchFamily="34" charset="0"/>
                <a:ea typeface="+mn-ea"/>
                <a:cs typeface="+mn-cs"/>
              </a:defRPr>
            </a:lvl1pPr>
          </a:lstStyle>
          <a:p>
            <a:r>
              <a:rPr lang="en-US" dirty="0"/>
              <a:t>Title Goes Here Second Line</a:t>
            </a:r>
            <a:br>
              <a:rPr lang="en-US" dirty="0"/>
            </a:br>
            <a:r>
              <a:rPr lang="en-US" dirty="0"/>
              <a:t>Third Line</a:t>
            </a:r>
          </a:p>
        </p:txBody>
      </p:sp>
      <p:sp>
        <p:nvSpPr>
          <p:cNvPr id="11" name="TextBox 10">
            <a:extLst>
              <a:ext uri="{FF2B5EF4-FFF2-40B4-BE49-F238E27FC236}">
                <a16:creationId xmlns:a16="http://schemas.microsoft.com/office/drawing/2014/main" id="{76C06E3A-77E8-4336-8E69-F834D6840692}"/>
              </a:ext>
            </a:extLst>
          </p:cNvPr>
          <p:cNvSpPr txBox="1"/>
          <p:nvPr userDrawn="1"/>
        </p:nvSpPr>
        <p:spPr>
          <a:xfrm>
            <a:off x="625287" y="5986814"/>
            <a:ext cx="6587542" cy="308777"/>
          </a:xfrm>
          <a:prstGeom prst="rect">
            <a:avLst/>
          </a:prstGeom>
          <a:noFill/>
        </p:spPr>
        <p:txBody>
          <a:bodyPr wrap="square" rtlCol="0" anchor="b">
            <a:noAutofit/>
          </a:bodyPr>
          <a:lstStyle/>
          <a:p>
            <a:pPr algn="l"/>
            <a:r>
              <a:rPr lang="en-US" sz="900" b="1" i="0" cap="all" spc="50" baseline="0" dirty="0" err="1">
                <a:solidFill>
                  <a:schemeClr val="tx2">
                    <a:lumMod val="90000"/>
                  </a:schemeClr>
                </a:solidFill>
                <a:latin typeface="+mj-lt"/>
                <a:cs typeface="Arial" panose="020B0604020202020204" pitchFamily="34" charset="0"/>
              </a:rPr>
              <a:t>PUblic</a:t>
            </a:r>
            <a:endParaRPr lang="en-US" sz="900" b="1" i="0" cap="all" spc="50" baseline="0" dirty="0">
              <a:solidFill>
                <a:schemeClr val="tx2">
                  <a:lumMod val="90000"/>
                </a:schemeClr>
              </a:solidFill>
              <a:latin typeface="+mj-lt"/>
              <a:cs typeface="Arial" panose="020B0604020202020204" pitchFamily="34" charset="0"/>
            </a:endParaRPr>
          </a:p>
        </p:txBody>
      </p:sp>
      <p:grpSp>
        <p:nvGrpSpPr>
          <p:cNvPr id="33" name="Group 32">
            <a:extLst>
              <a:ext uri="{FF2B5EF4-FFF2-40B4-BE49-F238E27FC236}">
                <a16:creationId xmlns:a16="http://schemas.microsoft.com/office/drawing/2014/main" id="{6DB26A35-77F5-445D-B6D8-5AC2F84354FB}"/>
              </a:ext>
            </a:extLst>
          </p:cNvPr>
          <p:cNvGrpSpPr/>
          <p:nvPr userDrawn="1"/>
        </p:nvGrpSpPr>
        <p:grpSpPr>
          <a:xfrm>
            <a:off x="0" y="0"/>
            <a:ext cx="12190081" cy="79514"/>
            <a:chOff x="0" y="-1"/>
            <a:chExt cx="12190081" cy="1350190"/>
          </a:xfrm>
        </p:grpSpPr>
        <p:sp>
          <p:nvSpPr>
            <p:cNvPr id="34" name="Rectangle 33">
              <a:extLst>
                <a:ext uri="{FF2B5EF4-FFF2-40B4-BE49-F238E27FC236}">
                  <a16:creationId xmlns:a16="http://schemas.microsoft.com/office/drawing/2014/main" id="{03AA52E7-FC36-4ED4-867F-157B0BCEBEAA}"/>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
          <p:nvSpPr>
            <p:cNvPr id="35" name="Rectangle 34">
              <a:extLst>
                <a:ext uri="{FF2B5EF4-FFF2-40B4-BE49-F238E27FC236}">
                  <a16:creationId xmlns:a16="http://schemas.microsoft.com/office/drawing/2014/main" id="{AED8626D-4DCA-4D23-8BF4-1806FF2B3D4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
          <p:nvSpPr>
            <p:cNvPr id="36" name="Rectangle 35">
              <a:extLst>
                <a:ext uri="{FF2B5EF4-FFF2-40B4-BE49-F238E27FC236}">
                  <a16:creationId xmlns:a16="http://schemas.microsoft.com/office/drawing/2014/main" id="{A456C9DC-AC7B-4A0E-8C19-8B43D714AD24}"/>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
          <p:nvSpPr>
            <p:cNvPr id="37" name="Rectangle 36">
              <a:extLst>
                <a:ext uri="{FF2B5EF4-FFF2-40B4-BE49-F238E27FC236}">
                  <a16:creationId xmlns:a16="http://schemas.microsoft.com/office/drawing/2014/main" id="{50DA97BB-3B9D-475D-90A5-85DF0ACEA7DB}"/>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
          <p:nvSpPr>
            <p:cNvPr id="38" name="Rectangle 37">
              <a:extLst>
                <a:ext uri="{FF2B5EF4-FFF2-40B4-BE49-F238E27FC236}">
                  <a16:creationId xmlns:a16="http://schemas.microsoft.com/office/drawing/2014/main" id="{E39B465D-2073-45C5-B64A-4C84B0F0C14A}"/>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grpSp>
      <p:pic>
        <p:nvPicPr>
          <p:cNvPr id="39" name="Graphic 38">
            <a:extLst>
              <a:ext uri="{FF2B5EF4-FFF2-40B4-BE49-F238E27FC236}">
                <a16:creationId xmlns:a16="http://schemas.microsoft.com/office/drawing/2014/main" id="{0479C9BD-7253-4516-B9AE-7AD2D65881E2}"/>
              </a:ext>
            </a:extLst>
          </p:cNvPr>
          <p:cNvPicPr>
            <a:picLocks noChangeAspect="1"/>
          </p:cNvPicPr>
          <p:nvPr userDrawn="1"/>
        </p:nvPicPr>
        <p:blipFill rotWithShape="1">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l="5614" t="23225" r="5073" b="21217"/>
          <a:stretch/>
        </p:blipFill>
        <p:spPr>
          <a:xfrm>
            <a:off x="619242" y="5157865"/>
            <a:ext cx="5280626" cy="720276"/>
          </a:xfrm>
          <a:prstGeom prst="rect">
            <a:avLst/>
          </a:prstGeom>
        </p:spPr>
      </p:pic>
      <p:sp>
        <p:nvSpPr>
          <p:cNvPr id="40" name="TextBox 39">
            <a:extLst>
              <a:ext uri="{FF2B5EF4-FFF2-40B4-BE49-F238E27FC236}">
                <a16:creationId xmlns:a16="http://schemas.microsoft.com/office/drawing/2014/main" id="{406C25F4-61A1-429C-96A6-EF43EBB0D205}"/>
              </a:ext>
            </a:extLst>
          </p:cNvPr>
          <p:cNvSpPr txBox="1"/>
          <p:nvPr userDrawn="1"/>
        </p:nvSpPr>
        <p:spPr>
          <a:xfrm>
            <a:off x="625287" y="6281012"/>
            <a:ext cx="5470713" cy="308777"/>
          </a:xfrm>
          <a:prstGeom prst="rect">
            <a:avLst/>
          </a:prstGeom>
          <a:noFill/>
        </p:spPr>
        <p:txBody>
          <a:bodyPr wrap="square" rtlCol="0" anchor="b">
            <a:noAutofit/>
          </a:bodyPr>
          <a:lstStyle/>
          <a:p>
            <a:pPr algn="l"/>
            <a:r>
              <a:rPr lang="en-US" sz="650" b="0" i="0" cap="all" spc="50" baseline="0" dirty="0">
                <a:solidFill>
                  <a:schemeClr val="tx2">
                    <a:lumMod val="90000"/>
                  </a:schemeClr>
                </a:solidFill>
                <a:latin typeface="+mj-lt"/>
                <a:cs typeface="Arial" panose="020B0604020202020204" pitchFamily="34" charset="0"/>
              </a:rPr>
              <a:t>NXP, the NXP logo and NXP SECURE CONNECTIONS FOR A SMARTER WORLD are trademarks of NXP B.V. All other product or service names are the property of their respective owners. © 2021 NXP B.V.</a:t>
            </a:r>
          </a:p>
        </p:txBody>
      </p:sp>
    </p:spTree>
    <p:extLst>
      <p:ext uri="{BB962C8B-B14F-4D97-AF65-F5344CB8AC3E}">
        <p14:creationId xmlns:p14="http://schemas.microsoft.com/office/powerpoint/2010/main" val="743838805"/>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4" name="Rectangle 226"/>
          <p:cNvSpPr>
            <a:spLocks noGrp="1" noChangeArrowheads="1"/>
          </p:cNvSpPr>
          <p:nvPr>
            <p:ph type="title"/>
          </p:nvPr>
        </p:nvSpPr>
        <p:spPr bwMode="auto">
          <a:xfrm>
            <a:off x="394775" y="414064"/>
            <a:ext cx="11454325" cy="654049"/>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defRPr>
                <a:solidFill>
                  <a:schemeClr val="tx1"/>
                </a:solidFill>
              </a:defRPr>
            </a:lvl1pPr>
          </a:lstStyle>
          <a:p>
            <a:pPr lvl="0"/>
            <a:r>
              <a:rPr lang="en-US"/>
              <a:t>Click to edit Master title style</a:t>
            </a:r>
            <a:endParaRPr lang="en-US" dirty="0"/>
          </a:p>
        </p:txBody>
      </p:sp>
    </p:spTree>
    <p:extLst>
      <p:ext uri="{BB962C8B-B14F-4D97-AF65-F5344CB8AC3E}">
        <p14:creationId xmlns:p14="http://schemas.microsoft.com/office/powerpoint/2010/main" val="334221375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29380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Two Column">
    <p:spTree>
      <p:nvGrpSpPr>
        <p:cNvPr id="1" name=""/>
        <p:cNvGrpSpPr/>
        <p:nvPr/>
      </p:nvGrpSpPr>
      <p:grpSpPr>
        <a:xfrm>
          <a:off x="0" y="0"/>
          <a:ext cx="0" cy="0"/>
          <a:chOff x="0" y="0"/>
          <a:chExt cx="0" cy="0"/>
        </a:xfrm>
      </p:grpSpPr>
      <p:sp>
        <p:nvSpPr>
          <p:cNvPr id="44" name="Rectangle 226"/>
          <p:cNvSpPr>
            <a:spLocks noGrp="1" noChangeArrowheads="1"/>
          </p:cNvSpPr>
          <p:nvPr>
            <p:ph type="title"/>
          </p:nvPr>
        </p:nvSpPr>
        <p:spPr bwMode="auto">
          <a:xfrm>
            <a:off x="394775" y="414064"/>
            <a:ext cx="11663021" cy="654049"/>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defRPr>
                <a:solidFill>
                  <a:schemeClr val="tx1"/>
                </a:solidFill>
              </a:defRPr>
            </a:lvl1pPr>
          </a:lstStyle>
          <a:p>
            <a:pPr lvl="0"/>
            <a:r>
              <a:rPr lang="en-US"/>
              <a:t>Click to edit Master title style</a:t>
            </a:r>
            <a:endParaRPr lang="en-US" dirty="0"/>
          </a:p>
        </p:txBody>
      </p:sp>
      <p:sp>
        <p:nvSpPr>
          <p:cNvPr id="5" name="Text Placeholder 45"/>
          <p:cNvSpPr>
            <a:spLocks noGrp="1"/>
          </p:cNvSpPr>
          <p:nvPr>
            <p:ph type="body" sz="quarter" idx="10"/>
          </p:nvPr>
        </p:nvSpPr>
        <p:spPr>
          <a:xfrm>
            <a:off x="394775" y="1153266"/>
            <a:ext cx="5847277" cy="4667249"/>
          </a:xfrm>
        </p:spPr>
        <p:txBody>
          <a:bodyPr/>
          <a:lstStyle>
            <a:lvl2pPr>
              <a:defRPr>
                <a:latin typeface="+mj-lt"/>
              </a:defRPr>
            </a:lvl2pPr>
            <a:lvl3pPr>
              <a:defRPr>
                <a:latin typeface="+mj-lt"/>
              </a:defRPr>
            </a:lvl3pPr>
            <a:lvl4pPr>
              <a:defRPr>
                <a:latin typeface="+mj-lt"/>
              </a:defRPr>
            </a:lvl4pPr>
            <a:lvl5pPr>
              <a:defRPr>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45"/>
          <p:cNvSpPr>
            <a:spLocks noGrp="1"/>
          </p:cNvSpPr>
          <p:nvPr>
            <p:ph type="body" sz="quarter" idx="11"/>
          </p:nvPr>
        </p:nvSpPr>
        <p:spPr>
          <a:xfrm>
            <a:off x="6242052" y="1153266"/>
            <a:ext cx="5847277" cy="4667249"/>
          </a:xfrm>
        </p:spPr>
        <p:txBody>
          <a:bodyPr/>
          <a:lstStyle>
            <a:lvl2pPr>
              <a:defRPr>
                <a:latin typeface="+mj-lt"/>
              </a:defRPr>
            </a:lvl2pPr>
            <a:lvl3pPr>
              <a:defRPr>
                <a:latin typeface="+mj-lt"/>
              </a:defRPr>
            </a:lvl3pPr>
            <a:lvl4pPr>
              <a:defRPr>
                <a:latin typeface="+mj-lt"/>
              </a:defRPr>
            </a:lvl4pPr>
            <a:lvl5pPr>
              <a:defRPr>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1612144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ransition Slide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91A16C9-C041-49C5-AC50-D0FF3E5085DA}"/>
              </a:ext>
            </a:extLst>
          </p:cNvPr>
          <p:cNvSpPr/>
          <p:nvPr userDrawn="1"/>
        </p:nvSpPr>
        <p:spPr>
          <a:xfrm>
            <a:off x="0" y="5834418"/>
            <a:ext cx="12192000" cy="10235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80453E47-1254-4AED-A541-BB7CE36A4C87}"/>
              </a:ext>
            </a:extLst>
          </p:cNvPr>
          <p:cNvSpPr/>
          <p:nvPr userDrawn="1"/>
        </p:nvSpPr>
        <p:spPr>
          <a:xfrm>
            <a:off x="0" y="1"/>
            <a:ext cx="12192000" cy="2183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0" name="Rectangle 226"/>
          <p:cNvSpPr>
            <a:spLocks noGrp="1" noChangeArrowheads="1"/>
          </p:cNvSpPr>
          <p:nvPr>
            <p:ph type="title" hasCustomPrompt="1"/>
          </p:nvPr>
        </p:nvSpPr>
        <p:spPr bwMode="auto">
          <a:xfrm>
            <a:off x="936080" y="1634279"/>
            <a:ext cx="7009333" cy="2454464"/>
          </a:xfrm>
          <a:prstGeom prst="rect">
            <a:avLst/>
          </a:prstGeom>
          <a:noFill/>
          <a:ln w="9525" algn="ctr">
            <a:noFill/>
            <a:miter lim="800000"/>
            <a:headEnd/>
            <a:tailEnd/>
          </a:ln>
          <a:effectLst/>
        </p:spPr>
        <p:txBody>
          <a:bodyPr vert="horz" wrap="square" lIns="91440" tIns="45720" rIns="91440" bIns="45720" numCol="1" anchor="b" anchorCtr="0" compatLnSpc="1">
            <a:prstTxWarp prst="textNoShape">
              <a:avLst/>
            </a:prstTxWarp>
          </a:bodyPr>
          <a:lstStyle>
            <a:lvl1pPr algn="l" rtl="0" fontAlgn="base">
              <a:lnSpc>
                <a:spcPts val="6000"/>
              </a:lnSpc>
              <a:spcBef>
                <a:spcPts val="0"/>
              </a:spcBef>
              <a:spcAft>
                <a:spcPct val="0"/>
              </a:spcAft>
              <a:defRPr lang="en-US" sz="5500" b="0" kern="1200" cap="none" spc="-50" baseline="0" dirty="0">
                <a:solidFill>
                  <a:schemeClr val="tx1"/>
                </a:solidFill>
                <a:effectLst/>
                <a:latin typeface="Arial" panose="020B0604020202020204" pitchFamily="34" charset="0"/>
                <a:ea typeface="+mn-ea"/>
                <a:cs typeface="Arial" panose="020B0604020202020204" pitchFamily="34" charset="0"/>
              </a:defRPr>
            </a:lvl1pPr>
          </a:lstStyle>
          <a:p>
            <a:pPr lvl="0"/>
            <a:r>
              <a:rPr lang="en-US" dirty="0"/>
              <a:t>Title Goes Here</a:t>
            </a:r>
            <a:br>
              <a:rPr lang="en-US" dirty="0"/>
            </a:br>
            <a:r>
              <a:rPr lang="en-US" dirty="0"/>
              <a:t>Second Line Title</a:t>
            </a:r>
            <a:br>
              <a:rPr lang="en-US" dirty="0"/>
            </a:br>
            <a:r>
              <a:rPr lang="en-US" dirty="0"/>
              <a:t>Third Line Title</a:t>
            </a:r>
          </a:p>
        </p:txBody>
      </p:sp>
      <p:sp>
        <p:nvSpPr>
          <p:cNvPr id="16" name="Slide Number Placeholder 1">
            <a:extLst>
              <a:ext uri="{FF2B5EF4-FFF2-40B4-BE49-F238E27FC236}">
                <a16:creationId xmlns:a16="http://schemas.microsoft.com/office/drawing/2014/main" id="{AF788F4C-F3F1-4D1E-9E78-69BDCFEDEA0E}"/>
              </a:ext>
            </a:extLst>
          </p:cNvPr>
          <p:cNvSpPr txBox="1">
            <a:spLocks/>
          </p:cNvSpPr>
          <p:nvPr userDrawn="1"/>
        </p:nvSpPr>
        <p:spPr>
          <a:xfrm>
            <a:off x="6757621" y="6429865"/>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2">
                    <a:lumMod val="75000"/>
                  </a:schemeClr>
                </a:solidFill>
                <a:latin typeface="Arial" panose="020B0604020202020204" pitchFamily="34" charset="0"/>
                <a:cs typeface="Arial" panose="020B0604020202020204" pitchFamily="34" charset="0"/>
              </a:rPr>
              <a:pPr algn="r"/>
              <a:t>‹#›</a:t>
            </a:fld>
            <a:endParaRPr lang="en-US" sz="1000" b="1" spc="300" dirty="0">
              <a:solidFill>
                <a:schemeClr val="tx2">
                  <a:lumMod val="75000"/>
                </a:schemeClr>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543A6489-F2EE-48AA-AF66-CF911B054E5B}"/>
              </a:ext>
            </a:extLst>
          </p:cNvPr>
          <p:cNvSpPr txBox="1"/>
          <p:nvPr userDrawn="1"/>
        </p:nvSpPr>
        <p:spPr>
          <a:xfrm>
            <a:off x="939519" y="6115278"/>
            <a:ext cx="2590528" cy="308777"/>
          </a:xfrm>
          <a:prstGeom prst="rect">
            <a:avLst/>
          </a:prstGeom>
          <a:noFill/>
        </p:spPr>
        <p:txBody>
          <a:bodyPr wrap="square" rtlCol="0" anchor="b">
            <a:noAutofit/>
          </a:bodyPr>
          <a:lstStyle/>
          <a:p>
            <a:pPr algn="l"/>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419428A6-B4EA-426C-B5D6-7BF8255D0379}"/>
              </a:ext>
            </a:extLst>
          </p:cNvPr>
          <p:cNvGrpSpPr/>
          <p:nvPr userDrawn="1"/>
        </p:nvGrpSpPr>
        <p:grpSpPr>
          <a:xfrm>
            <a:off x="1" y="4335146"/>
            <a:ext cx="7945412" cy="59196"/>
            <a:chOff x="0" y="-1"/>
            <a:chExt cx="12190081" cy="1350190"/>
          </a:xfrm>
        </p:grpSpPr>
        <p:sp>
          <p:nvSpPr>
            <p:cNvPr id="21" name="Rectangle 20">
              <a:extLst>
                <a:ext uri="{FF2B5EF4-FFF2-40B4-BE49-F238E27FC236}">
                  <a16:creationId xmlns:a16="http://schemas.microsoft.com/office/drawing/2014/main" id="{B4B1F641-A39F-419C-B874-36E8B4C70292}"/>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2" name="Rectangle 21">
              <a:extLst>
                <a:ext uri="{FF2B5EF4-FFF2-40B4-BE49-F238E27FC236}">
                  <a16:creationId xmlns:a16="http://schemas.microsoft.com/office/drawing/2014/main" id="{7443CEE6-1108-4EA9-99ED-44930E6EC07C}"/>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9A6895F3-7204-48FF-A4F3-F08AE082612C}"/>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E99838EC-325A-4D0A-BA69-5EBCA1E4E224}"/>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E4AB4C98-DF4F-4361-A999-30FBA0566D05}"/>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26" name="Rectangle 25">
            <a:extLst>
              <a:ext uri="{FF2B5EF4-FFF2-40B4-BE49-F238E27FC236}">
                <a16:creationId xmlns:a16="http://schemas.microsoft.com/office/drawing/2014/main" id="{FE5D1333-9BCA-4D99-8B74-A5FD0A4B9B51}"/>
              </a:ext>
            </a:extLst>
          </p:cNvPr>
          <p:cNvSpPr/>
          <p:nvPr userDrawn="1"/>
        </p:nvSpPr>
        <p:spPr>
          <a:xfrm>
            <a:off x="10163174" y="0"/>
            <a:ext cx="2028826" cy="6858000"/>
          </a:xfrm>
          <a:prstGeom prst="rect">
            <a:avLst/>
          </a:prstGeom>
          <a:solidFill>
            <a:srgbClr val="50AB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pic>
        <p:nvPicPr>
          <p:cNvPr id="27" name="Graphic 26">
            <a:extLst>
              <a:ext uri="{FF2B5EF4-FFF2-40B4-BE49-F238E27FC236}">
                <a16:creationId xmlns:a16="http://schemas.microsoft.com/office/drawing/2014/main" id="{9203C931-D801-4035-A8B2-0085615AC49E}"/>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679906" y="5228176"/>
            <a:ext cx="995362" cy="995362"/>
          </a:xfrm>
          <a:prstGeom prst="rect">
            <a:avLst/>
          </a:prstGeom>
        </p:spPr>
      </p:pic>
      <p:sp>
        <p:nvSpPr>
          <p:cNvPr id="28" name="Rectangle 27">
            <a:extLst>
              <a:ext uri="{FF2B5EF4-FFF2-40B4-BE49-F238E27FC236}">
                <a16:creationId xmlns:a16="http://schemas.microsoft.com/office/drawing/2014/main" id="{92FB6ECD-AD16-4595-BDE1-ED612F049B15}"/>
              </a:ext>
            </a:extLst>
          </p:cNvPr>
          <p:cNvSpPr/>
          <p:nvPr userDrawn="1"/>
        </p:nvSpPr>
        <p:spPr>
          <a:xfrm>
            <a:off x="9972674" y="0"/>
            <a:ext cx="200026" cy="6858000"/>
          </a:xfrm>
          <a:prstGeom prst="rect">
            <a:avLst/>
          </a:prstGeom>
          <a:solidFill>
            <a:srgbClr val="2290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pic>
        <p:nvPicPr>
          <p:cNvPr id="19" name="Graphic 18">
            <a:extLst>
              <a:ext uri="{FF2B5EF4-FFF2-40B4-BE49-F238E27FC236}">
                <a16:creationId xmlns:a16="http://schemas.microsoft.com/office/drawing/2014/main" id="{2870034E-F8DD-48DC-A066-E5AC17824E53}"/>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16446" y="5043977"/>
            <a:ext cx="5592432" cy="1226264"/>
          </a:xfrm>
          <a:prstGeom prst="rect">
            <a:avLst/>
          </a:prstGeom>
        </p:spPr>
      </p:pic>
      <p:sp>
        <p:nvSpPr>
          <p:cNvPr id="29" name="TextBox 28">
            <a:extLst>
              <a:ext uri="{FF2B5EF4-FFF2-40B4-BE49-F238E27FC236}">
                <a16:creationId xmlns:a16="http://schemas.microsoft.com/office/drawing/2014/main" id="{89D6C17E-6427-4E15-BF87-030DEB8EE579}"/>
              </a:ext>
            </a:extLst>
          </p:cNvPr>
          <p:cNvSpPr txBox="1"/>
          <p:nvPr userDrawn="1"/>
        </p:nvSpPr>
        <p:spPr>
          <a:xfrm>
            <a:off x="939519" y="6364207"/>
            <a:ext cx="5818102" cy="343469"/>
          </a:xfrm>
          <a:prstGeom prst="rect">
            <a:avLst/>
          </a:prstGeom>
          <a:noFill/>
        </p:spPr>
        <p:txBody>
          <a:bodyPr wrap="square" rtlCol="0" anchor="b">
            <a:noAutofit/>
          </a:bodyPr>
          <a:lstStyle/>
          <a:p>
            <a:pPr algn="l"/>
            <a:r>
              <a:rPr lang="en-US" sz="700" b="0" i="0" cap="all" spc="50" baseline="0" dirty="0">
                <a:solidFill>
                  <a:schemeClr val="bg2">
                    <a:lumMod val="75000"/>
                  </a:schemeClr>
                </a:solidFill>
                <a:latin typeface="Arial" panose="020B0604020202020204" pitchFamily="34" charset="0"/>
                <a:cs typeface="Arial" panose="020B0604020202020204" pitchFamily="34" charset="0"/>
              </a:rPr>
              <a:t>NXP, the NXP logo and NXP SECURE CONNECTIONS FOR A SMARTER WORLD are trademarks of NXP B.V. All other product or service names are the property of their respective owners. © 2021 NXP B.V.</a:t>
            </a:r>
          </a:p>
        </p:txBody>
      </p:sp>
    </p:spTree>
    <p:extLst>
      <p:ext uri="{BB962C8B-B14F-4D97-AF65-F5344CB8AC3E}">
        <p14:creationId xmlns:p14="http://schemas.microsoft.com/office/powerpoint/2010/main" val="114775440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nsition Slide Gree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91A16C9-C041-49C5-AC50-D0FF3E5085DA}"/>
              </a:ext>
            </a:extLst>
          </p:cNvPr>
          <p:cNvSpPr/>
          <p:nvPr userDrawn="1"/>
        </p:nvSpPr>
        <p:spPr>
          <a:xfrm>
            <a:off x="0" y="5834418"/>
            <a:ext cx="12192000" cy="10235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80453E47-1254-4AED-A541-BB7CE36A4C87}"/>
              </a:ext>
            </a:extLst>
          </p:cNvPr>
          <p:cNvSpPr/>
          <p:nvPr userDrawn="1"/>
        </p:nvSpPr>
        <p:spPr>
          <a:xfrm>
            <a:off x="0" y="1"/>
            <a:ext cx="12192000" cy="2183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F8C66DA4-3842-41AB-A413-DA2CAB207332}"/>
              </a:ext>
            </a:extLst>
          </p:cNvPr>
          <p:cNvSpPr txBox="1"/>
          <p:nvPr userDrawn="1"/>
        </p:nvSpPr>
        <p:spPr>
          <a:xfrm>
            <a:off x="939519" y="6364207"/>
            <a:ext cx="5818102" cy="343469"/>
          </a:xfrm>
          <a:prstGeom prst="rect">
            <a:avLst/>
          </a:prstGeom>
          <a:noFill/>
        </p:spPr>
        <p:txBody>
          <a:bodyPr wrap="square" rtlCol="0" anchor="b">
            <a:noAutofit/>
          </a:bodyPr>
          <a:lstStyle/>
          <a:p>
            <a:pPr algn="l"/>
            <a:r>
              <a:rPr lang="en-US" sz="700" b="0" i="0" cap="all" spc="50" baseline="0" dirty="0">
                <a:solidFill>
                  <a:schemeClr val="bg2">
                    <a:lumMod val="75000"/>
                  </a:schemeClr>
                </a:solidFill>
                <a:latin typeface="Arial" panose="020B0604020202020204" pitchFamily="34" charset="0"/>
                <a:cs typeface="Arial" panose="020B0604020202020204" pitchFamily="34" charset="0"/>
              </a:rPr>
              <a:t>NXP, the NXP logo and NXP SECURE CONNECTIONS FOR A SMARTER WORLD are trademarks of NXP B.V. All other product or service names are the property of their respective owners. © 2021 NXP B.V.</a:t>
            </a:r>
          </a:p>
        </p:txBody>
      </p:sp>
      <p:sp>
        <p:nvSpPr>
          <p:cNvPr id="16" name="Slide Number Placeholder 1">
            <a:extLst>
              <a:ext uri="{FF2B5EF4-FFF2-40B4-BE49-F238E27FC236}">
                <a16:creationId xmlns:a16="http://schemas.microsoft.com/office/drawing/2014/main" id="{AF788F4C-F3F1-4D1E-9E78-69BDCFEDEA0E}"/>
              </a:ext>
            </a:extLst>
          </p:cNvPr>
          <p:cNvSpPr txBox="1">
            <a:spLocks/>
          </p:cNvSpPr>
          <p:nvPr userDrawn="1"/>
        </p:nvSpPr>
        <p:spPr>
          <a:xfrm>
            <a:off x="6757621" y="6429865"/>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2">
                    <a:lumMod val="75000"/>
                  </a:schemeClr>
                </a:solidFill>
                <a:latin typeface="Arial" panose="020B0604020202020204" pitchFamily="34" charset="0"/>
                <a:cs typeface="Arial" panose="020B0604020202020204" pitchFamily="34" charset="0"/>
              </a:rPr>
              <a:pPr algn="r"/>
              <a:t>‹#›</a:t>
            </a:fld>
            <a:endParaRPr lang="en-US" sz="1000" b="1" spc="300" dirty="0">
              <a:solidFill>
                <a:schemeClr val="tx2">
                  <a:lumMod val="75000"/>
                </a:schemeClr>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543A6489-F2EE-48AA-AF66-CF911B054E5B}"/>
              </a:ext>
            </a:extLst>
          </p:cNvPr>
          <p:cNvSpPr txBox="1"/>
          <p:nvPr userDrawn="1"/>
        </p:nvSpPr>
        <p:spPr>
          <a:xfrm>
            <a:off x="939519" y="6115278"/>
            <a:ext cx="2590528" cy="308777"/>
          </a:xfrm>
          <a:prstGeom prst="rect">
            <a:avLst/>
          </a:prstGeom>
          <a:noFill/>
        </p:spPr>
        <p:txBody>
          <a:bodyPr wrap="square" rtlCol="0" anchor="b">
            <a:noAutofit/>
          </a:bodyPr>
          <a:lstStyle/>
          <a:p>
            <a:pPr algn="l"/>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545DCA3A-3479-4CA4-B85C-C27090ADD0B2}"/>
              </a:ext>
            </a:extLst>
          </p:cNvPr>
          <p:cNvSpPr/>
          <p:nvPr userDrawn="1"/>
        </p:nvSpPr>
        <p:spPr>
          <a:xfrm>
            <a:off x="10163174" y="0"/>
            <a:ext cx="2028826" cy="6857999"/>
          </a:xfrm>
          <a:prstGeom prst="rect">
            <a:avLst/>
          </a:prstGeom>
          <a:solidFill>
            <a:srgbClr val="98B8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pic>
        <p:nvPicPr>
          <p:cNvPr id="34" name="Graphic 33">
            <a:extLst>
              <a:ext uri="{FF2B5EF4-FFF2-40B4-BE49-F238E27FC236}">
                <a16:creationId xmlns:a16="http://schemas.microsoft.com/office/drawing/2014/main" id="{5A7B107C-1960-4D18-8903-018BBE08D65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679906" y="5228176"/>
            <a:ext cx="995362" cy="995362"/>
          </a:xfrm>
          <a:prstGeom prst="rect">
            <a:avLst/>
          </a:prstGeom>
        </p:spPr>
      </p:pic>
      <p:sp>
        <p:nvSpPr>
          <p:cNvPr id="35" name="Rectangle 34">
            <a:extLst>
              <a:ext uri="{FF2B5EF4-FFF2-40B4-BE49-F238E27FC236}">
                <a16:creationId xmlns:a16="http://schemas.microsoft.com/office/drawing/2014/main" id="{CADADDD7-27DF-4F1B-AF83-2336CE552FBC}"/>
              </a:ext>
            </a:extLst>
          </p:cNvPr>
          <p:cNvSpPr/>
          <p:nvPr userDrawn="1"/>
        </p:nvSpPr>
        <p:spPr>
          <a:xfrm>
            <a:off x="9972674" y="0"/>
            <a:ext cx="200026" cy="6858000"/>
          </a:xfrm>
          <a:prstGeom prst="rect">
            <a:avLst/>
          </a:prstGeom>
          <a:solidFill>
            <a:srgbClr val="7F9B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pic>
        <p:nvPicPr>
          <p:cNvPr id="19" name="Graphic 18">
            <a:extLst>
              <a:ext uri="{FF2B5EF4-FFF2-40B4-BE49-F238E27FC236}">
                <a16:creationId xmlns:a16="http://schemas.microsoft.com/office/drawing/2014/main" id="{15C90563-5E31-4BB6-A451-C74BBA9E275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16446" y="5043977"/>
            <a:ext cx="5592432" cy="1226264"/>
          </a:xfrm>
          <a:prstGeom prst="rect">
            <a:avLst/>
          </a:prstGeom>
        </p:spPr>
      </p:pic>
      <p:sp>
        <p:nvSpPr>
          <p:cNvPr id="20" name="Rectangle 226">
            <a:extLst>
              <a:ext uri="{FF2B5EF4-FFF2-40B4-BE49-F238E27FC236}">
                <a16:creationId xmlns:a16="http://schemas.microsoft.com/office/drawing/2014/main" id="{B20325F3-D3B7-4667-B443-7A5E875CEFF4}"/>
              </a:ext>
            </a:extLst>
          </p:cNvPr>
          <p:cNvSpPr>
            <a:spLocks noGrp="1" noChangeArrowheads="1"/>
          </p:cNvSpPr>
          <p:nvPr>
            <p:ph type="title" hasCustomPrompt="1"/>
          </p:nvPr>
        </p:nvSpPr>
        <p:spPr bwMode="auto">
          <a:xfrm>
            <a:off x="936080" y="1634279"/>
            <a:ext cx="7009333" cy="2454464"/>
          </a:xfrm>
          <a:prstGeom prst="rect">
            <a:avLst/>
          </a:prstGeom>
          <a:noFill/>
          <a:ln w="9525" algn="ctr">
            <a:noFill/>
            <a:miter lim="800000"/>
            <a:headEnd/>
            <a:tailEnd/>
          </a:ln>
          <a:effectLst/>
        </p:spPr>
        <p:txBody>
          <a:bodyPr vert="horz" wrap="square" lIns="91440" tIns="45720" rIns="91440" bIns="45720" numCol="1" anchor="b" anchorCtr="0" compatLnSpc="1">
            <a:prstTxWarp prst="textNoShape">
              <a:avLst/>
            </a:prstTxWarp>
          </a:bodyPr>
          <a:lstStyle>
            <a:lvl1pPr algn="l" rtl="0" fontAlgn="base">
              <a:lnSpc>
                <a:spcPts val="6000"/>
              </a:lnSpc>
              <a:spcBef>
                <a:spcPts val="0"/>
              </a:spcBef>
              <a:spcAft>
                <a:spcPct val="0"/>
              </a:spcAft>
              <a:defRPr lang="en-US" sz="5500" b="0" kern="1200" cap="none" spc="-50" baseline="0" dirty="0">
                <a:solidFill>
                  <a:schemeClr val="tx1"/>
                </a:solidFill>
                <a:effectLst/>
                <a:latin typeface="Arial" panose="020B0604020202020204" pitchFamily="34" charset="0"/>
                <a:ea typeface="+mn-ea"/>
                <a:cs typeface="Arial" panose="020B0604020202020204" pitchFamily="34" charset="0"/>
              </a:defRPr>
            </a:lvl1pPr>
          </a:lstStyle>
          <a:p>
            <a:pPr lvl="0"/>
            <a:r>
              <a:rPr lang="en-US" dirty="0"/>
              <a:t>Title Goes Here</a:t>
            </a:r>
            <a:br>
              <a:rPr lang="en-US" dirty="0"/>
            </a:br>
            <a:r>
              <a:rPr lang="en-US" dirty="0"/>
              <a:t>Second Line Title</a:t>
            </a:r>
            <a:br>
              <a:rPr lang="en-US" dirty="0"/>
            </a:br>
            <a:r>
              <a:rPr lang="en-US" dirty="0"/>
              <a:t>Third Line Title</a:t>
            </a:r>
          </a:p>
        </p:txBody>
      </p:sp>
      <p:grpSp>
        <p:nvGrpSpPr>
          <p:cNvPr id="21" name="Group 20">
            <a:extLst>
              <a:ext uri="{FF2B5EF4-FFF2-40B4-BE49-F238E27FC236}">
                <a16:creationId xmlns:a16="http://schemas.microsoft.com/office/drawing/2014/main" id="{79A50CE8-C42A-40BE-B8BE-DD6BA74EC96D}"/>
              </a:ext>
            </a:extLst>
          </p:cNvPr>
          <p:cNvGrpSpPr/>
          <p:nvPr userDrawn="1"/>
        </p:nvGrpSpPr>
        <p:grpSpPr>
          <a:xfrm>
            <a:off x="1" y="4335146"/>
            <a:ext cx="7945412" cy="59196"/>
            <a:chOff x="0" y="-1"/>
            <a:chExt cx="12190081" cy="1350190"/>
          </a:xfrm>
        </p:grpSpPr>
        <p:sp>
          <p:nvSpPr>
            <p:cNvPr id="22" name="Rectangle 21">
              <a:extLst>
                <a:ext uri="{FF2B5EF4-FFF2-40B4-BE49-F238E27FC236}">
                  <a16:creationId xmlns:a16="http://schemas.microsoft.com/office/drawing/2014/main" id="{B079EEBE-0AA2-4B9F-8CA5-4EF66EBBF8CE}"/>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5652E4ED-5154-481E-9CD9-E54F58D8989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07FA421C-F569-4674-A016-EEEC0F3E71CF}"/>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A098BED1-31EA-40EC-979E-CC6D43308799}"/>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3A82CE24-80C3-4E10-AE08-C8E299AD93A9}"/>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52166627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ransition Slide Yellow">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91A16C9-C041-49C5-AC50-D0FF3E5085DA}"/>
              </a:ext>
            </a:extLst>
          </p:cNvPr>
          <p:cNvSpPr/>
          <p:nvPr userDrawn="1"/>
        </p:nvSpPr>
        <p:spPr>
          <a:xfrm>
            <a:off x="0" y="5834418"/>
            <a:ext cx="12192000" cy="10235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80453E47-1254-4AED-A541-BB7CE36A4C87}"/>
              </a:ext>
            </a:extLst>
          </p:cNvPr>
          <p:cNvSpPr/>
          <p:nvPr userDrawn="1"/>
        </p:nvSpPr>
        <p:spPr>
          <a:xfrm>
            <a:off x="0" y="1"/>
            <a:ext cx="12192000" cy="2183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16" name="Slide Number Placeholder 1">
            <a:extLst>
              <a:ext uri="{FF2B5EF4-FFF2-40B4-BE49-F238E27FC236}">
                <a16:creationId xmlns:a16="http://schemas.microsoft.com/office/drawing/2014/main" id="{AF788F4C-F3F1-4D1E-9E78-69BDCFEDEA0E}"/>
              </a:ext>
            </a:extLst>
          </p:cNvPr>
          <p:cNvSpPr txBox="1">
            <a:spLocks/>
          </p:cNvSpPr>
          <p:nvPr userDrawn="1"/>
        </p:nvSpPr>
        <p:spPr>
          <a:xfrm>
            <a:off x="6757621" y="6429865"/>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2">
                    <a:lumMod val="75000"/>
                  </a:schemeClr>
                </a:solidFill>
                <a:latin typeface="Arial" panose="020B0604020202020204" pitchFamily="34" charset="0"/>
                <a:cs typeface="Arial" panose="020B0604020202020204" pitchFamily="34" charset="0"/>
              </a:rPr>
              <a:pPr algn="r"/>
              <a:t>‹#›</a:t>
            </a:fld>
            <a:endParaRPr lang="en-US" sz="1000" b="1" spc="300" dirty="0">
              <a:solidFill>
                <a:schemeClr val="tx2">
                  <a:lumMod val="75000"/>
                </a:schemeClr>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543A6489-F2EE-48AA-AF66-CF911B054E5B}"/>
              </a:ext>
            </a:extLst>
          </p:cNvPr>
          <p:cNvSpPr txBox="1"/>
          <p:nvPr userDrawn="1"/>
        </p:nvSpPr>
        <p:spPr>
          <a:xfrm>
            <a:off x="939519" y="6115278"/>
            <a:ext cx="2590528" cy="308777"/>
          </a:xfrm>
          <a:prstGeom prst="rect">
            <a:avLst/>
          </a:prstGeom>
          <a:noFill/>
        </p:spPr>
        <p:txBody>
          <a:bodyPr wrap="square" rtlCol="0" anchor="b">
            <a:noAutofit/>
          </a:bodyPr>
          <a:lstStyle/>
          <a:p>
            <a:pPr algn="l"/>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29639A3C-5B99-4F0B-8C96-2711DE232E7A}"/>
              </a:ext>
            </a:extLst>
          </p:cNvPr>
          <p:cNvSpPr/>
          <p:nvPr userDrawn="1"/>
        </p:nvSpPr>
        <p:spPr>
          <a:xfrm>
            <a:off x="10163174" y="0"/>
            <a:ext cx="2028826" cy="6857999"/>
          </a:xfrm>
          <a:prstGeom prst="rect">
            <a:avLst/>
          </a:prstGeom>
          <a:solidFill>
            <a:srgbClr val="FF9B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pic>
        <p:nvPicPr>
          <p:cNvPr id="31" name="Graphic 30">
            <a:extLst>
              <a:ext uri="{FF2B5EF4-FFF2-40B4-BE49-F238E27FC236}">
                <a16:creationId xmlns:a16="http://schemas.microsoft.com/office/drawing/2014/main" id="{B081DA00-9A65-4F43-BEC9-5D54EC6101E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679906" y="5228176"/>
            <a:ext cx="995362" cy="995362"/>
          </a:xfrm>
          <a:prstGeom prst="rect">
            <a:avLst/>
          </a:prstGeom>
        </p:spPr>
      </p:pic>
      <p:sp>
        <p:nvSpPr>
          <p:cNvPr id="32" name="Rectangle 31">
            <a:extLst>
              <a:ext uri="{FF2B5EF4-FFF2-40B4-BE49-F238E27FC236}">
                <a16:creationId xmlns:a16="http://schemas.microsoft.com/office/drawing/2014/main" id="{9EA282F3-18EF-46C0-BE23-00B6F460489B}"/>
              </a:ext>
            </a:extLst>
          </p:cNvPr>
          <p:cNvSpPr/>
          <p:nvPr userDrawn="1"/>
        </p:nvSpPr>
        <p:spPr>
          <a:xfrm>
            <a:off x="9972674" y="0"/>
            <a:ext cx="200026" cy="6858000"/>
          </a:xfrm>
          <a:prstGeom prst="rect">
            <a:avLst/>
          </a:prstGeom>
          <a:solidFill>
            <a:srgbClr val="E68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pic>
        <p:nvPicPr>
          <p:cNvPr id="19" name="Graphic 18">
            <a:extLst>
              <a:ext uri="{FF2B5EF4-FFF2-40B4-BE49-F238E27FC236}">
                <a16:creationId xmlns:a16="http://schemas.microsoft.com/office/drawing/2014/main" id="{D536963C-3E89-44A3-8B67-93A64F4E3DA2}"/>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16446" y="5043977"/>
            <a:ext cx="5592432" cy="1226264"/>
          </a:xfrm>
          <a:prstGeom prst="rect">
            <a:avLst/>
          </a:prstGeom>
        </p:spPr>
      </p:pic>
      <p:sp>
        <p:nvSpPr>
          <p:cNvPr id="20" name="TextBox 19">
            <a:extLst>
              <a:ext uri="{FF2B5EF4-FFF2-40B4-BE49-F238E27FC236}">
                <a16:creationId xmlns:a16="http://schemas.microsoft.com/office/drawing/2014/main" id="{8AE8EA48-8A72-4DFF-8F74-E81BDBAEF43A}"/>
              </a:ext>
            </a:extLst>
          </p:cNvPr>
          <p:cNvSpPr txBox="1"/>
          <p:nvPr userDrawn="1"/>
        </p:nvSpPr>
        <p:spPr>
          <a:xfrm>
            <a:off x="939519" y="6364207"/>
            <a:ext cx="5818102" cy="343469"/>
          </a:xfrm>
          <a:prstGeom prst="rect">
            <a:avLst/>
          </a:prstGeom>
          <a:noFill/>
        </p:spPr>
        <p:txBody>
          <a:bodyPr wrap="square" rtlCol="0" anchor="b">
            <a:noAutofit/>
          </a:bodyPr>
          <a:lstStyle/>
          <a:p>
            <a:pPr algn="l"/>
            <a:r>
              <a:rPr lang="en-US" sz="700" b="0" i="0" cap="all" spc="50" baseline="0" dirty="0">
                <a:solidFill>
                  <a:schemeClr val="bg2">
                    <a:lumMod val="75000"/>
                  </a:schemeClr>
                </a:solidFill>
                <a:latin typeface="Arial" panose="020B0604020202020204" pitchFamily="34" charset="0"/>
                <a:cs typeface="Arial" panose="020B0604020202020204" pitchFamily="34" charset="0"/>
              </a:rPr>
              <a:t>NXP, the NXP logo and NXP SECURE CONNECTIONS FOR A SMARTER WORLD are trademarks of NXP B.V. All other product or service names are the property of their respective owners. © 2021 NXP B.V.</a:t>
            </a:r>
          </a:p>
        </p:txBody>
      </p:sp>
      <p:sp>
        <p:nvSpPr>
          <p:cNvPr id="21" name="Rectangle 226">
            <a:extLst>
              <a:ext uri="{FF2B5EF4-FFF2-40B4-BE49-F238E27FC236}">
                <a16:creationId xmlns:a16="http://schemas.microsoft.com/office/drawing/2014/main" id="{9DDFC051-4C35-4AC2-A3C2-87EF3BE5ACC5}"/>
              </a:ext>
            </a:extLst>
          </p:cNvPr>
          <p:cNvSpPr>
            <a:spLocks noGrp="1" noChangeArrowheads="1"/>
          </p:cNvSpPr>
          <p:nvPr>
            <p:ph type="title" hasCustomPrompt="1"/>
          </p:nvPr>
        </p:nvSpPr>
        <p:spPr bwMode="auto">
          <a:xfrm>
            <a:off x="936080" y="1634279"/>
            <a:ext cx="7009333" cy="2454464"/>
          </a:xfrm>
          <a:prstGeom prst="rect">
            <a:avLst/>
          </a:prstGeom>
          <a:noFill/>
          <a:ln w="9525" algn="ctr">
            <a:noFill/>
            <a:miter lim="800000"/>
            <a:headEnd/>
            <a:tailEnd/>
          </a:ln>
          <a:effectLst/>
        </p:spPr>
        <p:txBody>
          <a:bodyPr vert="horz" wrap="square" lIns="91440" tIns="45720" rIns="91440" bIns="45720" numCol="1" anchor="b" anchorCtr="0" compatLnSpc="1">
            <a:prstTxWarp prst="textNoShape">
              <a:avLst/>
            </a:prstTxWarp>
          </a:bodyPr>
          <a:lstStyle>
            <a:lvl1pPr algn="l" rtl="0" fontAlgn="base">
              <a:lnSpc>
                <a:spcPts val="6000"/>
              </a:lnSpc>
              <a:spcBef>
                <a:spcPts val="0"/>
              </a:spcBef>
              <a:spcAft>
                <a:spcPct val="0"/>
              </a:spcAft>
              <a:defRPr lang="en-US" sz="5500" b="0" kern="1200" cap="none" spc="-50" baseline="0" dirty="0">
                <a:solidFill>
                  <a:schemeClr val="tx1"/>
                </a:solidFill>
                <a:effectLst/>
                <a:latin typeface="Arial" panose="020B0604020202020204" pitchFamily="34" charset="0"/>
                <a:ea typeface="+mn-ea"/>
                <a:cs typeface="Arial" panose="020B0604020202020204" pitchFamily="34" charset="0"/>
              </a:defRPr>
            </a:lvl1pPr>
          </a:lstStyle>
          <a:p>
            <a:pPr lvl="0"/>
            <a:r>
              <a:rPr lang="en-US" dirty="0"/>
              <a:t>Title Goes Here</a:t>
            </a:r>
            <a:br>
              <a:rPr lang="en-US" dirty="0"/>
            </a:br>
            <a:r>
              <a:rPr lang="en-US" dirty="0"/>
              <a:t>Second Line Title</a:t>
            </a:r>
            <a:br>
              <a:rPr lang="en-US" dirty="0"/>
            </a:br>
            <a:r>
              <a:rPr lang="en-US" dirty="0"/>
              <a:t>Third Line Title</a:t>
            </a:r>
          </a:p>
        </p:txBody>
      </p:sp>
      <p:grpSp>
        <p:nvGrpSpPr>
          <p:cNvPr id="22" name="Group 21">
            <a:extLst>
              <a:ext uri="{FF2B5EF4-FFF2-40B4-BE49-F238E27FC236}">
                <a16:creationId xmlns:a16="http://schemas.microsoft.com/office/drawing/2014/main" id="{A734B508-19CE-4E96-99FC-3DE740789F3D}"/>
              </a:ext>
            </a:extLst>
          </p:cNvPr>
          <p:cNvGrpSpPr/>
          <p:nvPr userDrawn="1"/>
        </p:nvGrpSpPr>
        <p:grpSpPr>
          <a:xfrm>
            <a:off x="1" y="4335146"/>
            <a:ext cx="7945412" cy="59196"/>
            <a:chOff x="0" y="-1"/>
            <a:chExt cx="12190081" cy="1350190"/>
          </a:xfrm>
        </p:grpSpPr>
        <p:sp>
          <p:nvSpPr>
            <p:cNvPr id="23" name="Rectangle 22">
              <a:extLst>
                <a:ext uri="{FF2B5EF4-FFF2-40B4-BE49-F238E27FC236}">
                  <a16:creationId xmlns:a16="http://schemas.microsoft.com/office/drawing/2014/main" id="{27E3FE20-D5A7-49D4-9FC3-1C51497B1D95}"/>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14BBDC35-DA26-42D8-B8AD-9BA7AB4CB70C}"/>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BC061553-8252-4DB2-8E43-E8D8704C9A75}"/>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01ECAB66-D623-4D2F-8EF9-FF10CEF71088}"/>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A3960A1F-C2ED-40E3-8DD3-DC97CF1E1CAB}"/>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19910403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loud, Image, Content">
    <p:spTree>
      <p:nvGrpSpPr>
        <p:cNvPr id="1" name=""/>
        <p:cNvGrpSpPr/>
        <p:nvPr/>
      </p:nvGrpSpPr>
      <p:grpSpPr>
        <a:xfrm>
          <a:off x="0" y="0"/>
          <a:ext cx="0" cy="0"/>
          <a:chOff x="0" y="0"/>
          <a:chExt cx="0" cy="0"/>
        </a:xfrm>
      </p:grpSpPr>
      <p:sp>
        <p:nvSpPr>
          <p:cNvPr id="3" name="Picture Placeholder 2"/>
          <p:cNvSpPr>
            <a:spLocks noGrp="1"/>
          </p:cNvSpPr>
          <p:nvPr>
            <p:ph type="pic" sz="quarter" idx="11" hasCustomPrompt="1"/>
          </p:nvPr>
        </p:nvSpPr>
        <p:spPr>
          <a:xfrm>
            <a:off x="500039" y="431801"/>
            <a:ext cx="4884679" cy="5839346"/>
          </a:xfrm>
          <a:solidFill>
            <a:schemeClr val="bg1">
              <a:lumMod val="95000"/>
            </a:schemeClr>
          </a:solidFill>
        </p:spPr>
        <p:txBody>
          <a:bodyPr anchor="ctr">
            <a:normAutofit/>
          </a:bodyPr>
          <a:lstStyle>
            <a:lvl1pPr marL="0" indent="0" algn="ctr">
              <a:buFontTx/>
              <a:buNone/>
              <a:defRPr sz="1500" cap="all" baseline="0">
                <a:solidFill>
                  <a:schemeClr val="tx1"/>
                </a:solidFill>
                <a:latin typeface="Arial" panose="020B0604020202020204" pitchFamily="34" charset="0"/>
                <a:cs typeface="Arial" panose="020B0604020202020204" pitchFamily="34" charset="0"/>
              </a:defRPr>
            </a:lvl1pPr>
          </a:lstStyle>
          <a:p>
            <a:r>
              <a:rPr lang="en-US" dirty="0"/>
              <a:t>Click to Insert Picture</a:t>
            </a:r>
          </a:p>
        </p:txBody>
      </p:sp>
      <p:sp>
        <p:nvSpPr>
          <p:cNvPr id="5" name="Rectangle 226">
            <a:extLst>
              <a:ext uri="{FF2B5EF4-FFF2-40B4-BE49-F238E27FC236}">
                <a16:creationId xmlns:a16="http://schemas.microsoft.com/office/drawing/2014/main" id="{6D349D80-209D-4869-B663-DDBD96A271B4}"/>
              </a:ext>
            </a:extLst>
          </p:cNvPr>
          <p:cNvSpPr>
            <a:spLocks noGrp="1" noChangeArrowheads="1"/>
          </p:cNvSpPr>
          <p:nvPr>
            <p:ph type="title" hasCustomPrompt="1"/>
          </p:nvPr>
        </p:nvSpPr>
        <p:spPr bwMode="auto">
          <a:xfrm>
            <a:off x="5732890" y="431801"/>
            <a:ext cx="6188603" cy="1375192"/>
          </a:xfrm>
          <a:prstGeom prst="rect">
            <a:avLst/>
          </a:prstGeom>
          <a:noFill/>
          <a:ln w="9525" algn="ctr">
            <a:noFill/>
            <a:miter lim="800000"/>
            <a:headEnd/>
            <a:tailEnd/>
          </a:ln>
          <a:effectLst/>
        </p:spPr>
        <p:txBody>
          <a:bodyPr vert="horz" wrap="square" lIns="91440" tIns="45720" rIns="91440" bIns="45720" numCol="1" anchor="b" anchorCtr="0" compatLnSpc="1">
            <a:prstTxWarp prst="textNoShape">
              <a:avLst/>
            </a:prstTxWarp>
          </a:bodyPr>
          <a:lstStyle>
            <a:lvl1pPr>
              <a:defRPr lang="en-US" sz="2300" b="1" kern="1200" cap="all" spc="210" baseline="0" dirty="0">
                <a:solidFill>
                  <a:schemeClr val="tx1"/>
                </a:solidFill>
                <a:effectLst/>
                <a:latin typeface="Arial" panose="020B0604020202020204" pitchFamily="34" charset="0"/>
                <a:ea typeface="+mn-ea"/>
                <a:cs typeface="Arial" panose="020B0604020202020204" pitchFamily="34" charset="0"/>
              </a:defRPr>
            </a:lvl1pPr>
          </a:lstStyle>
          <a:p>
            <a:pPr marL="0" lvl="0" indent="0" algn="l" rtl="0" fontAlgn="base">
              <a:lnSpc>
                <a:spcPct val="100000"/>
              </a:lnSpc>
              <a:spcBef>
                <a:spcPts val="1200"/>
              </a:spcBef>
              <a:spcAft>
                <a:spcPts val="75"/>
              </a:spcAft>
              <a:buClrTx/>
              <a:buSzPct val="80000"/>
              <a:buFontTx/>
              <a:buNone/>
            </a:pPr>
            <a:r>
              <a:rPr lang="en-US" dirty="0"/>
              <a:t>Title Goes Here</a:t>
            </a:r>
            <a:br>
              <a:rPr lang="en-US" dirty="0"/>
            </a:br>
            <a:r>
              <a:rPr lang="en-US" dirty="0"/>
              <a:t>Second Line Title Here</a:t>
            </a:r>
          </a:p>
        </p:txBody>
      </p:sp>
      <p:sp>
        <p:nvSpPr>
          <p:cNvPr id="6" name="Text Placeholder 45">
            <a:extLst>
              <a:ext uri="{FF2B5EF4-FFF2-40B4-BE49-F238E27FC236}">
                <a16:creationId xmlns:a16="http://schemas.microsoft.com/office/drawing/2014/main" id="{F467A178-3F40-46AE-B142-7537AEFA635F}"/>
              </a:ext>
            </a:extLst>
          </p:cNvPr>
          <p:cNvSpPr>
            <a:spLocks noGrp="1"/>
          </p:cNvSpPr>
          <p:nvPr>
            <p:ph type="body" sz="quarter" idx="10"/>
          </p:nvPr>
        </p:nvSpPr>
        <p:spPr>
          <a:xfrm>
            <a:off x="5732888" y="1958337"/>
            <a:ext cx="6188603" cy="4312810"/>
          </a:xfrm>
        </p:spPr>
        <p:txBody>
          <a:bodyPr/>
          <a:lstStyle>
            <a:lvl1pPr>
              <a:spcBef>
                <a:spcPts val="1200"/>
              </a:spcBef>
              <a:defRPr>
                <a:latin typeface="Arial" panose="020B0604020202020204" pitchFamily="34" charset="0"/>
                <a:cs typeface="Arial" panose="020B0604020202020204" pitchFamily="34" charset="0"/>
              </a:defRPr>
            </a:lvl1pPr>
            <a:lvl2pPr>
              <a:spcBef>
                <a:spcPts val="1200"/>
              </a:spcBef>
              <a:defRPr>
                <a:latin typeface="Arial" panose="020B0604020202020204" pitchFamily="34" charset="0"/>
                <a:cs typeface="Arial" panose="020B0604020202020204" pitchFamily="34" charset="0"/>
              </a:defRPr>
            </a:lvl2pPr>
            <a:lvl3pPr>
              <a:spcBef>
                <a:spcPts val="1200"/>
              </a:spcBef>
              <a:defRPr>
                <a:latin typeface="Arial" panose="020B0604020202020204" pitchFamily="34" charset="0"/>
                <a:cs typeface="Arial" panose="020B0604020202020204" pitchFamily="34" charset="0"/>
              </a:defRPr>
            </a:lvl3pPr>
            <a:lvl4pPr>
              <a:spcBef>
                <a:spcPts val="1200"/>
              </a:spcBef>
              <a:defRPr>
                <a:latin typeface="Arial" panose="020B0604020202020204" pitchFamily="34" charset="0"/>
                <a:cs typeface="Arial" panose="020B0604020202020204" pitchFamily="34" charset="0"/>
              </a:defRPr>
            </a:lvl4pPr>
            <a:lvl5pPr>
              <a:spcBef>
                <a:spcPts val="1200"/>
              </a:spcBef>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4029723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 and Conten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BD3316-8C03-4E14-A26A-B573F6170B51}"/>
              </a:ext>
            </a:extLst>
          </p:cNvPr>
          <p:cNvSpPr/>
          <p:nvPr userDrawn="1"/>
        </p:nvSpPr>
        <p:spPr>
          <a:xfrm>
            <a:off x="1" y="6393976"/>
            <a:ext cx="6540502" cy="4640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 name="Rectangle 4"/>
          <p:cNvSpPr/>
          <p:nvPr userDrawn="1"/>
        </p:nvSpPr>
        <p:spPr>
          <a:xfrm>
            <a:off x="0" y="0"/>
            <a:ext cx="5651500" cy="68834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sp>
        <p:nvSpPr>
          <p:cNvPr id="13" name="Picture Placeholder 2">
            <a:extLst>
              <a:ext uri="{FF2B5EF4-FFF2-40B4-BE49-F238E27FC236}">
                <a16:creationId xmlns:a16="http://schemas.microsoft.com/office/drawing/2014/main" id="{911CAFD9-C949-4672-8099-280A9D3A4A5D}"/>
              </a:ext>
            </a:extLst>
          </p:cNvPr>
          <p:cNvSpPr>
            <a:spLocks noGrp="1"/>
          </p:cNvSpPr>
          <p:nvPr>
            <p:ph type="pic" sz="quarter" idx="11" hasCustomPrompt="1"/>
          </p:nvPr>
        </p:nvSpPr>
        <p:spPr>
          <a:xfrm>
            <a:off x="0" y="79514"/>
            <a:ext cx="5651500" cy="6778486"/>
          </a:xfrm>
        </p:spPr>
        <p:txBody>
          <a:bodyPr>
            <a:normAutofit/>
          </a:bodyPr>
          <a:lstStyle>
            <a:lvl1pPr marL="0" indent="0" algn="ctr">
              <a:buFontTx/>
              <a:buNone/>
              <a:defRPr sz="1500" cap="all" baseline="0">
                <a:solidFill>
                  <a:schemeClr val="tx1"/>
                </a:solidFill>
                <a:latin typeface="Arial" panose="020B0604020202020204" pitchFamily="34" charset="0"/>
                <a:cs typeface="Arial" panose="020B0604020202020204" pitchFamily="34" charset="0"/>
              </a:defRPr>
            </a:lvl1pPr>
          </a:lstStyle>
          <a:p>
            <a:r>
              <a:rPr lang="en-US" dirty="0"/>
              <a:t>Click to Insert Picture</a:t>
            </a:r>
          </a:p>
        </p:txBody>
      </p:sp>
      <p:grpSp>
        <p:nvGrpSpPr>
          <p:cNvPr id="14" name="Group 13">
            <a:extLst>
              <a:ext uri="{FF2B5EF4-FFF2-40B4-BE49-F238E27FC236}">
                <a16:creationId xmlns:a16="http://schemas.microsoft.com/office/drawing/2014/main" id="{D6143B65-FAC5-4D31-9319-78DB1093D45C}"/>
              </a:ext>
            </a:extLst>
          </p:cNvPr>
          <p:cNvGrpSpPr/>
          <p:nvPr userDrawn="1"/>
        </p:nvGrpSpPr>
        <p:grpSpPr>
          <a:xfrm>
            <a:off x="0" y="0"/>
            <a:ext cx="12190081" cy="79514"/>
            <a:chOff x="0" y="-1"/>
            <a:chExt cx="12190081" cy="1350190"/>
          </a:xfrm>
        </p:grpSpPr>
        <p:sp>
          <p:nvSpPr>
            <p:cNvPr id="15" name="Rectangle 14">
              <a:extLst>
                <a:ext uri="{FF2B5EF4-FFF2-40B4-BE49-F238E27FC236}">
                  <a16:creationId xmlns:a16="http://schemas.microsoft.com/office/drawing/2014/main" id="{543F77FA-B6E2-422A-A9CA-B7D9CD063394}"/>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40A4F3DD-51AF-4E21-AF3F-235370EFB9DD}"/>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FDD84D32-7C7C-420C-88C2-251264F588C4}"/>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432946DA-2B91-4542-A1A4-EEA43900A0DA}"/>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1EA99CD9-05CA-4AC9-8CB5-B8AAB07C7B0A}"/>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20" name="Rectangle 226">
            <a:extLst>
              <a:ext uri="{FF2B5EF4-FFF2-40B4-BE49-F238E27FC236}">
                <a16:creationId xmlns:a16="http://schemas.microsoft.com/office/drawing/2014/main" id="{7F1B957F-4AD2-4311-BB34-8768EC6BB75D}"/>
              </a:ext>
            </a:extLst>
          </p:cNvPr>
          <p:cNvSpPr>
            <a:spLocks noGrp="1" noChangeArrowheads="1"/>
          </p:cNvSpPr>
          <p:nvPr>
            <p:ph type="title" hasCustomPrompt="1"/>
          </p:nvPr>
        </p:nvSpPr>
        <p:spPr bwMode="auto">
          <a:xfrm>
            <a:off x="6077070" y="431801"/>
            <a:ext cx="5844423" cy="1375192"/>
          </a:xfrm>
          <a:prstGeom prst="rect">
            <a:avLst/>
          </a:prstGeom>
          <a:noFill/>
          <a:ln w="9525" algn="ctr">
            <a:noFill/>
            <a:miter lim="800000"/>
            <a:headEnd/>
            <a:tailEnd/>
          </a:ln>
          <a:effectLst/>
        </p:spPr>
        <p:txBody>
          <a:bodyPr vert="horz" wrap="square" lIns="91440" tIns="45720" rIns="91440" bIns="45720" numCol="1" anchor="b" anchorCtr="0" compatLnSpc="1">
            <a:prstTxWarp prst="textNoShape">
              <a:avLst/>
            </a:prstTxWarp>
          </a:bodyPr>
          <a:lstStyle>
            <a:lvl1pPr>
              <a:defRPr lang="en-US" sz="2300" b="1" kern="1200" cap="all" spc="210" baseline="0" dirty="0">
                <a:solidFill>
                  <a:schemeClr val="tx1"/>
                </a:solidFill>
                <a:effectLst/>
                <a:latin typeface="Arial" panose="020B0604020202020204" pitchFamily="34" charset="0"/>
                <a:ea typeface="+mn-ea"/>
                <a:cs typeface="Arial" panose="020B0604020202020204" pitchFamily="34" charset="0"/>
              </a:defRPr>
            </a:lvl1pPr>
          </a:lstStyle>
          <a:p>
            <a:pPr marL="0" lvl="0" indent="0" algn="l" rtl="0" fontAlgn="base">
              <a:lnSpc>
                <a:spcPct val="100000"/>
              </a:lnSpc>
              <a:spcBef>
                <a:spcPts val="1200"/>
              </a:spcBef>
              <a:spcAft>
                <a:spcPts val="75"/>
              </a:spcAft>
              <a:buClrTx/>
              <a:buSzPct val="80000"/>
              <a:buFontTx/>
              <a:buNone/>
            </a:pPr>
            <a:r>
              <a:rPr lang="en-US" dirty="0"/>
              <a:t>Title Goes Here</a:t>
            </a:r>
            <a:br>
              <a:rPr lang="en-US" dirty="0"/>
            </a:br>
            <a:r>
              <a:rPr lang="en-US" dirty="0"/>
              <a:t>Second Line Title Here</a:t>
            </a:r>
          </a:p>
        </p:txBody>
      </p:sp>
      <p:sp>
        <p:nvSpPr>
          <p:cNvPr id="21" name="Text Placeholder 45">
            <a:extLst>
              <a:ext uri="{FF2B5EF4-FFF2-40B4-BE49-F238E27FC236}">
                <a16:creationId xmlns:a16="http://schemas.microsoft.com/office/drawing/2014/main" id="{839A5A7E-A866-43B0-9F76-EA26A619B0A3}"/>
              </a:ext>
            </a:extLst>
          </p:cNvPr>
          <p:cNvSpPr>
            <a:spLocks noGrp="1"/>
          </p:cNvSpPr>
          <p:nvPr>
            <p:ph type="body" sz="quarter" idx="10"/>
          </p:nvPr>
        </p:nvSpPr>
        <p:spPr>
          <a:xfrm>
            <a:off x="6077068" y="1958337"/>
            <a:ext cx="5844423" cy="4312810"/>
          </a:xfrm>
        </p:spPr>
        <p:txBody>
          <a:bodyPr/>
          <a:lstStyle>
            <a:lvl1pPr>
              <a:spcBef>
                <a:spcPts val="1200"/>
              </a:spcBef>
              <a:defRPr>
                <a:latin typeface="Arial" panose="020B0604020202020204" pitchFamily="34" charset="0"/>
                <a:cs typeface="Arial" panose="020B0604020202020204" pitchFamily="34" charset="0"/>
              </a:defRPr>
            </a:lvl1pPr>
            <a:lvl2pPr>
              <a:spcBef>
                <a:spcPts val="1200"/>
              </a:spcBef>
              <a:defRPr>
                <a:latin typeface="Arial" panose="020B0604020202020204" pitchFamily="34" charset="0"/>
                <a:cs typeface="Arial" panose="020B0604020202020204" pitchFamily="34" charset="0"/>
              </a:defRPr>
            </a:lvl2pPr>
            <a:lvl3pPr>
              <a:spcBef>
                <a:spcPts val="1200"/>
              </a:spcBef>
              <a:defRPr>
                <a:latin typeface="Arial" panose="020B0604020202020204" pitchFamily="34" charset="0"/>
                <a:cs typeface="Arial" panose="020B0604020202020204" pitchFamily="34" charset="0"/>
              </a:defRPr>
            </a:lvl3pPr>
            <a:lvl4pPr>
              <a:spcBef>
                <a:spcPts val="1200"/>
              </a:spcBef>
              <a:defRPr>
                <a:latin typeface="Arial" panose="020B0604020202020204" pitchFamily="34" charset="0"/>
                <a:cs typeface="Arial" panose="020B0604020202020204" pitchFamily="34" charset="0"/>
              </a:defRPr>
            </a:lvl4pPr>
            <a:lvl5pPr>
              <a:spcBef>
                <a:spcPts val="1200"/>
              </a:spcBef>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6215520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BD3316-8C03-4E14-A26A-B573F6170B51}"/>
              </a:ext>
            </a:extLst>
          </p:cNvPr>
          <p:cNvSpPr/>
          <p:nvPr userDrawn="1"/>
        </p:nvSpPr>
        <p:spPr>
          <a:xfrm>
            <a:off x="1" y="6393976"/>
            <a:ext cx="6540502" cy="4640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 name="Rectangle 4"/>
          <p:cNvSpPr/>
          <p:nvPr userDrawn="1"/>
        </p:nvSpPr>
        <p:spPr>
          <a:xfrm>
            <a:off x="0" y="0"/>
            <a:ext cx="5651500" cy="6857999"/>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sp>
        <p:nvSpPr>
          <p:cNvPr id="46" name="Text Placeholder 45"/>
          <p:cNvSpPr>
            <a:spLocks noGrp="1"/>
          </p:cNvSpPr>
          <p:nvPr>
            <p:ph type="body" sz="quarter" idx="10"/>
          </p:nvPr>
        </p:nvSpPr>
        <p:spPr>
          <a:xfrm>
            <a:off x="470848" y="964060"/>
            <a:ext cx="4749421" cy="4450312"/>
          </a:xfrm>
        </p:spPr>
        <p:txBody>
          <a:bodyPr anchor="ctr">
            <a:normAutofit/>
          </a:bodyPr>
          <a:lstStyle>
            <a:lvl1pPr marL="0" indent="0">
              <a:spcBef>
                <a:spcPts val="1200"/>
              </a:spcBef>
              <a:buFontTx/>
              <a:buNone/>
              <a:defRPr sz="3500">
                <a:solidFill>
                  <a:schemeClr val="tx1"/>
                </a:solidFill>
                <a:latin typeface="Arial" panose="020B0604020202020204" pitchFamily="34" charset="0"/>
                <a:cs typeface="Arial" panose="020B0604020202020204" pitchFamily="34" charset="0"/>
              </a:defRPr>
            </a:lvl1pPr>
            <a:lvl2pPr marL="169863" indent="0">
              <a:spcBef>
                <a:spcPts val="1200"/>
              </a:spcBef>
              <a:buFontTx/>
              <a:buNone/>
              <a:defRPr/>
            </a:lvl2pPr>
            <a:lvl3pPr marL="341312" indent="0">
              <a:spcBef>
                <a:spcPts val="1200"/>
              </a:spcBef>
              <a:buFontTx/>
              <a:buNone/>
              <a:defRPr/>
            </a:lvl3pPr>
            <a:lvl4pPr marL="511175" indent="0">
              <a:spcBef>
                <a:spcPts val="1200"/>
              </a:spcBef>
              <a:buFontTx/>
              <a:buNone/>
              <a:defRPr/>
            </a:lvl4pPr>
            <a:lvl5pPr marL="688975" indent="0">
              <a:spcBef>
                <a:spcPts val="1200"/>
              </a:spcBef>
              <a:buFontTx/>
              <a:buNone/>
              <a:defRPr/>
            </a:lvl5pPr>
          </a:lstStyle>
          <a:p>
            <a:pPr lvl="0"/>
            <a:r>
              <a:rPr lang="en-US"/>
              <a:t>Edit Master text styles</a:t>
            </a:r>
          </a:p>
        </p:txBody>
      </p:sp>
      <p:grpSp>
        <p:nvGrpSpPr>
          <p:cNvPr id="11" name="Group 10">
            <a:extLst>
              <a:ext uri="{FF2B5EF4-FFF2-40B4-BE49-F238E27FC236}">
                <a16:creationId xmlns:a16="http://schemas.microsoft.com/office/drawing/2014/main" id="{DF9C1B87-6A8D-4C64-83AE-14D387F7CF23}"/>
              </a:ext>
            </a:extLst>
          </p:cNvPr>
          <p:cNvGrpSpPr/>
          <p:nvPr userDrawn="1"/>
        </p:nvGrpSpPr>
        <p:grpSpPr>
          <a:xfrm>
            <a:off x="0" y="0"/>
            <a:ext cx="12190081" cy="79514"/>
            <a:chOff x="0" y="-1"/>
            <a:chExt cx="12190081" cy="1350190"/>
          </a:xfrm>
        </p:grpSpPr>
        <p:sp>
          <p:nvSpPr>
            <p:cNvPr id="12" name="Rectangle 11">
              <a:extLst>
                <a:ext uri="{FF2B5EF4-FFF2-40B4-BE49-F238E27FC236}">
                  <a16:creationId xmlns:a16="http://schemas.microsoft.com/office/drawing/2014/main" id="{2EEF9623-B990-4FC5-B3AF-ABCC21E73ED3}"/>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BE6F548F-1A42-4C2C-94CE-E08BCCAF458E}"/>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71DD7377-0B81-4391-AF3B-45468D1DB841}"/>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15" name="Rectangle 14">
              <a:extLst>
                <a:ext uri="{FF2B5EF4-FFF2-40B4-BE49-F238E27FC236}">
                  <a16:creationId xmlns:a16="http://schemas.microsoft.com/office/drawing/2014/main" id="{6372F4AB-7E8B-4283-9E7D-D13FB39EF1D1}"/>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082FAF1A-055B-442A-B4D3-7551731C83F3}"/>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15517166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BD3316-8C03-4E14-A26A-B573F6170B51}"/>
              </a:ext>
            </a:extLst>
          </p:cNvPr>
          <p:cNvSpPr/>
          <p:nvPr userDrawn="1"/>
        </p:nvSpPr>
        <p:spPr>
          <a:xfrm>
            <a:off x="1" y="6393976"/>
            <a:ext cx="6540502" cy="4640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5" name="Rectangle 4"/>
          <p:cNvSpPr/>
          <p:nvPr userDrawn="1"/>
        </p:nvSpPr>
        <p:spPr>
          <a:xfrm>
            <a:off x="0" y="0"/>
            <a:ext cx="5651500" cy="6857999"/>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sp>
        <p:nvSpPr>
          <p:cNvPr id="12" name="Picture Placeholder 2">
            <a:extLst>
              <a:ext uri="{FF2B5EF4-FFF2-40B4-BE49-F238E27FC236}">
                <a16:creationId xmlns:a16="http://schemas.microsoft.com/office/drawing/2014/main" id="{081D92BB-6197-48EF-BA05-DDD2BA2B9E4C}"/>
              </a:ext>
            </a:extLst>
          </p:cNvPr>
          <p:cNvSpPr>
            <a:spLocks noGrp="1"/>
          </p:cNvSpPr>
          <p:nvPr>
            <p:ph type="pic" sz="quarter" idx="11"/>
          </p:nvPr>
        </p:nvSpPr>
        <p:spPr>
          <a:xfrm>
            <a:off x="-2" y="79514"/>
            <a:ext cx="5651500" cy="6778486"/>
          </a:xfrm>
        </p:spPr>
        <p:txBody>
          <a:bodyPr anchor="t">
            <a:normAutofit/>
          </a:bodyPr>
          <a:lstStyle>
            <a:lvl1pPr marL="0" indent="0" algn="ctr">
              <a:buFontTx/>
              <a:buNone/>
              <a:defRPr sz="1500" cap="all" baseline="0">
                <a:solidFill>
                  <a:schemeClr val="tx1"/>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46" name="Text Placeholder 45"/>
          <p:cNvSpPr>
            <a:spLocks noGrp="1"/>
          </p:cNvSpPr>
          <p:nvPr>
            <p:ph type="body" sz="quarter" idx="10"/>
          </p:nvPr>
        </p:nvSpPr>
        <p:spPr>
          <a:xfrm>
            <a:off x="6500173" y="964060"/>
            <a:ext cx="4749421" cy="4450312"/>
          </a:xfrm>
        </p:spPr>
        <p:txBody>
          <a:bodyPr anchor="ctr">
            <a:normAutofit/>
          </a:bodyPr>
          <a:lstStyle>
            <a:lvl1pPr marL="0" indent="0">
              <a:spcBef>
                <a:spcPts val="1200"/>
              </a:spcBef>
              <a:buFontTx/>
              <a:buNone/>
              <a:defRPr sz="3500" spc="-50" baseline="0">
                <a:solidFill>
                  <a:schemeClr val="tx1"/>
                </a:solidFill>
                <a:latin typeface="Arial" panose="020B0604020202020204" pitchFamily="34" charset="0"/>
                <a:cs typeface="Arial" panose="020B0604020202020204" pitchFamily="34" charset="0"/>
              </a:defRPr>
            </a:lvl1pPr>
            <a:lvl2pPr marL="169863" indent="0">
              <a:spcBef>
                <a:spcPts val="1200"/>
              </a:spcBef>
              <a:buFontTx/>
              <a:buNone/>
              <a:defRPr/>
            </a:lvl2pPr>
            <a:lvl3pPr marL="341312" indent="0">
              <a:spcBef>
                <a:spcPts val="1200"/>
              </a:spcBef>
              <a:buFontTx/>
              <a:buNone/>
              <a:defRPr/>
            </a:lvl3pPr>
            <a:lvl4pPr marL="511175" indent="0">
              <a:spcBef>
                <a:spcPts val="1200"/>
              </a:spcBef>
              <a:buFontTx/>
              <a:buNone/>
              <a:defRPr/>
            </a:lvl4pPr>
            <a:lvl5pPr marL="688975" indent="0">
              <a:spcBef>
                <a:spcPts val="1200"/>
              </a:spcBef>
              <a:buFontTx/>
              <a:buNone/>
              <a:defRPr/>
            </a:lvl5pPr>
          </a:lstStyle>
          <a:p>
            <a:pPr lvl="0"/>
            <a:r>
              <a:rPr lang="en-US"/>
              <a:t>Edit Master text styles</a:t>
            </a:r>
          </a:p>
        </p:txBody>
      </p:sp>
      <p:grpSp>
        <p:nvGrpSpPr>
          <p:cNvPr id="31" name="Group 30">
            <a:extLst>
              <a:ext uri="{FF2B5EF4-FFF2-40B4-BE49-F238E27FC236}">
                <a16:creationId xmlns:a16="http://schemas.microsoft.com/office/drawing/2014/main" id="{54ACD430-9C72-4B6A-B10A-943F02048CDE}"/>
              </a:ext>
            </a:extLst>
          </p:cNvPr>
          <p:cNvGrpSpPr/>
          <p:nvPr userDrawn="1"/>
        </p:nvGrpSpPr>
        <p:grpSpPr>
          <a:xfrm>
            <a:off x="0" y="0"/>
            <a:ext cx="12190081" cy="79514"/>
            <a:chOff x="0" y="-1"/>
            <a:chExt cx="12190081" cy="1350190"/>
          </a:xfrm>
        </p:grpSpPr>
        <p:sp>
          <p:nvSpPr>
            <p:cNvPr id="32" name="Rectangle 31">
              <a:extLst>
                <a:ext uri="{FF2B5EF4-FFF2-40B4-BE49-F238E27FC236}">
                  <a16:creationId xmlns:a16="http://schemas.microsoft.com/office/drawing/2014/main" id="{FBF04E46-E2BA-4BD2-84A0-F679AAF5F474}"/>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A7B0136C-860D-47DF-962F-5249914E9CAD}"/>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B6A236E7-78E4-4C63-BF5E-44FD09CB7200}"/>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F09FD2CF-0A88-4CC0-9792-A1832D08536B}"/>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F5AB9414-4DBB-4193-85F6-FF73EE339171}"/>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67825503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utomotive large headline">
    <p:spTree>
      <p:nvGrpSpPr>
        <p:cNvPr id="1" name=""/>
        <p:cNvGrpSpPr/>
        <p:nvPr/>
      </p:nvGrpSpPr>
      <p:grpSpPr>
        <a:xfrm>
          <a:off x="0" y="0"/>
          <a:ext cx="0" cy="0"/>
          <a:chOff x="0" y="0"/>
          <a:chExt cx="0" cy="0"/>
        </a:xfrm>
      </p:grpSpPr>
      <p:pic>
        <p:nvPicPr>
          <p:cNvPr id="22" name="Picture Placeholder 4" descr="A passenger seat of a car&#10;&#10;Description automatically generated">
            <a:extLst>
              <a:ext uri="{FF2B5EF4-FFF2-40B4-BE49-F238E27FC236}">
                <a16:creationId xmlns:a16="http://schemas.microsoft.com/office/drawing/2014/main" id="{1D45FBBC-207E-4D58-85BF-A85644E74AC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919" y="78902"/>
            <a:ext cx="4560213" cy="6779098"/>
          </a:xfrm>
          <a:prstGeom prst="rect">
            <a:avLst/>
          </a:prstGeom>
        </p:spPr>
      </p:pic>
      <p:sp>
        <p:nvSpPr>
          <p:cNvPr id="77" name="Picture Placeholder 76">
            <a:extLst>
              <a:ext uri="{FF2B5EF4-FFF2-40B4-BE49-F238E27FC236}">
                <a16:creationId xmlns:a16="http://schemas.microsoft.com/office/drawing/2014/main" id="{792C26BF-6739-427A-A9E9-8A8A678B7CC7}"/>
              </a:ext>
            </a:extLst>
          </p:cNvPr>
          <p:cNvSpPr>
            <a:spLocks noGrp="1"/>
          </p:cNvSpPr>
          <p:nvPr>
            <p:ph type="pic" sz="quarter" idx="13" hasCustomPrompt="1"/>
          </p:nvPr>
        </p:nvSpPr>
        <p:spPr>
          <a:xfrm>
            <a:off x="1919" y="78902"/>
            <a:ext cx="4560213" cy="6779098"/>
          </a:xfrm>
        </p:spPr>
        <p:txBody>
          <a:bodyPr anchor="ctr">
            <a:normAutofit/>
          </a:bodyPr>
          <a:lstStyle>
            <a:lvl1pPr marL="0" indent="0" algn="ctr">
              <a:buFontTx/>
              <a:buNone/>
              <a:defRPr sz="1500">
                <a:solidFill>
                  <a:schemeClr val="bg1"/>
                </a:solidFill>
                <a:latin typeface="Arial" panose="020B0604020202020204" pitchFamily="34" charset="0"/>
                <a:cs typeface="Arial" panose="020B0604020202020204" pitchFamily="34" charset="0"/>
              </a:defRPr>
            </a:lvl1pPr>
          </a:lstStyle>
          <a:p>
            <a:r>
              <a:rPr lang="en-US" dirty="0"/>
              <a:t>Click to Place Picture</a:t>
            </a:r>
          </a:p>
        </p:txBody>
      </p:sp>
      <p:sp>
        <p:nvSpPr>
          <p:cNvPr id="37" name="Rectangle 182">
            <a:extLst>
              <a:ext uri="{FF2B5EF4-FFF2-40B4-BE49-F238E27FC236}">
                <a16:creationId xmlns:a16="http://schemas.microsoft.com/office/drawing/2014/main" id="{7F1551CC-56A8-4FFE-8188-6BBCFBC0D73C}"/>
              </a:ext>
            </a:extLst>
          </p:cNvPr>
          <p:cNvSpPr>
            <a:spLocks noGrp="1" noChangeArrowheads="1"/>
          </p:cNvSpPr>
          <p:nvPr>
            <p:ph type="ctrTitle" hasCustomPrompt="1"/>
          </p:nvPr>
        </p:nvSpPr>
        <p:spPr bwMode="blackWhite">
          <a:xfrm>
            <a:off x="5275942" y="1272210"/>
            <a:ext cx="6325011" cy="3864494"/>
          </a:xfrm>
          <a:prstGeom prst="rect">
            <a:avLst/>
          </a:prstGeom>
          <a:ln w="25400"/>
          <a:effectLst/>
        </p:spPr>
        <p:txBody>
          <a:bodyPr tIns="91440" bIns="91440" anchor="ctr">
            <a:normAutofit/>
          </a:bodyPr>
          <a:lstStyle>
            <a:lvl1pPr algn="l">
              <a:lnSpc>
                <a:spcPct val="100000"/>
              </a:lnSpc>
              <a:spcBef>
                <a:spcPts val="0"/>
              </a:spcBef>
              <a:defRPr lang="en-US" sz="5100" b="0" kern="1200" cap="none" spc="-5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a:lstStyle>
          <a:p>
            <a:r>
              <a:rPr lang="en-US" dirty="0"/>
              <a:t>Large headline or statement goes here. Lorem ipsum</a:t>
            </a:r>
          </a:p>
        </p:txBody>
      </p:sp>
      <p:sp>
        <p:nvSpPr>
          <p:cNvPr id="38" name="Rectangle 37">
            <a:extLst>
              <a:ext uri="{FF2B5EF4-FFF2-40B4-BE49-F238E27FC236}">
                <a16:creationId xmlns:a16="http://schemas.microsoft.com/office/drawing/2014/main" id="{823A222D-2665-49C2-A352-41261E92E261}"/>
              </a:ext>
            </a:extLst>
          </p:cNvPr>
          <p:cNvSpPr/>
          <p:nvPr userDrawn="1"/>
        </p:nvSpPr>
        <p:spPr>
          <a:xfrm rot="10800000">
            <a:off x="-1" y="79514"/>
            <a:ext cx="4560213" cy="5653376"/>
          </a:xfrm>
          <a:prstGeom prst="rect">
            <a:avLst/>
          </a:prstGeom>
          <a:gradFill flip="none" rotWithShape="1">
            <a:gsLst>
              <a:gs pos="3000">
                <a:schemeClr val="accent4">
                  <a:alpha val="27000"/>
                </a:schemeClr>
              </a:gs>
              <a:gs pos="50000">
                <a:schemeClr val="accent4">
                  <a:alpha val="0"/>
                </a:schemeClr>
              </a:gs>
              <a:gs pos="100000">
                <a:schemeClr val="accent4">
                  <a:lumMod val="20000"/>
                  <a:lumOff val="80000"/>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endParaRPr>
          </a:p>
        </p:txBody>
      </p:sp>
      <p:grpSp>
        <p:nvGrpSpPr>
          <p:cNvPr id="29" name="Group 28">
            <a:extLst>
              <a:ext uri="{FF2B5EF4-FFF2-40B4-BE49-F238E27FC236}">
                <a16:creationId xmlns:a16="http://schemas.microsoft.com/office/drawing/2014/main" id="{C08A7271-EAD5-41DA-A647-B52662CE3871}"/>
              </a:ext>
            </a:extLst>
          </p:cNvPr>
          <p:cNvGrpSpPr/>
          <p:nvPr userDrawn="1"/>
        </p:nvGrpSpPr>
        <p:grpSpPr>
          <a:xfrm>
            <a:off x="0" y="0"/>
            <a:ext cx="12190081" cy="79514"/>
            <a:chOff x="0" y="-1"/>
            <a:chExt cx="12190081" cy="1350190"/>
          </a:xfrm>
        </p:grpSpPr>
        <p:sp>
          <p:nvSpPr>
            <p:cNvPr id="30" name="Rectangle 29">
              <a:extLst>
                <a:ext uri="{FF2B5EF4-FFF2-40B4-BE49-F238E27FC236}">
                  <a16:creationId xmlns:a16="http://schemas.microsoft.com/office/drawing/2014/main" id="{566998BE-D4A8-4E8F-9220-64B75E6ABA38}"/>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4DAEA3FA-932F-42AD-ABBD-14E9BA87D29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29991BE7-E792-4F0F-B8A2-3D9FCF1CD3BB}"/>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73D0491D-8066-428E-9435-FA3684E23FA0}"/>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B99A8192-CD11-4ECE-A1A1-EF3ACC047545}"/>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20" name="Slide Number Placeholder 1">
            <a:extLst>
              <a:ext uri="{FF2B5EF4-FFF2-40B4-BE49-F238E27FC236}">
                <a16:creationId xmlns:a16="http://schemas.microsoft.com/office/drawing/2014/main" id="{DB60511C-2A65-4F06-8213-A97675390082}"/>
              </a:ext>
            </a:extLst>
          </p:cNvPr>
          <p:cNvSpPr txBox="1">
            <a:spLocks/>
          </p:cNvSpPr>
          <p:nvPr userDrawn="1"/>
        </p:nvSpPr>
        <p:spPr>
          <a:xfrm>
            <a:off x="10315547" y="6463203"/>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1">
                    <a:lumMod val="65000"/>
                    <a:lumOff val="35000"/>
                  </a:schemeClr>
                </a:solidFill>
                <a:latin typeface="Arial" panose="020B0604020202020204" pitchFamily="34" charset="0"/>
                <a:cs typeface="Arial" panose="020B0604020202020204" pitchFamily="34" charset="0"/>
              </a:rPr>
              <a:pPr algn="r"/>
              <a:t>‹#›</a:t>
            </a:fld>
            <a:endParaRPr lang="en-US" sz="1000" b="1" spc="3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492A4D78-1073-4D7F-BFFB-2D6120677F74}"/>
              </a:ext>
            </a:extLst>
          </p:cNvPr>
          <p:cNvSpPr txBox="1"/>
          <p:nvPr userDrawn="1"/>
        </p:nvSpPr>
        <p:spPr>
          <a:xfrm>
            <a:off x="7781092" y="6418656"/>
            <a:ext cx="2590528" cy="308777"/>
          </a:xfrm>
          <a:prstGeom prst="rect">
            <a:avLst/>
          </a:prstGeom>
          <a:noFill/>
        </p:spPr>
        <p:txBody>
          <a:bodyPr wrap="square" rtlCol="0" anchor="b">
            <a:noAutofit/>
          </a:bodyPr>
          <a:lstStyle/>
          <a:p>
            <a:pPr algn="r"/>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grpSp>
        <p:nvGrpSpPr>
          <p:cNvPr id="23" name="Group 22">
            <a:extLst>
              <a:ext uri="{FF2B5EF4-FFF2-40B4-BE49-F238E27FC236}">
                <a16:creationId xmlns:a16="http://schemas.microsoft.com/office/drawing/2014/main" id="{B581FCDD-ACE7-4426-A971-5FCA0CCF78B9}"/>
              </a:ext>
            </a:extLst>
          </p:cNvPr>
          <p:cNvGrpSpPr/>
          <p:nvPr userDrawn="1"/>
        </p:nvGrpSpPr>
        <p:grpSpPr>
          <a:xfrm>
            <a:off x="11369623" y="6476214"/>
            <a:ext cx="489002" cy="176138"/>
            <a:chOff x="271463" y="2852738"/>
            <a:chExt cx="3190876" cy="1149350"/>
          </a:xfrm>
        </p:grpSpPr>
        <p:sp>
          <p:nvSpPr>
            <p:cNvPr id="26" name="Freeform 6">
              <a:extLst>
                <a:ext uri="{FF2B5EF4-FFF2-40B4-BE49-F238E27FC236}">
                  <a16:creationId xmlns:a16="http://schemas.microsoft.com/office/drawing/2014/main" id="{B9C456B0-4A5D-4885-994C-95243A7A39B8}"/>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Freeform 7">
              <a:extLst>
                <a:ext uri="{FF2B5EF4-FFF2-40B4-BE49-F238E27FC236}">
                  <a16:creationId xmlns:a16="http://schemas.microsoft.com/office/drawing/2014/main" id="{E162F602-55E8-4B3D-A11C-2027D56E9FDF}"/>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2" name="Freeform 8">
              <a:extLst>
                <a:ext uri="{FF2B5EF4-FFF2-40B4-BE49-F238E27FC236}">
                  <a16:creationId xmlns:a16="http://schemas.microsoft.com/office/drawing/2014/main" id="{51D5D649-9376-48D5-8D91-4D2DDEB0E982}"/>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3" name="Freeform 9">
              <a:extLst>
                <a:ext uri="{FF2B5EF4-FFF2-40B4-BE49-F238E27FC236}">
                  <a16:creationId xmlns:a16="http://schemas.microsoft.com/office/drawing/2014/main" id="{5C1F632B-6197-496B-9EEA-C4840363A8F0}"/>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4" name="Freeform 10">
              <a:extLst>
                <a:ext uri="{FF2B5EF4-FFF2-40B4-BE49-F238E27FC236}">
                  <a16:creationId xmlns:a16="http://schemas.microsoft.com/office/drawing/2014/main" id="{5006E74E-CDF9-4696-8BB6-B1B2F10B7C0A}"/>
                </a:ext>
              </a:extLst>
            </p:cNvPr>
            <p:cNvSpPr>
              <a:spLocks/>
            </p:cNvSpPr>
            <p:nvPr/>
          </p:nvSpPr>
          <p:spPr bwMode="auto">
            <a:xfrm>
              <a:off x="271463" y="2852738"/>
              <a:ext cx="1306512"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13214646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ull Image">
    <p:spTree>
      <p:nvGrpSpPr>
        <p:cNvPr id="1" name=""/>
        <p:cNvGrpSpPr/>
        <p:nvPr/>
      </p:nvGrpSpPr>
      <p:grpSpPr>
        <a:xfrm>
          <a:off x="0" y="0"/>
          <a:ext cx="0" cy="0"/>
          <a:chOff x="0" y="0"/>
          <a:chExt cx="0" cy="0"/>
        </a:xfrm>
      </p:grpSpPr>
      <p:sp>
        <p:nvSpPr>
          <p:cNvPr id="5" name="Rectangle 4"/>
          <p:cNvSpPr/>
          <p:nvPr userDrawn="1"/>
        </p:nvSpPr>
        <p:spPr>
          <a:xfrm>
            <a:off x="0" y="0"/>
            <a:ext cx="12192000" cy="6303694"/>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sp>
        <p:nvSpPr>
          <p:cNvPr id="3" name="Picture Placeholder 2"/>
          <p:cNvSpPr>
            <a:spLocks noGrp="1"/>
          </p:cNvSpPr>
          <p:nvPr>
            <p:ph type="pic" sz="quarter" idx="11" hasCustomPrompt="1"/>
          </p:nvPr>
        </p:nvSpPr>
        <p:spPr>
          <a:xfrm>
            <a:off x="0" y="0"/>
            <a:ext cx="12192000" cy="6275070"/>
          </a:xfrm>
        </p:spPr>
        <p:txBody>
          <a:bodyPr>
            <a:normAutofit/>
          </a:bodyPr>
          <a:lstStyle>
            <a:lvl1pPr marL="0" indent="0" algn="ctr">
              <a:buFontTx/>
              <a:buNone/>
              <a:defRPr lang="en-US" sz="1500" cap="all" baseline="0" dirty="0">
                <a:latin typeface="Arial" panose="020B0604020202020204" pitchFamily="34" charset="0"/>
                <a:cs typeface="Arial" panose="020B0604020202020204" pitchFamily="34" charset="0"/>
              </a:defRPr>
            </a:lvl1pPr>
          </a:lstStyle>
          <a:p>
            <a:r>
              <a:rPr lang="en-US" dirty="0"/>
              <a:t>Click to Insert Picture</a:t>
            </a:r>
          </a:p>
        </p:txBody>
      </p:sp>
    </p:spTree>
    <p:extLst>
      <p:ext uri="{BB962C8B-B14F-4D97-AF65-F5344CB8AC3E}">
        <p14:creationId xmlns:p14="http://schemas.microsoft.com/office/powerpoint/2010/main" val="306284179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 Image w tagline logo">
    <p:spTree>
      <p:nvGrpSpPr>
        <p:cNvPr id="1" name=""/>
        <p:cNvGrpSpPr/>
        <p:nvPr/>
      </p:nvGrpSpPr>
      <p:grpSpPr>
        <a:xfrm>
          <a:off x="0" y="0"/>
          <a:ext cx="0" cy="0"/>
          <a:chOff x="0" y="0"/>
          <a:chExt cx="0" cy="0"/>
        </a:xfrm>
      </p:grpSpPr>
      <p:sp>
        <p:nvSpPr>
          <p:cNvPr id="5" name="Rectangle 4"/>
          <p:cNvSpPr/>
          <p:nvPr userDrawn="1"/>
        </p:nvSpPr>
        <p:spPr>
          <a:xfrm>
            <a:off x="0" y="-71562"/>
            <a:ext cx="12192000" cy="6929562"/>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Arial" panose="020B0604020202020204" pitchFamily="34" charset="0"/>
              <a:cs typeface="Arial" panose="020B0604020202020204" pitchFamily="34" charset="0"/>
            </a:endParaRPr>
          </a:p>
        </p:txBody>
      </p:sp>
      <p:sp>
        <p:nvSpPr>
          <p:cNvPr id="3" name="Picture Placeholder 2"/>
          <p:cNvSpPr>
            <a:spLocks noGrp="1"/>
          </p:cNvSpPr>
          <p:nvPr>
            <p:ph type="pic" sz="quarter" idx="11" hasCustomPrompt="1"/>
          </p:nvPr>
        </p:nvSpPr>
        <p:spPr>
          <a:xfrm>
            <a:off x="0" y="-71562"/>
            <a:ext cx="12191999" cy="6929562"/>
          </a:xfrm>
        </p:spPr>
        <p:txBody>
          <a:bodyPr>
            <a:normAutofit/>
          </a:bodyPr>
          <a:lstStyle>
            <a:lvl1pPr marL="0" indent="0" algn="ctr">
              <a:buFontTx/>
              <a:buNone/>
              <a:defRPr sz="1500" cap="all" baseline="0">
                <a:solidFill>
                  <a:schemeClr val="tx1"/>
                </a:solidFill>
                <a:latin typeface="Arial" panose="020B0604020202020204" pitchFamily="34" charset="0"/>
                <a:cs typeface="Arial" panose="020B0604020202020204" pitchFamily="34" charset="0"/>
              </a:defRPr>
            </a:lvl1pPr>
          </a:lstStyle>
          <a:p>
            <a:r>
              <a:rPr lang="en-US" dirty="0"/>
              <a:t>Click to Insert Picture</a:t>
            </a:r>
          </a:p>
        </p:txBody>
      </p:sp>
    </p:spTree>
    <p:extLst>
      <p:ext uri="{BB962C8B-B14F-4D97-AF65-F5344CB8AC3E}">
        <p14:creationId xmlns:p14="http://schemas.microsoft.com/office/powerpoint/2010/main" val="211498072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Overview">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C08A7271-EAD5-41DA-A647-B52662CE3871}"/>
              </a:ext>
            </a:extLst>
          </p:cNvPr>
          <p:cNvGrpSpPr/>
          <p:nvPr userDrawn="1"/>
        </p:nvGrpSpPr>
        <p:grpSpPr>
          <a:xfrm>
            <a:off x="0" y="0"/>
            <a:ext cx="12190081" cy="79514"/>
            <a:chOff x="0" y="-1"/>
            <a:chExt cx="12190081" cy="1350190"/>
          </a:xfrm>
        </p:grpSpPr>
        <p:sp>
          <p:nvSpPr>
            <p:cNvPr id="30" name="Rectangle 29">
              <a:extLst>
                <a:ext uri="{FF2B5EF4-FFF2-40B4-BE49-F238E27FC236}">
                  <a16:creationId xmlns:a16="http://schemas.microsoft.com/office/drawing/2014/main" id="{566998BE-D4A8-4E8F-9220-64B75E6ABA38}"/>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4DAEA3FA-932F-42AD-ABBD-14E9BA87D29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29991BE7-E792-4F0F-B8A2-3D9FCF1CD3BB}"/>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73D0491D-8066-428E-9435-FA3684E23FA0}"/>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B99A8192-CD11-4ECE-A1A1-EF3ACC047545}"/>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20" name="Slide Number Placeholder 1">
            <a:extLst>
              <a:ext uri="{FF2B5EF4-FFF2-40B4-BE49-F238E27FC236}">
                <a16:creationId xmlns:a16="http://schemas.microsoft.com/office/drawing/2014/main" id="{83A94EBF-98FE-4812-9A14-44279029264B}"/>
              </a:ext>
            </a:extLst>
          </p:cNvPr>
          <p:cNvSpPr txBox="1">
            <a:spLocks/>
          </p:cNvSpPr>
          <p:nvPr userDrawn="1"/>
        </p:nvSpPr>
        <p:spPr>
          <a:xfrm>
            <a:off x="10315547" y="6463203"/>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1">
                    <a:lumMod val="65000"/>
                    <a:lumOff val="35000"/>
                  </a:schemeClr>
                </a:solidFill>
                <a:latin typeface="Arial" panose="020B0604020202020204" pitchFamily="34" charset="0"/>
                <a:cs typeface="Arial" panose="020B0604020202020204" pitchFamily="34" charset="0"/>
              </a:rPr>
              <a:pPr algn="r"/>
              <a:t>‹#›</a:t>
            </a:fld>
            <a:endParaRPr lang="en-US" sz="1000" b="1" spc="3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803D1922-F66C-4A65-BADA-585E83654932}"/>
              </a:ext>
            </a:extLst>
          </p:cNvPr>
          <p:cNvSpPr txBox="1"/>
          <p:nvPr userDrawn="1"/>
        </p:nvSpPr>
        <p:spPr>
          <a:xfrm>
            <a:off x="7781092" y="6418656"/>
            <a:ext cx="2590528" cy="308777"/>
          </a:xfrm>
          <a:prstGeom prst="rect">
            <a:avLst/>
          </a:prstGeom>
          <a:noFill/>
        </p:spPr>
        <p:txBody>
          <a:bodyPr wrap="square" rtlCol="0" anchor="b">
            <a:noAutofit/>
          </a:bodyPr>
          <a:lstStyle/>
          <a:p>
            <a:pPr algn="r"/>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grpSp>
        <p:nvGrpSpPr>
          <p:cNvPr id="35" name="Group 34">
            <a:extLst>
              <a:ext uri="{FF2B5EF4-FFF2-40B4-BE49-F238E27FC236}">
                <a16:creationId xmlns:a16="http://schemas.microsoft.com/office/drawing/2014/main" id="{712E3D91-19A9-47E1-A2D0-389742C55D2F}"/>
              </a:ext>
            </a:extLst>
          </p:cNvPr>
          <p:cNvGrpSpPr/>
          <p:nvPr userDrawn="1"/>
        </p:nvGrpSpPr>
        <p:grpSpPr>
          <a:xfrm>
            <a:off x="11369623" y="6476214"/>
            <a:ext cx="489002" cy="176138"/>
            <a:chOff x="271463" y="2852738"/>
            <a:chExt cx="3190876" cy="1149350"/>
          </a:xfrm>
        </p:grpSpPr>
        <p:sp>
          <p:nvSpPr>
            <p:cNvPr id="40" name="Freeform 6">
              <a:extLst>
                <a:ext uri="{FF2B5EF4-FFF2-40B4-BE49-F238E27FC236}">
                  <a16:creationId xmlns:a16="http://schemas.microsoft.com/office/drawing/2014/main" id="{ACAB0B10-E424-4C5F-81CD-AE869D728553}"/>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Freeform 7">
              <a:extLst>
                <a:ext uri="{FF2B5EF4-FFF2-40B4-BE49-F238E27FC236}">
                  <a16:creationId xmlns:a16="http://schemas.microsoft.com/office/drawing/2014/main" id="{0F5701D1-A391-456C-8948-07FBBDD32D2C}"/>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2" name="Freeform 8">
              <a:extLst>
                <a:ext uri="{FF2B5EF4-FFF2-40B4-BE49-F238E27FC236}">
                  <a16:creationId xmlns:a16="http://schemas.microsoft.com/office/drawing/2014/main" id="{2A0F9761-7943-4EDD-AD61-B82DDD42EE1A}"/>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3" name="Freeform 9">
              <a:extLst>
                <a:ext uri="{FF2B5EF4-FFF2-40B4-BE49-F238E27FC236}">
                  <a16:creationId xmlns:a16="http://schemas.microsoft.com/office/drawing/2014/main" id="{5C1A76E3-E547-459A-AA20-2A41DD1D59AF}"/>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4" name="Freeform 10">
              <a:extLst>
                <a:ext uri="{FF2B5EF4-FFF2-40B4-BE49-F238E27FC236}">
                  <a16:creationId xmlns:a16="http://schemas.microsoft.com/office/drawing/2014/main" id="{468C635A-20C5-45ED-A75C-99F8C469DED1}"/>
                </a:ext>
              </a:extLst>
            </p:cNvPr>
            <p:cNvSpPr>
              <a:spLocks/>
            </p:cNvSpPr>
            <p:nvPr/>
          </p:nvSpPr>
          <p:spPr bwMode="auto">
            <a:xfrm>
              <a:off x="271463" y="2852738"/>
              <a:ext cx="1306512"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pic>
        <p:nvPicPr>
          <p:cNvPr id="22" name="Picture 21" descr="A view of a city&#10;&#10;Description automatically generated">
            <a:extLst>
              <a:ext uri="{FF2B5EF4-FFF2-40B4-BE49-F238E27FC236}">
                <a16:creationId xmlns:a16="http://schemas.microsoft.com/office/drawing/2014/main" id="{CB9ABCE8-B5F4-48BD-86CE-887669C5B93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773" y="78900"/>
            <a:ext cx="4558359" cy="6779099"/>
          </a:xfrm>
          <a:prstGeom prst="rect">
            <a:avLst/>
          </a:prstGeom>
        </p:spPr>
      </p:pic>
      <p:sp>
        <p:nvSpPr>
          <p:cNvPr id="23" name="Rectangle 22">
            <a:extLst>
              <a:ext uri="{FF2B5EF4-FFF2-40B4-BE49-F238E27FC236}">
                <a16:creationId xmlns:a16="http://schemas.microsoft.com/office/drawing/2014/main" id="{F63BE673-EBB9-4511-BBA9-928E31D9C62B}"/>
              </a:ext>
            </a:extLst>
          </p:cNvPr>
          <p:cNvSpPr/>
          <p:nvPr userDrawn="1"/>
        </p:nvSpPr>
        <p:spPr>
          <a:xfrm flipV="1">
            <a:off x="-6831" y="78902"/>
            <a:ext cx="4558359" cy="2192350"/>
          </a:xfrm>
          <a:prstGeom prst="rect">
            <a:avLst/>
          </a:prstGeom>
          <a:gradFill flip="none" rotWithShape="1">
            <a:gsLst>
              <a:gs pos="3000">
                <a:schemeClr val="accent1">
                  <a:alpha val="41000"/>
                </a:schemeClr>
              </a:gs>
              <a:gs pos="70000">
                <a:schemeClr val="accent1">
                  <a:alpha val="0"/>
                </a:schemeClr>
              </a:gs>
              <a:gs pos="100000">
                <a:schemeClr val="accent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endParaRPr>
          </a:p>
        </p:txBody>
      </p:sp>
      <p:sp>
        <p:nvSpPr>
          <p:cNvPr id="24" name="Picture Placeholder 76">
            <a:extLst>
              <a:ext uri="{FF2B5EF4-FFF2-40B4-BE49-F238E27FC236}">
                <a16:creationId xmlns:a16="http://schemas.microsoft.com/office/drawing/2014/main" id="{994508B0-A33C-4CE0-B505-0D816FBBCF7B}"/>
              </a:ext>
            </a:extLst>
          </p:cNvPr>
          <p:cNvSpPr>
            <a:spLocks noGrp="1"/>
          </p:cNvSpPr>
          <p:nvPr>
            <p:ph type="pic" sz="quarter" idx="13" hasCustomPrompt="1"/>
          </p:nvPr>
        </p:nvSpPr>
        <p:spPr>
          <a:xfrm>
            <a:off x="-8749" y="78902"/>
            <a:ext cx="4562132" cy="6779098"/>
          </a:xfrm>
        </p:spPr>
        <p:txBody>
          <a:bodyPr anchor="ctr">
            <a:normAutofit/>
          </a:bodyPr>
          <a:lstStyle>
            <a:lvl1pPr marL="0" indent="0" algn="ctr">
              <a:buFontTx/>
              <a:buNone/>
              <a:defRPr sz="1500">
                <a:solidFill>
                  <a:schemeClr val="bg1"/>
                </a:solidFill>
                <a:latin typeface="Arial" panose="020B0604020202020204" pitchFamily="34" charset="0"/>
                <a:cs typeface="Arial" panose="020B0604020202020204" pitchFamily="34" charset="0"/>
              </a:defRPr>
            </a:lvl1pPr>
          </a:lstStyle>
          <a:p>
            <a:r>
              <a:rPr lang="en-US" dirty="0"/>
              <a:t>Click to Place Picture</a:t>
            </a:r>
          </a:p>
        </p:txBody>
      </p:sp>
      <p:sp>
        <p:nvSpPr>
          <p:cNvPr id="21" name="Rectangle 226">
            <a:extLst>
              <a:ext uri="{FF2B5EF4-FFF2-40B4-BE49-F238E27FC236}">
                <a16:creationId xmlns:a16="http://schemas.microsoft.com/office/drawing/2014/main" id="{7543CAAA-6F25-49A2-B44A-0CDA9741E0E6}"/>
              </a:ext>
            </a:extLst>
          </p:cNvPr>
          <p:cNvSpPr>
            <a:spLocks noGrp="1" noChangeArrowheads="1"/>
          </p:cNvSpPr>
          <p:nvPr>
            <p:ph type="title" hasCustomPrompt="1"/>
          </p:nvPr>
        </p:nvSpPr>
        <p:spPr bwMode="auto">
          <a:xfrm>
            <a:off x="5402732" y="431801"/>
            <a:ext cx="6196032" cy="888999"/>
          </a:xfrm>
          <a:prstGeom prst="rect">
            <a:avLst/>
          </a:prstGeom>
          <a:noFill/>
          <a:ln w="9525" algn="ctr">
            <a:noFill/>
            <a:miter lim="800000"/>
            <a:headEnd/>
            <a:tailEnd/>
          </a:ln>
          <a:effectLst/>
        </p:spPr>
        <p:txBody>
          <a:bodyPr vert="horz" wrap="square" lIns="91440" tIns="45720" rIns="91440" bIns="45720" numCol="1" anchor="b" anchorCtr="0" compatLnSpc="1">
            <a:prstTxWarp prst="textNoShape">
              <a:avLst/>
            </a:prstTxWarp>
          </a:bodyPr>
          <a:lstStyle>
            <a:lvl1pPr>
              <a:defRPr lang="en-US" sz="2300" b="1" kern="1200" cap="all" spc="210" baseline="0" dirty="0">
                <a:solidFill>
                  <a:schemeClr val="tx1"/>
                </a:solidFill>
                <a:effectLst/>
                <a:latin typeface="Arial" panose="020B0604020202020204" pitchFamily="34" charset="0"/>
                <a:ea typeface="+mn-ea"/>
                <a:cs typeface="Arial" panose="020B0604020202020204" pitchFamily="34" charset="0"/>
              </a:defRPr>
            </a:lvl1pPr>
          </a:lstStyle>
          <a:p>
            <a:pPr marL="0" lvl="0" indent="0" algn="l" rtl="0" fontAlgn="base">
              <a:lnSpc>
                <a:spcPct val="100000"/>
              </a:lnSpc>
              <a:spcBef>
                <a:spcPts val="1200"/>
              </a:spcBef>
              <a:spcAft>
                <a:spcPts val="75"/>
              </a:spcAft>
              <a:buClrTx/>
              <a:buSzPct val="80000"/>
              <a:buFontTx/>
              <a:buNone/>
            </a:pPr>
            <a:r>
              <a:rPr lang="en-US" dirty="0"/>
              <a:t>OVERVIEW</a:t>
            </a:r>
          </a:p>
        </p:txBody>
      </p:sp>
      <p:sp>
        <p:nvSpPr>
          <p:cNvPr id="25" name="Text Placeholder 45">
            <a:extLst>
              <a:ext uri="{FF2B5EF4-FFF2-40B4-BE49-F238E27FC236}">
                <a16:creationId xmlns:a16="http://schemas.microsoft.com/office/drawing/2014/main" id="{94593C39-015D-4277-AF05-46464E652DDF}"/>
              </a:ext>
            </a:extLst>
          </p:cNvPr>
          <p:cNvSpPr>
            <a:spLocks noGrp="1"/>
          </p:cNvSpPr>
          <p:nvPr>
            <p:ph type="body" sz="quarter" idx="10" hasCustomPrompt="1"/>
          </p:nvPr>
        </p:nvSpPr>
        <p:spPr>
          <a:xfrm>
            <a:off x="5402730" y="1470212"/>
            <a:ext cx="6196032" cy="4800935"/>
          </a:xfrm>
        </p:spPr>
        <p:txBody>
          <a:bodyPr/>
          <a:lstStyle>
            <a:lvl1pPr marL="0" indent="0">
              <a:spcBef>
                <a:spcPts val="1200"/>
              </a:spcBef>
              <a:buNone/>
              <a:defRPr>
                <a:latin typeface="Arial" panose="020B0604020202020204" pitchFamily="34" charset="0"/>
                <a:cs typeface="Arial" panose="020B0604020202020204" pitchFamily="34" charset="0"/>
              </a:defRPr>
            </a:lvl1pPr>
            <a:lvl2pPr>
              <a:spcBef>
                <a:spcPts val="1200"/>
              </a:spcBef>
              <a:defRPr>
                <a:latin typeface="Arial" panose="020B0604020202020204" pitchFamily="34" charset="0"/>
                <a:cs typeface="Arial" panose="020B0604020202020204" pitchFamily="34" charset="0"/>
              </a:defRPr>
            </a:lvl2pPr>
            <a:lvl3pPr>
              <a:spcBef>
                <a:spcPts val="1200"/>
              </a:spcBef>
              <a:defRPr>
                <a:latin typeface="Arial" panose="020B0604020202020204" pitchFamily="34" charset="0"/>
                <a:cs typeface="Arial" panose="020B0604020202020204" pitchFamily="34" charset="0"/>
              </a:defRPr>
            </a:lvl3pPr>
            <a:lvl4pPr>
              <a:spcBef>
                <a:spcPts val="1200"/>
              </a:spcBef>
              <a:defRPr>
                <a:latin typeface="Arial" panose="020B0604020202020204" pitchFamily="34" charset="0"/>
                <a:cs typeface="Arial" panose="020B0604020202020204" pitchFamily="34" charset="0"/>
              </a:defRPr>
            </a:lvl4pPr>
            <a:lvl5pPr>
              <a:spcBef>
                <a:spcPts val="1200"/>
              </a:spcBef>
              <a:defRPr>
                <a:latin typeface="Arial" panose="020B0604020202020204" pitchFamily="34" charset="0"/>
                <a:cs typeface="Arial" panose="020B0604020202020204" pitchFamily="34" charset="0"/>
              </a:defRPr>
            </a:lvl5pPr>
          </a:lstStyle>
          <a:p>
            <a:pPr lvl="0"/>
            <a:r>
              <a:rPr lang="en-US" dirty="0"/>
              <a:t>Line item one</a:t>
            </a:r>
          </a:p>
          <a:p>
            <a:pPr lvl="0"/>
            <a:r>
              <a:rPr lang="en-US" dirty="0"/>
              <a:t>Line item two</a:t>
            </a:r>
          </a:p>
          <a:p>
            <a:pPr lvl="0"/>
            <a:r>
              <a:rPr lang="en-US" dirty="0"/>
              <a:t>Line item three</a:t>
            </a:r>
          </a:p>
          <a:p>
            <a:pPr lvl="0"/>
            <a:r>
              <a:rPr lang="en-US" dirty="0"/>
              <a:t>Line item four</a:t>
            </a:r>
          </a:p>
          <a:p>
            <a:pPr lvl="0"/>
            <a:r>
              <a:rPr lang="en-US" dirty="0"/>
              <a:t>Line item five</a:t>
            </a:r>
          </a:p>
          <a:p>
            <a:pPr lvl="0"/>
            <a:r>
              <a:rPr lang="en-US" dirty="0"/>
              <a:t>Line item six</a:t>
            </a:r>
          </a:p>
        </p:txBody>
      </p:sp>
    </p:spTree>
    <p:extLst>
      <p:ext uri="{BB962C8B-B14F-4D97-AF65-F5344CB8AC3E}">
        <p14:creationId xmlns:p14="http://schemas.microsoft.com/office/powerpoint/2010/main" val="381155790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36FE8-6090-9B4B-A858-B4D26FD769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E15250-1D04-F746-A446-194908B7C4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C14C90-0839-2D44-A821-5F8F695463BC}"/>
              </a:ext>
            </a:extLst>
          </p:cNvPr>
          <p:cNvSpPr>
            <a:spLocks noGrp="1"/>
          </p:cNvSpPr>
          <p:nvPr>
            <p:ph type="dt" sz="half" idx="10"/>
          </p:nvPr>
        </p:nvSpPr>
        <p:spPr/>
        <p:txBody>
          <a:bodyPr/>
          <a:lstStyle/>
          <a:p>
            <a:fld id="{595D64C2-A8A2-F44B-B0C9-EE7DDD84EC6B}" type="datetimeFigureOut">
              <a:rPr lang="en-US" smtClean="0"/>
              <a:t>5/27/21</a:t>
            </a:fld>
            <a:endParaRPr lang="en-US" dirty="0"/>
          </a:p>
        </p:txBody>
      </p:sp>
      <p:sp>
        <p:nvSpPr>
          <p:cNvPr id="5" name="Footer Placeholder 4">
            <a:extLst>
              <a:ext uri="{FF2B5EF4-FFF2-40B4-BE49-F238E27FC236}">
                <a16:creationId xmlns:a16="http://schemas.microsoft.com/office/drawing/2014/main" id="{76BA2241-75FE-314C-8618-4312CE5334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D24D7E0-0933-CA4E-9FA5-D76054D608AE}"/>
              </a:ext>
            </a:extLst>
          </p:cNvPr>
          <p:cNvSpPr>
            <a:spLocks noGrp="1"/>
          </p:cNvSpPr>
          <p:nvPr>
            <p:ph type="sldNum" sz="quarter" idx="12"/>
          </p:nvPr>
        </p:nvSpPr>
        <p:spPr/>
        <p:txBody>
          <a:bodyPr/>
          <a:lstStyle/>
          <a:p>
            <a:fld id="{F10AA3A4-9D6D-A940-92E7-A41C5CEBD5FA}" type="slidenum">
              <a:rPr lang="en-US" smtClean="0"/>
              <a:t>‹#›</a:t>
            </a:fld>
            <a:endParaRPr lang="en-US" dirty="0"/>
          </a:p>
        </p:txBody>
      </p:sp>
    </p:spTree>
    <p:extLst>
      <p:ext uri="{BB962C8B-B14F-4D97-AF65-F5344CB8AC3E}">
        <p14:creationId xmlns:p14="http://schemas.microsoft.com/office/powerpoint/2010/main" val="22474204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C61C5-A81E-2747-850C-D3FD3DA72F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963E2D5-93A5-7049-8626-45FAA253A4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6FE15F1-00FD-494C-8882-88B133B18766}"/>
              </a:ext>
            </a:extLst>
          </p:cNvPr>
          <p:cNvSpPr>
            <a:spLocks noGrp="1"/>
          </p:cNvSpPr>
          <p:nvPr>
            <p:ph type="dt" sz="half" idx="10"/>
          </p:nvPr>
        </p:nvSpPr>
        <p:spPr/>
        <p:txBody>
          <a:bodyPr/>
          <a:lstStyle/>
          <a:p>
            <a:fld id="{595D64C2-A8A2-F44B-B0C9-EE7DDD84EC6B}" type="datetimeFigureOut">
              <a:rPr lang="en-US" smtClean="0"/>
              <a:t>5/27/21</a:t>
            </a:fld>
            <a:endParaRPr lang="en-US" dirty="0"/>
          </a:p>
        </p:txBody>
      </p:sp>
      <p:sp>
        <p:nvSpPr>
          <p:cNvPr id="5" name="Footer Placeholder 4">
            <a:extLst>
              <a:ext uri="{FF2B5EF4-FFF2-40B4-BE49-F238E27FC236}">
                <a16:creationId xmlns:a16="http://schemas.microsoft.com/office/drawing/2014/main" id="{FD3E5309-2DE2-D64D-A726-43E7BCB9492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A01C53F-B9C2-6746-AEE6-BD6A2787B5CB}"/>
              </a:ext>
            </a:extLst>
          </p:cNvPr>
          <p:cNvSpPr>
            <a:spLocks noGrp="1"/>
          </p:cNvSpPr>
          <p:nvPr>
            <p:ph type="sldNum" sz="quarter" idx="12"/>
          </p:nvPr>
        </p:nvSpPr>
        <p:spPr/>
        <p:txBody>
          <a:bodyPr/>
          <a:lstStyle/>
          <a:p>
            <a:fld id="{F10AA3A4-9D6D-A940-92E7-A41C5CEBD5FA}" type="slidenum">
              <a:rPr lang="en-US" smtClean="0"/>
              <a:t>‹#›</a:t>
            </a:fld>
            <a:endParaRPr lang="en-US" dirty="0"/>
          </a:p>
        </p:txBody>
      </p:sp>
    </p:spTree>
    <p:extLst>
      <p:ext uri="{BB962C8B-B14F-4D97-AF65-F5344CB8AC3E}">
        <p14:creationId xmlns:p14="http://schemas.microsoft.com/office/powerpoint/2010/main" val="40494768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ogo Slide Vert">
    <p:spTree>
      <p:nvGrpSpPr>
        <p:cNvPr id="1" name=""/>
        <p:cNvGrpSpPr/>
        <p:nvPr/>
      </p:nvGrpSpPr>
      <p:grpSpPr>
        <a:xfrm>
          <a:off x="0" y="0"/>
          <a:ext cx="0" cy="0"/>
          <a:chOff x="0" y="0"/>
          <a:chExt cx="0" cy="0"/>
        </a:xfrm>
      </p:grpSpPr>
      <p:pic>
        <p:nvPicPr>
          <p:cNvPr id="45" name="Graphic 44">
            <a:extLst>
              <a:ext uri="{FF2B5EF4-FFF2-40B4-BE49-F238E27FC236}">
                <a16:creationId xmlns:a16="http://schemas.microsoft.com/office/drawing/2014/main" id="{D06403FE-A5C1-4F8C-9DB3-87AD5BC911AA}"/>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82853" y="1750077"/>
            <a:ext cx="11226294" cy="2461612"/>
          </a:xfrm>
          <a:prstGeom prst="rect">
            <a:avLst/>
          </a:prstGeom>
        </p:spPr>
      </p:pic>
      <p:sp>
        <p:nvSpPr>
          <p:cNvPr id="2" name="Rectangle 1">
            <a:extLst>
              <a:ext uri="{FF2B5EF4-FFF2-40B4-BE49-F238E27FC236}">
                <a16:creationId xmlns:a16="http://schemas.microsoft.com/office/drawing/2014/main" id="{5F1EFAB0-BF7B-486F-9F35-82AD1ED04BF1}"/>
              </a:ext>
            </a:extLst>
          </p:cNvPr>
          <p:cNvSpPr/>
          <p:nvPr userDrawn="1"/>
        </p:nvSpPr>
        <p:spPr>
          <a:xfrm>
            <a:off x="0" y="0"/>
            <a:ext cx="12192000" cy="61066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5CB4EE5C-CBF1-48C2-9111-7AF141DC059D}"/>
              </a:ext>
            </a:extLst>
          </p:cNvPr>
          <p:cNvGrpSpPr/>
          <p:nvPr userDrawn="1"/>
        </p:nvGrpSpPr>
        <p:grpSpPr>
          <a:xfrm>
            <a:off x="3751325" y="1373534"/>
            <a:ext cx="4689351" cy="1689100"/>
            <a:chOff x="271463" y="2852738"/>
            <a:chExt cx="3190876" cy="1149350"/>
          </a:xfrm>
        </p:grpSpPr>
        <p:sp>
          <p:nvSpPr>
            <p:cNvPr id="40" name="Freeform 6">
              <a:extLst>
                <a:ext uri="{FF2B5EF4-FFF2-40B4-BE49-F238E27FC236}">
                  <a16:creationId xmlns:a16="http://schemas.microsoft.com/office/drawing/2014/main" id="{80DC613D-8F28-4356-9AE2-4B01CAD6F548}"/>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Freeform 7">
              <a:extLst>
                <a:ext uri="{FF2B5EF4-FFF2-40B4-BE49-F238E27FC236}">
                  <a16:creationId xmlns:a16="http://schemas.microsoft.com/office/drawing/2014/main" id="{25389CD5-8A7A-4E07-8890-BA09512461C6}"/>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2" name="Freeform 8">
              <a:extLst>
                <a:ext uri="{FF2B5EF4-FFF2-40B4-BE49-F238E27FC236}">
                  <a16:creationId xmlns:a16="http://schemas.microsoft.com/office/drawing/2014/main" id="{57CD6AE5-1C17-4916-ABDE-B2D11320C0AB}"/>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3" name="Freeform 9">
              <a:extLst>
                <a:ext uri="{FF2B5EF4-FFF2-40B4-BE49-F238E27FC236}">
                  <a16:creationId xmlns:a16="http://schemas.microsoft.com/office/drawing/2014/main" id="{985F11E2-F842-41CA-9AF1-5287558B506C}"/>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4" name="Freeform 10">
              <a:extLst>
                <a:ext uri="{FF2B5EF4-FFF2-40B4-BE49-F238E27FC236}">
                  <a16:creationId xmlns:a16="http://schemas.microsoft.com/office/drawing/2014/main" id="{B0E5ECB3-F85C-46BC-B46B-3B8A9FE93BC0}"/>
                </a:ext>
              </a:extLst>
            </p:cNvPr>
            <p:cNvSpPr>
              <a:spLocks/>
            </p:cNvSpPr>
            <p:nvPr/>
          </p:nvSpPr>
          <p:spPr bwMode="auto">
            <a:xfrm>
              <a:off x="271463" y="2852738"/>
              <a:ext cx="1306513"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grpSp>
        <p:nvGrpSpPr>
          <p:cNvPr id="4" name="Group 3">
            <a:extLst>
              <a:ext uri="{FF2B5EF4-FFF2-40B4-BE49-F238E27FC236}">
                <a16:creationId xmlns:a16="http://schemas.microsoft.com/office/drawing/2014/main" id="{981DB8D8-7921-42FD-BC22-C65AD4B022CA}"/>
              </a:ext>
            </a:extLst>
          </p:cNvPr>
          <p:cNvGrpSpPr/>
          <p:nvPr userDrawn="1"/>
        </p:nvGrpSpPr>
        <p:grpSpPr>
          <a:xfrm>
            <a:off x="3364707" y="3905597"/>
            <a:ext cx="5462587" cy="1034628"/>
            <a:chOff x="4252913" y="4551363"/>
            <a:chExt cx="7040562" cy="1333500"/>
          </a:xfrm>
        </p:grpSpPr>
        <p:sp>
          <p:nvSpPr>
            <p:cNvPr id="5" name="Rectangle 12">
              <a:extLst>
                <a:ext uri="{FF2B5EF4-FFF2-40B4-BE49-F238E27FC236}">
                  <a16:creationId xmlns:a16="http://schemas.microsoft.com/office/drawing/2014/main" id="{00CC96BC-4DA8-479D-87E6-C4E04952DE55}"/>
                </a:ext>
              </a:extLst>
            </p:cNvPr>
            <p:cNvSpPr>
              <a:spLocks noChangeArrowheads="1"/>
            </p:cNvSpPr>
            <p:nvPr userDrawn="1"/>
          </p:nvSpPr>
          <p:spPr bwMode="auto">
            <a:xfrm>
              <a:off x="4252913" y="4551363"/>
              <a:ext cx="28575" cy="13335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6" name="Rectangle 13">
              <a:extLst>
                <a:ext uri="{FF2B5EF4-FFF2-40B4-BE49-F238E27FC236}">
                  <a16:creationId xmlns:a16="http://schemas.microsoft.com/office/drawing/2014/main" id="{6D87A060-163D-464D-9776-AB1C8145BC00}"/>
                </a:ext>
              </a:extLst>
            </p:cNvPr>
            <p:cNvSpPr>
              <a:spLocks noChangeArrowheads="1"/>
            </p:cNvSpPr>
            <p:nvPr userDrawn="1"/>
          </p:nvSpPr>
          <p:spPr bwMode="auto">
            <a:xfrm>
              <a:off x="11264900" y="4551363"/>
              <a:ext cx="28575" cy="13335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7" name="Freeform 14">
              <a:extLst>
                <a:ext uri="{FF2B5EF4-FFF2-40B4-BE49-F238E27FC236}">
                  <a16:creationId xmlns:a16="http://schemas.microsoft.com/office/drawing/2014/main" id="{178870DD-1F10-460E-BF01-C0295B1366F8}"/>
                </a:ext>
              </a:extLst>
            </p:cNvPr>
            <p:cNvSpPr>
              <a:spLocks/>
            </p:cNvSpPr>
            <p:nvPr userDrawn="1"/>
          </p:nvSpPr>
          <p:spPr bwMode="auto">
            <a:xfrm>
              <a:off x="4714875" y="4765676"/>
              <a:ext cx="250825" cy="396875"/>
            </a:xfrm>
            <a:custGeom>
              <a:avLst/>
              <a:gdLst>
                <a:gd name="T0" fmla="*/ 88 w 158"/>
                <a:gd name="T1" fmla="*/ 0 h 250"/>
                <a:gd name="T2" fmla="*/ 114 w 158"/>
                <a:gd name="T3" fmla="*/ 3 h 250"/>
                <a:gd name="T4" fmla="*/ 137 w 158"/>
                <a:gd name="T5" fmla="*/ 10 h 250"/>
                <a:gd name="T6" fmla="*/ 156 w 158"/>
                <a:gd name="T7" fmla="*/ 26 h 250"/>
                <a:gd name="T8" fmla="*/ 130 w 158"/>
                <a:gd name="T9" fmla="*/ 52 h 250"/>
                <a:gd name="T10" fmla="*/ 114 w 158"/>
                <a:gd name="T11" fmla="*/ 35 h 250"/>
                <a:gd name="T12" fmla="*/ 88 w 158"/>
                <a:gd name="T13" fmla="*/ 31 h 250"/>
                <a:gd name="T14" fmla="*/ 65 w 158"/>
                <a:gd name="T15" fmla="*/ 33 h 250"/>
                <a:gd name="T16" fmla="*/ 51 w 158"/>
                <a:gd name="T17" fmla="*/ 42 h 250"/>
                <a:gd name="T18" fmla="*/ 44 w 158"/>
                <a:gd name="T19" fmla="*/ 54 h 250"/>
                <a:gd name="T20" fmla="*/ 41 w 158"/>
                <a:gd name="T21" fmla="*/ 66 h 250"/>
                <a:gd name="T22" fmla="*/ 46 w 158"/>
                <a:gd name="T23" fmla="*/ 84 h 250"/>
                <a:gd name="T24" fmla="*/ 55 w 158"/>
                <a:gd name="T25" fmla="*/ 94 h 250"/>
                <a:gd name="T26" fmla="*/ 72 w 158"/>
                <a:gd name="T27" fmla="*/ 103 h 250"/>
                <a:gd name="T28" fmla="*/ 90 w 158"/>
                <a:gd name="T29" fmla="*/ 110 h 250"/>
                <a:gd name="T30" fmla="*/ 109 w 158"/>
                <a:gd name="T31" fmla="*/ 115 h 250"/>
                <a:gd name="T32" fmla="*/ 128 w 158"/>
                <a:gd name="T33" fmla="*/ 124 h 250"/>
                <a:gd name="T34" fmla="*/ 144 w 158"/>
                <a:gd name="T35" fmla="*/ 136 h 250"/>
                <a:gd name="T36" fmla="*/ 156 w 158"/>
                <a:gd name="T37" fmla="*/ 152 h 250"/>
                <a:gd name="T38" fmla="*/ 158 w 158"/>
                <a:gd name="T39" fmla="*/ 178 h 250"/>
                <a:gd name="T40" fmla="*/ 156 w 158"/>
                <a:gd name="T41" fmla="*/ 203 h 250"/>
                <a:gd name="T42" fmla="*/ 144 w 158"/>
                <a:gd name="T43" fmla="*/ 222 h 250"/>
                <a:gd name="T44" fmla="*/ 125 w 158"/>
                <a:gd name="T45" fmla="*/ 238 h 250"/>
                <a:gd name="T46" fmla="*/ 102 w 158"/>
                <a:gd name="T47" fmla="*/ 248 h 250"/>
                <a:gd name="T48" fmla="*/ 76 w 158"/>
                <a:gd name="T49" fmla="*/ 250 h 250"/>
                <a:gd name="T50" fmla="*/ 46 w 158"/>
                <a:gd name="T51" fmla="*/ 248 h 250"/>
                <a:gd name="T52" fmla="*/ 21 w 158"/>
                <a:gd name="T53" fmla="*/ 236 h 250"/>
                <a:gd name="T54" fmla="*/ 0 w 158"/>
                <a:gd name="T55" fmla="*/ 217 h 250"/>
                <a:gd name="T56" fmla="*/ 28 w 158"/>
                <a:gd name="T57" fmla="*/ 194 h 250"/>
                <a:gd name="T58" fmla="*/ 41 w 158"/>
                <a:gd name="T59" fmla="*/ 210 h 250"/>
                <a:gd name="T60" fmla="*/ 58 w 158"/>
                <a:gd name="T61" fmla="*/ 217 h 250"/>
                <a:gd name="T62" fmla="*/ 76 w 158"/>
                <a:gd name="T63" fmla="*/ 220 h 250"/>
                <a:gd name="T64" fmla="*/ 93 w 158"/>
                <a:gd name="T65" fmla="*/ 217 h 250"/>
                <a:gd name="T66" fmla="*/ 109 w 158"/>
                <a:gd name="T67" fmla="*/ 210 h 250"/>
                <a:gd name="T68" fmla="*/ 121 w 158"/>
                <a:gd name="T69" fmla="*/ 199 h 250"/>
                <a:gd name="T70" fmla="*/ 125 w 158"/>
                <a:gd name="T71" fmla="*/ 180 h 250"/>
                <a:gd name="T72" fmla="*/ 121 w 158"/>
                <a:gd name="T73" fmla="*/ 166 h 250"/>
                <a:gd name="T74" fmla="*/ 109 w 158"/>
                <a:gd name="T75" fmla="*/ 154 h 250"/>
                <a:gd name="T76" fmla="*/ 95 w 158"/>
                <a:gd name="T77" fmla="*/ 147 h 250"/>
                <a:gd name="T78" fmla="*/ 76 w 158"/>
                <a:gd name="T79" fmla="*/ 140 h 250"/>
                <a:gd name="T80" fmla="*/ 55 w 158"/>
                <a:gd name="T81" fmla="*/ 133 h 250"/>
                <a:gd name="T82" fmla="*/ 37 w 158"/>
                <a:gd name="T83" fmla="*/ 126 h 250"/>
                <a:gd name="T84" fmla="*/ 23 w 158"/>
                <a:gd name="T85" fmla="*/ 112 h 250"/>
                <a:gd name="T86" fmla="*/ 11 w 158"/>
                <a:gd name="T87" fmla="*/ 94 h 250"/>
                <a:gd name="T88" fmla="*/ 7 w 158"/>
                <a:gd name="T89" fmla="*/ 66 h 250"/>
                <a:gd name="T90" fmla="*/ 9 w 158"/>
                <a:gd name="T91" fmla="*/ 49 h 250"/>
                <a:gd name="T92" fmla="*/ 18 w 158"/>
                <a:gd name="T93" fmla="*/ 31 h 250"/>
                <a:gd name="T94" fmla="*/ 35 w 158"/>
                <a:gd name="T95" fmla="*/ 14 h 250"/>
                <a:gd name="T96" fmla="*/ 58 w 158"/>
                <a:gd name="T97" fmla="*/ 3 h 250"/>
                <a:gd name="T98" fmla="*/ 88 w 158"/>
                <a:gd name="T99"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8" h="250">
                  <a:moveTo>
                    <a:pt x="88" y="0"/>
                  </a:moveTo>
                  <a:lnTo>
                    <a:pt x="114" y="3"/>
                  </a:lnTo>
                  <a:lnTo>
                    <a:pt x="137" y="10"/>
                  </a:lnTo>
                  <a:lnTo>
                    <a:pt x="156" y="26"/>
                  </a:lnTo>
                  <a:lnTo>
                    <a:pt x="130" y="52"/>
                  </a:lnTo>
                  <a:lnTo>
                    <a:pt x="114" y="35"/>
                  </a:lnTo>
                  <a:lnTo>
                    <a:pt x="88" y="31"/>
                  </a:lnTo>
                  <a:lnTo>
                    <a:pt x="65" y="33"/>
                  </a:lnTo>
                  <a:lnTo>
                    <a:pt x="51" y="42"/>
                  </a:lnTo>
                  <a:lnTo>
                    <a:pt x="44" y="54"/>
                  </a:lnTo>
                  <a:lnTo>
                    <a:pt x="41" y="66"/>
                  </a:lnTo>
                  <a:lnTo>
                    <a:pt x="46" y="84"/>
                  </a:lnTo>
                  <a:lnTo>
                    <a:pt x="55" y="94"/>
                  </a:lnTo>
                  <a:lnTo>
                    <a:pt x="72" y="103"/>
                  </a:lnTo>
                  <a:lnTo>
                    <a:pt x="90" y="110"/>
                  </a:lnTo>
                  <a:lnTo>
                    <a:pt x="109" y="115"/>
                  </a:lnTo>
                  <a:lnTo>
                    <a:pt x="128" y="124"/>
                  </a:lnTo>
                  <a:lnTo>
                    <a:pt x="144" y="136"/>
                  </a:lnTo>
                  <a:lnTo>
                    <a:pt x="156" y="152"/>
                  </a:lnTo>
                  <a:lnTo>
                    <a:pt x="158" y="178"/>
                  </a:lnTo>
                  <a:lnTo>
                    <a:pt x="156" y="203"/>
                  </a:lnTo>
                  <a:lnTo>
                    <a:pt x="144" y="222"/>
                  </a:lnTo>
                  <a:lnTo>
                    <a:pt x="125" y="238"/>
                  </a:lnTo>
                  <a:lnTo>
                    <a:pt x="102" y="248"/>
                  </a:lnTo>
                  <a:lnTo>
                    <a:pt x="76" y="250"/>
                  </a:lnTo>
                  <a:lnTo>
                    <a:pt x="46" y="248"/>
                  </a:lnTo>
                  <a:lnTo>
                    <a:pt x="21" y="236"/>
                  </a:lnTo>
                  <a:lnTo>
                    <a:pt x="0" y="217"/>
                  </a:lnTo>
                  <a:lnTo>
                    <a:pt x="28" y="194"/>
                  </a:lnTo>
                  <a:lnTo>
                    <a:pt x="41" y="210"/>
                  </a:lnTo>
                  <a:lnTo>
                    <a:pt x="58" y="217"/>
                  </a:lnTo>
                  <a:lnTo>
                    <a:pt x="76" y="220"/>
                  </a:lnTo>
                  <a:lnTo>
                    <a:pt x="93" y="217"/>
                  </a:lnTo>
                  <a:lnTo>
                    <a:pt x="109" y="210"/>
                  </a:lnTo>
                  <a:lnTo>
                    <a:pt x="121" y="199"/>
                  </a:lnTo>
                  <a:lnTo>
                    <a:pt x="125" y="180"/>
                  </a:lnTo>
                  <a:lnTo>
                    <a:pt x="121" y="166"/>
                  </a:lnTo>
                  <a:lnTo>
                    <a:pt x="109" y="154"/>
                  </a:lnTo>
                  <a:lnTo>
                    <a:pt x="95" y="147"/>
                  </a:lnTo>
                  <a:lnTo>
                    <a:pt x="76" y="140"/>
                  </a:lnTo>
                  <a:lnTo>
                    <a:pt x="55" y="133"/>
                  </a:lnTo>
                  <a:lnTo>
                    <a:pt x="37" y="126"/>
                  </a:lnTo>
                  <a:lnTo>
                    <a:pt x="23" y="112"/>
                  </a:lnTo>
                  <a:lnTo>
                    <a:pt x="11" y="94"/>
                  </a:lnTo>
                  <a:lnTo>
                    <a:pt x="7" y="66"/>
                  </a:lnTo>
                  <a:lnTo>
                    <a:pt x="9" y="49"/>
                  </a:lnTo>
                  <a:lnTo>
                    <a:pt x="18" y="31"/>
                  </a:lnTo>
                  <a:lnTo>
                    <a:pt x="35" y="14"/>
                  </a:lnTo>
                  <a:lnTo>
                    <a:pt x="58" y="3"/>
                  </a:lnTo>
                  <a:lnTo>
                    <a:pt x="88"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8" name="Freeform 15">
              <a:extLst>
                <a:ext uri="{FF2B5EF4-FFF2-40B4-BE49-F238E27FC236}">
                  <a16:creationId xmlns:a16="http://schemas.microsoft.com/office/drawing/2014/main" id="{F79E3EF8-75A2-4972-91E3-048106FE4E33}"/>
                </a:ext>
              </a:extLst>
            </p:cNvPr>
            <p:cNvSpPr>
              <a:spLocks/>
            </p:cNvSpPr>
            <p:nvPr userDrawn="1"/>
          </p:nvSpPr>
          <p:spPr bwMode="auto">
            <a:xfrm>
              <a:off x="5043488" y="4773613"/>
              <a:ext cx="254000" cy="381000"/>
            </a:xfrm>
            <a:custGeom>
              <a:avLst/>
              <a:gdLst>
                <a:gd name="T0" fmla="*/ 0 w 160"/>
                <a:gd name="T1" fmla="*/ 0 h 240"/>
                <a:gd name="T2" fmla="*/ 153 w 160"/>
                <a:gd name="T3" fmla="*/ 0 h 240"/>
                <a:gd name="T4" fmla="*/ 153 w 160"/>
                <a:gd name="T5" fmla="*/ 30 h 240"/>
                <a:gd name="T6" fmla="*/ 32 w 160"/>
                <a:gd name="T7" fmla="*/ 30 h 240"/>
                <a:gd name="T8" fmla="*/ 32 w 160"/>
                <a:gd name="T9" fmla="*/ 103 h 240"/>
                <a:gd name="T10" fmla="*/ 146 w 160"/>
                <a:gd name="T11" fmla="*/ 103 h 240"/>
                <a:gd name="T12" fmla="*/ 146 w 160"/>
                <a:gd name="T13" fmla="*/ 133 h 240"/>
                <a:gd name="T14" fmla="*/ 32 w 160"/>
                <a:gd name="T15" fmla="*/ 133 h 240"/>
                <a:gd name="T16" fmla="*/ 32 w 160"/>
                <a:gd name="T17" fmla="*/ 210 h 240"/>
                <a:gd name="T18" fmla="*/ 160 w 160"/>
                <a:gd name="T19" fmla="*/ 210 h 240"/>
                <a:gd name="T20" fmla="*/ 160 w 160"/>
                <a:gd name="T21" fmla="*/ 240 h 240"/>
                <a:gd name="T22" fmla="*/ 0 w 160"/>
                <a:gd name="T23" fmla="*/ 240 h 240"/>
                <a:gd name="T24" fmla="*/ 0 w 160"/>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 h="240">
                  <a:moveTo>
                    <a:pt x="0" y="0"/>
                  </a:moveTo>
                  <a:lnTo>
                    <a:pt x="153" y="0"/>
                  </a:lnTo>
                  <a:lnTo>
                    <a:pt x="153" y="30"/>
                  </a:lnTo>
                  <a:lnTo>
                    <a:pt x="32" y="30"/>
                  </a:lnTo>
                  <a:lnTo>
                    <a:pt x="32" y="103"/>
                  </a:lnTo>
                  <a:lnTo>
                    <a:pt x="146" y="103"/>
                  </a:lnTo>
                  <a:lnTo>
                    <a:pt x="146" y="133"/>
                  </a:lnTo>
                  <a:lnTo>
                    <a:pt x="32" y="133"/>
                  </a:lnTo>
                  <a:lnTo>
                    <a:pt x="32" y="210"/>
                  </a:lnTo>
                  <a:lnTo>
                    <a:pt x="160" y="210"/>
                  </a:lnTo>
                  <a:lnTo>
                    <a:pt x="160" y="240"/>
                  </a:lnTo>
                  <a:lnTo>
                    <a:pt x="0" y="24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9" name="Freeform 16">
              <a:extLst>
                <a:ext uri="{FF2B5EF4-FFF2-40B4-BE49-F238E27FC236}">
                  <a16:creationId xmlns:a16="http://schemas.microsoft.com/office/drawing/2014/main" id="{67DD1A5C-D1B9-46AF-924C-131E9060ABBA}"/>
                </a:ext>
              </a:extLst>
            </p:cNvPr>
            <p:cNvSpPr>
              <a:spLocks/>
            </p:cNvSpPr>
            <p:nvPr userDrawn="1"/>
          </p:nvSpPr>
          <p:spPr bwMode="auto">
            <a:xfrm>
              <a:off x="5335588" y="4765676"/>
              <a:ext cx="339725" cy="396875"/>
            </a:xfrm>
            <a:custGeom>
              <a:avLst/>
              <a:gdLst>
                <a:gd name="T0" fmla="*/ 125 w 214"/>
                <a:gd name="T1" fmla="*/ 0 h 250"/>
                <a:gd name="T2" fmla="*/ 156 w 214"/>
                <a:gd name="T3" fmla="*/ 3 h 250"/>
                <a:gd name="T4" fmla="*/ 186 w 214"/>
                <a:gd name="T5" fmla="*/ 17 h 250"/>
                <a:gd name="T6" fmla="*/ 209 w 214"/>
                <a:gd name="T7" fmla="*/ 38 h 250"/>
                <a:gd name="T8" fmla="*/ 181 w 214"/>
                <a:gd name="T9" fmla="*/ 56 h 250"/>
                <a:gd name="T10" fmla="*/ 165 w 214"/>
                <a:gd name="T11" fmla="*/ 42 h 250"/>
                <a:gd name="T12" fmla="*/ 146 w 214"/>
                <a:gd name="T13" fmla="*/ 33 h 250"/>
                <a:gd name="T14" fmla="*/ 123 w 214"/>
                <a:gd name="T15" fmla="*/ 31 h 250"/>
                <a:gd name="T16" fmla="*/ 95 w 214"/>
                <a:gd name="T17" fmla="*/ 35 h 250"/>
                <a:gd name="T18" fmla="*/ 69 w 214"/>
                <a:gd name="T19" fmla="*/ 49 h 250"/>
                <a:gd name="T20" fmla="*/ 51 w 214"/>
                <a:gd name="T21" fmla="*/ 70 h 250"/>
                <a:gd name="T22" fmla="*/ 39 w 214"/>
                <a:gd name="T23" fmla="*/ 96 h 250"/>
                <a:gd name="T24" fmla="*/ 34 w 214"/>
                <a:gd name="T25" fmla="*/ 126 h 250"/>
                <a:gd name="T26" fmla="*/ 39 w 214"/>
                <a:gd name="T27" fmla="*/ 157 h 250"/>
                <a:gd name="T28" fmla="*/ 51 w 214"/>
                <a:gd name="T29" fmla="*/ 182 h 250"/>
                <a:gd name="T30" fmla="*/ 69 w 214"/>
                <a:gd name="T31" fmla="*/ 201 h 250"/>
                <a:gd name="T32" fmla="*/ 93 w 214"/>
                <a:gd name="T33" fmla="*/ 215 h 250"/>
                <a:gd name="T34" fmla="*/ 123 w 214"/>
                <a:gd name="T35" fmla="*/ 220 h 250"/>
                <a:gd name="T36" fmla="*/ 149 w 214"/>
                <a:gd name="T37" fmla="*/ 217 h 250"/>
                <a:gd name="T38" fmla="*/ 169 w 214"/>
                <a:gd name="T39" fmla="*/ 206 h 250"/>
                <a:gd name="T40" fmla="*/ 186 w 214"/>
                <a:gd name="T41" fmla="*/ 189 h 250"/>
                <a:gd name="T42" fmla="*/ 214 w 214"/>
                <a:gd name="T43" fmla="*/ 208 h 250"/>
                <a:gd name="T44" fmla="*/ 207 w 214"/>
                <a:gd name="T45" fmla="*/ 217 h 250"/>
                <a:gd name="T46" fmla="*/ 195 w 214"/>
                <a:gd name="T47" fmla="*/ 229 h 250"/>
                <a:gd name="T48" fmla="*/ 176 w 214"/>
                <a:gd name="T49" fmla="*/ 238 h 250"/>
                <a:gd name="T50" fmla="*/ 153 w 214"/>
                <a:gd name="T51" fmla="*/ 248 h 250"/>
                <a:gd name="T52" fmla="*/ 123 w 214"/>
                <a:gd name="T53" fmla="*/ 250 h 250"/>
                <a:gd name="T54" fmla="*/ 88 w 214"/>
                <a:gd name="T55" fmla="*/ 245 h 250"/>
                <a:gd name="T56" fmla="*/ 58 w 214"/>
                <a:gd name="T57" fmla="*/ 231 h 250"/>
                <a:gd name="T58" fmla="*/ 32 w 214"/>
                <a:gd name="T59" fmla="*/ 213 h 250"/>
                <a:gd name="T60" fmla="*/ 16 w 214"/>
                <a:gd name="T61" fmla="*/ 187 h 250"/>
                <a:gd name="T62" fmla="*/ 4 w 214"/>
                <a:gd name="T63" fmla="*/ 157 h 250"/>
                <a:gd name="T64" fmla="*/ 0 w 214"/>
                <a:gd name="T65" fmla="*/ 126 h 250"/>
                <a:gd name="T66" fmla="*/ 7 w 214"/>
                <a:gd name="T67" fmla="*/ 84 h 250"/>
                <a:gd name="T68" fmla="*/ 23 w 214"/>
                <a:gd name="T69" fmla="*/ 49 h 250"/>
                <a:gd name="T70" fmla="*/ 48 w 214"/>
                <a:gd name="T71" fmla="*/ 24 h 250"/>
                <a:gd name="T72" fmla="*/ 83 w 214"/>
                <a:gd name="T73" fmla="*/ 5 h 250"/>
                <a:gd name="T74" fmla="*/ 125 w 214"/>
                <a:gd name="T75"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4" h="250">
                  <a:moveTo>
                    <a:pt x="125" y="0"/>
                  </a:moveTo>
                  <a:lnTo>
                    <a:pt x="156" y="3"/>
                  </a:lnTo>
                  <a:lnTo>
                    <a:pt x="186" y="17"/>
                  </a:lnTo>
                  <a:lnTo>
                    <a:pt x="209" y="38"/>
                  </a:lnTo>
                  <a:lnTo>
                    <a:pt x="181" y="56"/>
                  </a:lnTo>
                  <a:lnTo>
                    <a:pt x="165" y="42"/>
                  </a:lnTo>
                  <a:lnTo>
                    <a:pt x="146" y="33"/>
                  </a:lnTo>
                  <a:lnTo>
                    <a:pt x="123" y="31"/>
                  </a:lnTo>
                  <a:lnTo>
                    <a:pt x="95" y="35"/>
                  </a:lnTo>
                  <a:lnTo>
                    <a:pt x="69" y="49"/>
                  </a:lnTo>
                  <a:lnTo>
                    <a:pt x="51" y="70"/>
                  </a:lnTo>
                  <a:lnTo>
                    <a:pt x="39" y="96"/>
                  </a:lnTo>
                  <a:lnTo>
                    <a:pt x="34" y="126"/>
                  </a:lnTo>
                  <a:lnTo>
                    <a:pt x="39" y="157"/>
                  </a:lnTo>
                  <a:lnTo>
                    <a:pt x="51" y="182"/>
                  </a:lnTo>
                  <a:lnTo>
                    <a:pt x="69" y="201"/>
                  </a:lnTo>
                  <a:lnTo>
                    <a:pt x="93" y="215"/>
                  </a:lnTo>
                  <a:lnTo>
                    <a:pt x="123" y="220"/>
                  </a:lnTo>
                  <a:lnTo>
                    <a:pt x="149" y="217"/>
                  </a:lnTo>
                  <a:lnTo>
                    <a:pt x="169" y="206"/>
                  </a:lnTo>
                  <a:lnTo>
                    <a:pt x="186" y="189"/>
                  </a:lnTo>
                  <a:lnTo>
                    <a:pt x="214" y="208"/>
                  </a:lnTo>
                  <a:lnTo>
                    <a:pt x="207" y="217"/>
                  </a:lnTo>
                  <a:lnTo>
                    <a:pt x="195" y="229"/>
                  </a:lnTo>
                  <a:lnTo>
                    <a:pt x="176" y="238"/>
                  </a:lnTo>
                  <a:lnTo>
                    <a:pt x="153" y="248"/>
                  </a:lnTo>
                  <a:lnTo>
                    <a:pt x="123" y="250"/>
                  </a:lnTo>
                  <a:lnTo>
                    <a:pt x="88" y="245"/>
                  </a:lnTo>
                  <a:lnTo>
                    <a:pt x="58" y="231"/>
                  </a:lnTo>
                  <a:lnTo>
                    <a:pt x="32" y="213"/>
                  </a:lnTo>
                  <a:lnTo>
                    <a:pt x="16" y="187"/>
                  </a:lnTo>
                  <a:lnTo>
                    <a:pt x="4" y="157"/>
                  </a:lnTo>
                  <a:lnTo>
                    <a:pt x="0" y="126"/>
                  </a:lnTo>
                  <a:lnTo>
                    <a:pt x="7" y="84"/>
                  </a:lnTo>
                  <a:lnTo>
                    <a:pt x="23" y="49"/>
                  </a:lnTo>
                  <a:lnTo>
                    <a:pt x="48" y="24"/>
                  </a:lnTo>
                  <a:lnTo>
                    <a:pt x="83" y="5"/>
                  </a:lnTo>
                  <a:lnTo>
                    <a:pt x="125"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0" name="Freeform 17">
              <a:extLst>
                <a:ext uri="{FF2B5EF4-FFF2-40B4-BE49-F238E27FC236}">
                  <a16:creationId xmlns:a16="http://schemas.microsoft.com/office/drawing/2014/main" id="{8DD091C3-AD23-4B73-B114-AAB4BAB7A46B}"/>
                </a:ext>
              </a:extLst>
            </p:cNvPr>
            <p:cNvSpPr>
              <a:spLocks/>
            </p:cNvSpPr>
            <p:nvPr userDrawn="1"/>
          </p:nvSpPr>
          <p:spPr bwMode="auto">
            <a:xfrm>
              <a:off x="5719763" y="4773613"/>
              <a:ext cx="290513" cy="388938"/>
            </a:xfrm>
            <a:custGeom>
              <a:avLst/>
              <a:gdLst>
                <a:gd name="T0" fmla="*/ 0 w 183"/>
                <a:gd name="T1" fmla="*/ 0 h 245"/>
                <a:gd name="T2" fmla="*/ 32 w 183"/>
                <a:gd name="T3" fmla="*/ 0 h 245"/>
                <a:gd name="T4" fmla="*/ 32 w 183"/>
                <a:gd name="T5" fmla="*/ 147 h 245"/>
                <a:gd name="T6" fmla="*/ 35 w 183"/>
                <a:gd name="T7" fmla="*/ 166 h 245"/>
                <a:gd name="T8" fmla="*/ 39 w 183"/>
                <a:gd name="T9" fmla="*/ 184 h 245"/>
                <a:gd name="T10" fmla="*/ 51 w 183"/>
                <a:gd name="T11" fmla="*/ 201 h 245"/>
                <a:gd name="T12" fmla="*/ 67 w 183"/>
                <a:gd name="T13" fmla="*/ 212 h 245"/>
                <a:gd name="T14" fmla="*/ 93 w 183"/>
                <a:gd name="T15" fmla="*/ 215 h 245"/>
                <a:gd name="T16" fmla="*/ 116 w 183"/>
                <a:gd name="T17" fmla="*/ 212 h 245"/>
                <a:gd name="T18" fmla="*/ 132 w 183"/>
                <a:gd name="T19" fmla="*/ 201 h 245"/>
                <a:gd name="T20" fmla="*/ 144 w 183"/>
                <a:gd name="T21" fmla="*/ 184 h 245"/>
                <a:gd name="T22" fmla="*/ 151 w 183"/>
                <a:gd name="T23" fmla="*/ 166 h 245"/>
                <a:gd name="T24" fmla="*/ 151 w 183"/>
                <a:gd name="T25" fmla="*/ 147 h 245"/>
                <a:gd name="T26" fmla="*/ 151 w 183"/>
                <a:gd name="T27" fmla="*/ 0 h 245"/>
                <a:gd name="T28" fmla="*/ 183 w 183"/>
                <a:gd name="T29" fmla="*/ 0 h 245"/>
                <a:gd name="T30" fmla="*/ 183 w 183"/>
                <a:gd name="T31" fmla="*/ 152 h 245"/>
                <a:gd name="T32" fmla="*/ 179 w 183"/>
                <a:gd name="T33" fmla="*/ 184 h 245"/>
                <a:gd name="T34" fmla="*/ 167 w 183"/>
                <a:gd name="T35" fmla="*/ 210 h 245"/>
                <a:gd name="T36" fmla="*/ 146 w 183"/>
                <a:gd name="T37" fmla="*/ 229 h 245"/>
                <a:gd name="T38" fmla="*/ 121 w 183"/>
                <a:gd name="T39" fmla="*/ 240 h 245"/>
                <a:gd name="T40" fmla="*/ 93 w 183"/>
                <a:gd name="T41" fmla="*/ 245 h 245"/>
                <a:gd name="T42" fmla="*/ 62 w 183"/>
                <a:gd name="T43" fmla="*/ 240 h 245"/>
                <a:gd name="T44" fmla="*/ 37 w 183"/>
                <a:gd name="T45" fmla="*/ 229 h 245"/>
                <a:gd name="T46" fmla="*/ 16 w 183"/>
                <a:gd name="T47" fmla="*/ 210 h 245"/>
                <a:gd name="T48" fmla="*/ 4 w 183"/>
                <a:gd name="T49" fmla="*/ 184 h 245"/>
                <a:gd name="T50" fmla="*/ 0 w 183"/>
                <a:gd name="T51" fmla="*/ 152 h 245"/>
                <a:gd name="T52" fmla="*/ 0 w 183"/>
                <a:gd name="T53"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3" h="245">
                  <a:moveTo>
                    <a:pt x="0" y="0"/>
                  </a:moveTo>
                  <a:lnTo>
                    <a:pt x="32" y="0"/>
                  </a:lnTo>
                  <a:lnTo>
                    <a:pt x="32" y="147"/>
                  </a:lnTo>
                  <a:lnTo>
                    <a:pt x="35" y="166"/>
                  </a:lnTo>
                  <a:lnTo>
                    <a:pt x="39" y="184"/>
                  </a:lnTo>
                  <a:lnTo>
                    <a:pt x="51" y="201"/>
                  </a:lnTo>
                  <a:lnTo>
                    <a:pt x="67" y="212"/>
                  </a:lnTo>
                  <a:lnTo>
                    <a:pt x="93" y="215"/>
                  </a:lnTo>
                  <a:lnTo>
                    <a:pt x="116" y="212"/>
                  </a:lnTo>
                  <a:lnTo>
                    <a:pt x="132" y="201"/>
                  </a:lnTo>
                  <a:lnTo>
                    <a:pt x="144" y="184"/>
                  </a:lnTo>
                  <a:lnTo>
                    <a:pt x="151" y="166"/>
                  </a:lnTo>
                  <a:lnTo>
                    <a:pt x="151" y="147"/>
                  </a:lnTo>
                  <a:lnTo>
                    <a:pt x="151" y="0"/>
                  </a:lnTo>
                  <a:lnTo>
                    <a:pt x="183" y="0"/>
                  </a:lnTo>
                  <a:lnTo>
                    <a:pt x="183" y="152"/>
                  </a:lnTo>
                  <a:lnTo>
                    <a:pt x="179" y="184"/>
                  </a:lnTo>
                  <a:lnTo>
                    <a:pt x="167" y="210"/>
                  </a:lnTo>
                  <a:lnTo>
                    <a:pt x="146" y="229"/>
                  </a:lnTo>
                  <a:lnTo>
                    <a:pt x="121" y="240"/>
                  </a:lnTo>
                  <a:lnTo>
                    <a:pt x="93" y="245"/>
                  </a:lnTo>
                  <a:lnTo>
                    <a:pt x="62" y="240"/>
                  </a:lnTo>
                  <a:lnTo>
                    <a:pt x="37" y="229"/>
                  </a:lnTo>
                  <a:lnTo>
                    <a:pt x="16" y="210"/>
                  </a:lnTo>
                  <a:lnTo>
                    <a:pt x="4" y="184"/>
                  </a:lnTo>
                  <a:lnTo>
                    <a:pt x="0" y="152"/>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1" name="Freeform 18">
              <a:extLst>
                <a:ext uri="{FF2B5EF4-FFF2-40B4-BE49-F238E27FC236}">
                  <a16:creationId xmlns:a16="http://schemas.microsoft.com/office/drawing/2014/main" id="{10EEE44F-F515-49DE-81E8-EF93A352EB88}"/>
                </a:ext>
              </a:extLst>
            </p:cNvPr>
            <p:cNvSpPr>
              <a:spLocks noEditPoints="1"/>
            </p:cNvSpPr>
            <p:nvPr userDrawn="1"/>
          </p:nvSpPr>
          <p:spPr bwMode="auto">
            <a:xfrm>
              <a:off x="6103938" y="4773613"/>
              <a:ext cx="269875" cy="381000"/>
            </a:xfrm>
            <a:custGeom>
              <a:avLst/>
              <a:gdLst>
                <a:gd name="T0" fmla="*/ 32 w 170"/>
                <a:gd name="T1" fmla="*/ 28 h 240"/>
                <a:gd name="T2" fmla="*/ 32 w 170"/>
                <a:gd name="T3" fmla="*/ 105 h 240"/>
                <a:gd name="T4" fmla="*/ 74 w 170"/>
                <a:gd name="T5" fmla="*/ 105 h 240"/>
                <a:gd name="T6" fmla="*/ 88 w 170"/>
                <a:gd name="T7" fmla="*/ 105 h 240"/>
                <a:gd name="T8" fmla="*/ 102 w 170"/>
                <a:gd name="T9" fmla="*/ 103 h 240"/>
                <a:gd name="T10" fmla="*/ 114 w 170"/>
                <a:gd name="T11" fmla="*/ 96 h 240"/>
                <a:gd name="T12" fmla="*/ 123 w 170"/>
                <a:gd name="T13" fmla="*/ 84 h 240"/>
                <a:gd name="T14" fmla="*/ 125 w 170"/>
                <a:gd name="T15" fmla="*/ 68 h 240"/>
                <a:gd name="T16" fmla="*/ 123 w 170"/>
                <a:gd name="T17" fmla="*/ 51 h 240"/>
                <a:gd name="T18" fmla="*/ 114 w 170"/>
                <a:gd name="T19" fmla="*/ 40 h 240"/>
                <a:gd name="T20" fmla="*/ 102 w 170"/>
                <a:gd name="T21" fmla="*/ 33 h 240"/>
                <a:gd name="T22" fmla="*/ 88 w 170"/>
                <a:gd name="T23" fmla="*/ 30 h 240"/>
                <a:gd name="T24" fmla="*/ 74 w 170"/>
                <a:gd name="T25" fmla="*/ 28 h 240"/>
                <a:gd name="T26" fmla="*/ 32 w 170"/>
                <a:gd name="T27" fmla="*/ 28 h 240"/>
                <a:gd name="T28" fmla="*/ 0 w 170"/>
                <a:gd name="T29" fmla="*/ 0 h 240"/>
                <a:gd name="T30" fmla="*/ 83 w 170"/>
                <a:gd name="T31" fmla="*/ 0 h 240"/>
                <a:gd name="T32" fmla="*/ 109 w 170"/>
                <a:gd name="T33" fmla="*/ 2 h 240"/>
                <a:gd name="T34" fmla="*/ 130 w 170"/>
                <a:gd name="T35" fmla="*/ 12 h 240"/>
                <a:gd name="T36" fmla="*/ 144 w 170"/>
                <a:gd name="T37" fmla="*/ 23 h 240"/>
                <a:gd name="T38" fmla="*/ 153 w 170"/>
                <a:gd name="T39" fmla="*/ 37 h 240"/>
                <a:gd name="T40" fmla="*/ 158 w 170"/>
                <a:gd name="T41" fmla="*/ 51 h 240"/>
                <a:gd name="T42" fmla="*/ 160 w 170"/>
                <a:gd name="T43" fmla="*/ 68 h 240"/>
                <a:gd name="T44" fmla="*/ 156 w 170"/>
                <a:gd name="T45" fmla="*/ 89 h 240"/>
                <a:gd name="T46" fmla="*/ 144 w 170"/>
                <a:gd name="T47" fmla="*/ 110 h 240"/>
                <a:gd name="T48" fmla="*/ 125 w 170"/>
                <a:gd name="T49" fmla="*/ 124 h 240"/>
                <a:gd name="T50" fmla="*/ 102 w 170"/>
                <a:gd name="T51" fmla="*/ 131 h 240"/>
                <a:gd name="T52" fmla="*/ 170 w 170"/>
                <a:gd name="T53" fmla="*/ 240 h 240"/>
                <a:gd name="T54" fmla="*/ 128 w 170"/>
                <a:gd name="T55" fmla="*/ 240 h 240"/>
                <a:gd name="T56" fmla="*/ 67 w 170"/>
                <a:gd name="T57" fmla="*/ 135 h 240"/>
                <a:gd name="T58" fmla="*/ 32 w 170"/>
                <a:gd name="T59" fmla="*/ 135 h 240"/>
                <a:gd name="T60" fmla="*/ 32 w 170"/>
                <a:gd name="T61" fmla="*/ 240 h 240"/>
                <a:gd name="T62" fmla="*/ 0 w 170"/>
                <a:gd name="T63" fmla="*/ 240 h 240"/>
                <a:gd name="T64" fmla="*/ 0 w 170"/>
                <a:gd name="T6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0" h="240">
                  <a:moveTo>
                    <a:pt x="32" y="28"/>
                  </a:moveTo>
                  <a:lnTo>
                    <a:pt x="32" y="105"/>
                  </a:lnTo>
                  <a:lnTo>
                    <a:pt x="74" y="105"/>
                  </a:lnTo>
                  <a:lnTo>
                    <a:pt x="88" y="105"/>
                  </a:lnTo>
                  <a:lnTo>
                    <a:pt x="102" y="103"/>
                  </a:lnTo>
                  <a:lnTo>
                    <a:pt x="114" y="96"/>
                  </a:lnTo>
                  <a:lnTo>
                    <a:pt x="123" y="84"/>
                  </a:lnTo>
                  <a:lnTo>
                    <a:pt x="125" y="68"/>
                  </a:lnTo>
                  <a:lnTo>
                    <a:pt x="123" y="51"/>
                  </a:lnTo>
                  <a:lnTo>
                    <a:pt x="114" y="40"/>
                  </a:lnTo>
                  <a:lnTo>
                    <a:pt x="102" y="33"/>
                  </a:lnTo>
                  <a:lnTo>
                    <a:pt x="88" y="30"/>
                  </a:lnTo>
                  <a:lnTo>
                    <a:pt x="74" y="28"/>
                  </a:lnTo>
                  <a:lnTo>
                    <a:pt x="32" y="28"/>
                  </a:lnTo>
                  <a:close/>
                  <a:moveTo>
                    <a:pt x="0" y="0"/>
                  </a:moveTo>
                  <a:lnTo>
                    <a:pt x="83" y="0"/>
                  </a:lnTo>
                  <a:lnTo>
                    <a:pt x="109" y="2"/>
                  </a:lnTo>
                  <a:lnTo>
                    <a:pt x="130" y="12"/>
                  </a:lnTo>
                  <a:lnTo>
                    <a:pt x="144" y="23"/>
                  </a:lnTo>
                  <a:lnTo>
                    <a:pt x="153" y="37"/>
                  </a:lnTo>
                  <a:lnTo>
                    <a:pt x="158" y="51"/>
                  </a:lnTo>
                  <a:lnTo>
                    <a:pt x="160" y="68"/>
                  </a:lnTo>
                  <a:lnTo>
                    <a:pt x="156" y="89"/>
                  </a:lnTo>
                  <a:lnTo>
                    <a:pt x="144" y="110"/>
                  </a:lnTo>
                  <a:lnTo>
                    <a:pt x="125" y="124"/>
                  </a:lnTo>
                  <a:lnTo>
                    <a:pt x="102" y="131"/>
                  </a:lnTo>
                  <a:lnTo>
                    <a:pt x="170" y="240"/>
                  </a:lnTo>
                  <a:lnTo>
                    <a:pt x="128" y="240"/>
                  </a:lnTo>
                  <a:lnTo>
                    <a:pt x="67" y="135"/>
                  </a:lnTo>
                  <a:lnTo>
                    <a:pt x="32" y="135"/>
                  </a:lnTo>
                  <a:lnTo>
                    <a:pt x="32" y="240"/>
                  </a:lnTo>
                  <a:lnTo>
                    <a:pt x="0" y="24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2" name="Freeform 19">
              <a:extLst>
                <a:ext uri="{FF2B5EF4-FFF2-40B4-BE49-F238E27FC236}">
                  <a16:creationId xmlns:a16="http://schemas.microsoft.com/office/drawing/2014/main" id="{2348254D-B6B2-402C-86F4-3FEFA3F11BB7}"/>
                </a:ext>
              </a:extLst>
            </p:cNvPr>
            <p:cNvSpPr>
              <a:spLocks/>
            </p:cNvSpPr>
            <p:nvPr userDrawn="1"/>
          </p:nvSpPr>
          <p:spPr bwMode="auto">
            <a:xfrm>
              <a:off x="6427788" y="4773613"/>
              <a:ext cx="255588" cy="381000"/>
            </a:xfrm>
            <a:custGeom>
              <a:avLst/>
              <a:gdLst>
                <a:gd name="T0" fmla="*/ 0 w 161"/>
                <a:gd name="T1" fmla="*/ 0 h 240"/>
                <a:gd name="T2" fmla="*/ 156 w 161"/>
                <a:gd name="T3" fmla="*/ 0 h 240"/>
                <a:gd name="T4" fmla="*/ 156 w 161"/>
                <a:gd name="T5" fmla="*/ 30 h 240"/>
                <a:gd name="T6" fmla="*/ 33 w 161"/>
                <a:gd name="T7" fmla="*/ 30 h 240"/>
                <a:gd name="T8" fmla="*/ 33 w 161"/>
                <a:gd name="T9" fmla="*/ 103 h 240"/>
                <a:gd name="T10" fmla="*/ 147 w 161"/>
                <a:gd name="T11" fmla="*/ 103 h 240"/>
                <a:gd name="T12" fmla="*/ 147 w 161"/>
                <a:gd name="T13" fmla="*/ 133 h 240"/>
                <a:gd name="T14" fmla="*/ 33 w 161"/>
                <a:gd name="T15" fmla="*/ 133 h 240"/>
                <a:gd name="T16" fmla="*/ 33 w 161"/>
                <a:gd name="T17" fmla="*/ 210 h 240"/>
                <a:gd name="T18" fmla="*/ 161 w 161"/>
                <a:gd name="T19" fmla="*/ 210 h 240"/>
                <a:gd name="T20" fmla="*/ 161 w 161"/>
                <a:gd name="T21" fmla="*/ 240 h 240"/>
                <a:gd name="T22" fmla="*/ 0 w 161"/>
                <a:gd name="T23" fmla="*/ 240 h 240"/>
                <a:gd name="T24" fmla="*/ 0 w 161"/>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1" h="240">
                  <a:moveTo>
                    <a:pt x="0" y="0"/>
                  </a:moveTo>
                  <a:lnTo>
                    <a:pt x="156" y="0"/>
                  </a:lnTo>
                  <a:lnTo>
                    <a:pt x="156" y="30"/>
                  </a:lnTo>
                  <a:lnTo>
                    <a:pt x="33" y="30"/>
                  </a:lnTo>
                  <a:lnTo>
                    <a:pt x="33" y="103"/>
                  </a:lnTo>
                  <a:lnTo>
                    <a:pt x="147" y="103"/>
                  </a:lnTo>
                  <a:lnTo>
                    <a:pt x="147" y="133"/>
                  </a:lnTo>
                  <a:lnTo>
                    <a:pt x="33" y="133"/>
                  </a:lnTo>
                  <a:lnTo>
                    <a:pt x="33" y="210"/>
                  </a:lnTo>
                  <a:lnTo>
                    <a:pt x="161" y="210"/>
                  </a:lnTo>
                  <a:lnTo>
                    <a:pt x="161" y="240"/>
                  </a:lnTo>
                  <a:lnTo>
                    <a:pt x="0" y="24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3" name="Freeform 20">
              <a:extLst>
                <a:ext uri="{FF2B5EF4-FFF2-40B4-BE49-F238E27FC236}">
                  <a16:creationId xmlns:a16="http://schemas.microsoft.com/office/drawing/2014/main" id="{08DE6A05-C7BC-441B-ACBB-A718E14E94E7}"/>
                </a:ext>
              </a:extLst>
            </p:cNvPr>
            <p:cNvSpPr>
              <a:spLocks/>
            </p:cNvSpPr>
            <p:nvPr userDrawn="1"/>
          </p:nvSpPr>
          <p:spPr bwMode="auto">
            <a:xfrm>
              <a:off x="6883400" y="4765676"/>
              <a:ext cx="334963" cy="396875"/>
            </a:xfrm>
            <a:custGeom>
              <a:avLst/>
              <a:gdLst>
                <a:gd name="T0" fmla="*/ 123 w 211"/>
                <a:gd name="T1" fmla="*/ 0 h 250"/>
                <a:gd name="T2" fmla="*/ 156 w 211"/>
                <a:gd name="T3" fmla="*/ 3 h 250"/>
                <a:gd name="T4" fmla="*/ 184 w 211"/>
                <a:gd name="T5" fmla="*/ 17 h 250"/>
                <a:gd name="T6" fmla="*/ 207 w 211"/>
                <a:gd name="T7" fmla="*/ 38 h 250"/>
                <a:gd name="T8" fmla="*/ 181 w 211"/>
                <a:gd name="T9" fmla="*/ 56 h 250"/>
                <a:gd name="T10" fmla="*/ 165 w 211"/>
                <a:gd name="T11" fmla="*/ 42 h 250"/>
                <a:gd name="T12" fmla="*/ 144 w 211"/>
                <a:gd name="T13" fmla="*/ 33 h 250"/>
                <a:gd name="T14" fmla="*/ 123 w 211"/>
                <a:gd name="T15" fmla="*/ 31 h 250"/>
                <a:gd name="T16" fmla="*/ 93 w 211"/>
                <a:gd name="T17" fmla="*/ 35 h 250"/>
                <a:gd name="T18" fmla="*/ 67 w 211"/>
                <a:gd name="T19" fmla="*/ 49 h 250"/>
                <a:gd name="T20" fmla="*/ 49 w 211"/>
                <a:gd name="T21" fmla="*/ 70 h 250"/>
                <a:gd name="T22" fmla="*/ 37 w 211"/>
                <a:gd name="T23" fmla="*/ 96 h 250"/>
                <a:gd name="T24" fmla="*/ 35 w 211"/>
                <a:gd name="T25" fmla="*/ 126 h 250"/>
                <a:gd name="T26" fmla="*/ 37 w 211"/>
                <a:gd name="T27" fmla="*/ 157 h 250"/>
                <a:gd name="T28" fmla="*/ 49 w 211"/>
                <a:gd name="T29" fmla="*/ 182 h 250"/>
                <a:gd name="T30" fmla="*/ 67 w 211"/>
                <a:gd name="T31" fmla="*/ 201 h 250"/>
                <a:gd name="T32" fmla="*/ 93 w 211"/>
                <a:gd name="T33" fmla="*/ 215 h 250"/>
                <a:gd name="T34" fmla="*/ 123 w 211"/>
                <a:gd name="T35" fmla="*/ 220 h 250"/>
                <a:gd name="T36" fmla="*/ 149 w 211"/>
                <a:gd name="T37" fmla="*/ 217 h 250"/>
                <a:gd name="T38" fmla="*/ 170 w 211"/>
                <a:gd name="T39" fmla="*/ 206 h 250"/>
                <a:gd name="T40" fmla="*/ 186 w 211"/>
                <a:gd name="T41" fmla="*/ 189 h 250"/>
                <a:gd name="T42" fmla="*/ 211 w 211"/>
                <a:gd name="T43" fmla="*/ 208 h 250"/>
                <a:gd name="T44" fmla="*/ 205 w 211"/>
                <a:gd name="T45" fmla="*/ 217 h 250"/>
                <a:gd name="T46" fmla="*/ 193 w 211"/>
                <a:gd name="T47" fmla="*/ 229 h 250"/>
                <a:gd name="T48" fmla="*/ 174 w 211"/>
                <a:gd name="T49" fmla="*/ 238 h 250"/>
                <a:gd name="T50" fmla="*/ 151 w 211"/>
                <a:gd name="T51" fmla="*/ 248 h 250"/>
                <a:gd name="T52" fmla="*/ 121 w 211"/>
                <a:gd name="T53" fmla="*/ 250 h 250"/>
                <a:gd name="T54" fmla="*/ 86 w 211"/>
                <a:gd name="T55" fmla="*/ 245 h 250"/>
                <a:gd name="T56" fmla="*/ 56 w 211"/>
                <a:gd name="T57" fmla="*/ 231 h 250"/>
                <a:gd name="T58" fmla="*/ 32 w 211"/>
                <a:gd name="T59" fmla="*/ 213 h 250"/>
                <a:gd name="T60" fmla="*/ 14 w 211"/>
                <a:gd name="T61" fmla="*/ 187 h 250"/>
                <a:gd name="T62" fmla="*/ 2 w 211"/>
                <a:gd name="T63" fmla="*/ 157 h 250"/>
                <a:gd name="T64" fmla="*/ 0 w 211"/>
                <a:gd name="T65" fmla="*/ 126 h 250"/>
                <a:gd name="T66" fmla="*/ 4 w 211"/>
                <a:gd name="T67" fmla="*/ 84 h 250"/>
                <a:gd name="T68" fmla="*/ 21 w 211"/>
                <a:gd name="T69" fmla="*/ 49 h 250"/>
                <a:gd name="T70" fmla="*/ 49 w 211"/>
                <a:gd name="T71" fmla="*/ 24 h 250"/>
                <a:gd name="T72" fmla="*/ 83 w 211"/>
                <a:gd name="T73" fmla="*/ 5 h 250"/>
                <a:gd name="T74" fmla="*/ 123 w 211"/>
                <a:gd name="T75"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1" h="250">
                  <a:moveTo>
                    <a:pt x="123" y="0"/>
                  </a:moveTo>
                  <a:lnTo>
                    <a:pt x="156" y="3"/>
                  </a:lnTo>
                  <a:lnTo>
                    <a:pt x="184" y="17"/>
                  </a:lnTo>
                  <a:lnTo>
                    <a:pt x="207" y="38"/>
                  </a:lnTo>
                  <a:lnTo>
                    <a:pt x="181" y="56"/>
                  </a:lnTo>
                  <a:lnTo>
                    <a:pt x="165" y="42"/>
                  </a:lnTo>
                  <a:lnTo>
                    <a:pt x="144" y="33"/>
                  </a:lnTo>
                  <a:lnTo>
                    <a:pt x="123" y="31"/>
                  </a:lnTo>
                  <a:lnTo>
                    <a:pt x="93" y="35"/>
                  </a:lnTo>
                  <a:lnTo>
                    <a:pt x="67" y="49"/>
                  </a:lnTo>
                  <a:lnTo>
                    <a:pt x="49" y="70"/>
                  </a:lnTo>
                  <a:lnTo>
                    <a:pt x="37" y="96"/>
                  </a:lnTo>
                  <a:lnTo>
                    <a:pt x="35" y="126"/>
                  </a:lnTo>
                  <a:lnTo>
                    <a:pt x="37" y="157"/>
                  </a:lnTo>
                  <a:lnTo>
                    <a:pt x="49" y="182"/>
                  </a:lnTo>
                  <a:lnTo>
                    <a:pt x="67" y="201"/>
                  </a:lnTo>
                  <a:lnTo>
                    <a:pt x="93" y="215"/>
                  </a:lnTo>
                  <a:lnTo>
                    <a:pt x="123" y="220"/>
                  </a:lnTo>
                  <a:lnTo>
                    <a:pt x="149" y="217"/>
                  </a:lnTo>
                  <a:lnTo>
                    <a:pt x="170" y="206"/>
                  </a:lnTo>
                  <a:lnTo>
                    <a:pt x="186" y="189"/>
                  </a:lnTo>
                  <a:lnTo>
                    <a:pt x="211" y="208"/>
                  </a:lnTo>
                  <a:lnTo>
                    <a:pt x="205" y="217"/>
                  </a:lnTo>
                  <a:lnTo>
                    <a:pt x="193" y="229"/>
                  </a:lnTo>
                  <a:lnTo>
                    <a:pt x="174" y="238"/>
                  </a:lnTo>
                  <a:lnTo>
                    <a:pt x="151" y="248"/>
                  </a:lnTo>
                  <a:lnTo>
                    <a:pt x="121" y="250"/>
                  </a:lnTo>
                  <a:lnTo>
                    <a:pt x="86" y="245"/>
                  </a:lnTo>
                  <a:lnTo>
                    <a:pt x="56" y="231"/>
                  </a:lnTo>
                  <a:lnTo>
                    <a:pt x="32" y="213"/>
                  </a:lnTo>
                  <a:lnTo>
                    <a:pt x="14" y="187"/>
                  </a:lnTo>
                  <a:lnTo>
                    <a:pt x="2" y="157"/>
                  </a:lnTo>
                  <a:lnTo>
                    <a:pt x="0" y="126"/>
                  </a:lnTo>
                  <a:lnTo>
                    <a:pt x="4" y="84"/>
                  </a:lnTo>
                  <a:lnTo>
                    <a:pt x="21" y="49"/>
                  </a:lnTo>
                  <a:lnTo>
                    <a:pt x="49" y="24"/>
                  </a:lnTo>
                  <a:lnTo>
                    <a:pt x="83" y="5"/>
                  </a:lnTo>
                  <a:lnTo>
                    <a:pt x="12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4" name="Freeform 21">
              <a:extLst>
                <a:ext uri="{FF2B5EF4-FFF2-40B4-BE49-F238E27FC236}">
                  <a16:creationId xmlns:a16="http://schemas.microsoft.com/office/drawing/2014/main" id="{3263EE2E-385D-4439-9F23-2DD8CC79C0F5}"/>
                </a:ext>
              </a:extLst>
            </p:cNvPr>
            <p:cNvSpPr>
              <a:spLocks noEditPoints="1"/>
            </p:cNvSpPr>
            <p:nvPr userDrawn="1"/>
          </p:nvSpPr>
          <p:spPr bwMode="auto">
            <a:xfrm>
              <a:off x="7248525" y="4765676"/>
              <a:ext cx="395288" cy="396875"/>
            </a:xfrm>
            <a:custGeom>
              <a:avLst/>
              <a:gdLst>
                <a:gd name="T0" fmla="*/ 123 w 249"/>
                <a:gd name="T1" fmla="*/ 31 h 250"/>
                <a:gd name="T2" fmla="*/ 93 w 249"/>
                <a:gd name="T3" fmla="*/ 35 h 250"/>
                <a:gd name="T4" fmla="*/ 70 w 249"/>
                <a:gd name="T5" fmla="*/ 49 h 250"/>
                <a:gd name="T6" fmla="*/ 49 w 249"/>
                <a:gd name="T7" fmla="*/ 68 h 250"/>
                <a:gd name="T8" fmla="*/ 37 w 249"/>
                <a:gd name="T9" fmla="*/ 96 h 250"/>
                <a:gd name="T10" fmla="*/ 35 w 249"/>
                <a:gd name="T11" fmla="*/ 124 h 250"/>
                <a:gd name="T12" fmla="*/ 37 w 249"/>
                <a:gd name="T13" fmla="*/ 154 h 250"/>
                <a:gd name="T14" fmla="*/ 49 w 249"/>
                <a:gd name="T15" fmla="*/ 182 h 250"/>
                <a:gd name="T16" fmla="*/ 70 w 249"/>
                <a:gd name="T17" fmla="*/ 201 h 250"/>
                <a:gd name="T18" fmla="*/ 93 w 249"/>
                <a:gd name="T19" fmla="*/ 215 h 250"/>
                <a:gd name="T20" fmla="*/ 123 w 249"/>
                <a:gd name="T21" fmla="*/ 220 h 250"/>
                <a:gd name="T22" fmla="*/ 154 w 249"/>
                <a:gd name="T23" fmla="*/ 215 h 250"/>
                <a:gd name="T24" fmla="*/ 179 w 249"/>
                <a:gd name="T25" fmla="*/ 201 h 250"/>
                <a:gd name="T26" fmla="*/ 198 w 249"/>
                <a:gd name="T27" fmla="*/ 182 h 250"/>
                <a:gd name="T28" fmla="*/ 210 w 249"/>
                <a:gd name="T29" fmla="*/ 154 h 250"/>
                <a:gd name="T30" fmla="*/ 214 w 249"/>
                <a:gd name="T31" fmla="*/ 124 h 250"/>
                <a:gd name="T32" fmla="*/ 210 w 249"/>
                <a:gd name="T33" fmla="*/ 96 h 250"/>
                <a:gd name="T34" fmla="*/ 198 w 249"/>
                <a:gd name="T35" fmla="*/ 68 h 250"/>
                <a:gd name="T36" fmla="*/ 179 w 249"/>
                <a:gd name="T37" fmla="*/ 49 h 250"/>
                <a:gd name="T38" fmla="*/ 154 w 249"/>
                <a:gd name="T39" fmla="*/ 35 h 250"/>
                <a:gd name="T40" fmla="*/ 123 w 249"/>
                <a:gd name="T41" fmla="*/ 31 h 250"/>
                <a:gd name="T42" fmla="*/ 123 w 249"/>
                <a:gd name="T43" fmla="*/ 0 h 250"/>
                <a:gd name="T44" fmla="*/ 165 w 249"/>
                <a:gd name="T45" fmla="*/ 5 h 250"/>
                <a:gd name="T46" fmla="*/ 200 w 249"/>
                <a:gd name="T47" fmla="*/ 24 h 250"/>
                <a:gd name="T48" fmla="*/ 226 w 249"/>
                <a:gd name="T49" fmla="*/ 49 h 250"/>
                <a:gd name="T50" fmla="*/ 242 w 249"/>
                <a:gd name="T51" fmla="*/ 84 h 250"/>
                <a:gd name="T52" fmla="*/ 249 w 249"/>
                <a:gd name="T53" fmla="*/ 124 h 250"/>
                <a:gd name="T54" fmla="*/ 242 w 249"/>
                <a:gd name="T55" fmla="*/ 166 h 250"/>
                <a:gd name="T56" fmla="*/ 226 w 249"/>
                <a:gd name="T57" fmla="*/ 201 h 250"/>
                <a:gd name="T58" fmla="*/ 200 w 249"/>
                <a:gd name="T59" fmla="*/ 227 h 250"/>
                <a:gd name="T60" fmla="*/ 165 w 249"/>
                <a:gd name="T61" fmla="*/ 245 h 250"/>
                <a:gd name="T62" fmla="*/ 123 w 249"/>
                <a:gd name="T63" fmla="*/ 250 h 250"/>
                <a:gd name="T64" fmla="*/ 84 w 249"/>
                <a:gd name="T65" fmla="*/ 245 h 250"/>
                <a:gd name="T66" fmla="*/ 49 w 249"/>
                <a:gd name="T67" fmla="*/ 227 h 250"/>
                <a:gd name="T68" fmla="*/ 23 w 249"/>
                <a:gd name="T69" fmla="*/ 201 h 250"/>
                <a:gd name="T70" fmla="*/ 5 w 249"/>
                <a:gd name="T71" fmla="*/ 166 h 250"/>
                <a:gd name="T72" fmla="*/ 0 w 249"/>
                <a:gd name="T73" fmla="*/ 124 h 250"/>
                <a:gd name="T74" fmla="*/ 5 w 249"/>
                <a:gd name="T75" fmla="*/ 84 h 250"/>
                <a:gd name="T76" fmla="*/ 23 w 249"/>
                <a:gd name="T77" fmla="*/ 49 h 250"/>
                <a:gd name="T78" fmla="*/ 49 w 249"/>
                <a:gd name="T79" fmla="*/ 24 h 250"/>
                <a:gd name="T80" fmla="*/ 84 w 249"/>
                <a:gd name="T81" fmla="*/ 5 h 250"/>
                <a:gd name="T82" fmla="*/ 123 w 249"/>
                <a:gd name="T83"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9" h="250">
                  <a:moveTo>
                    <a:pt x="123" y="31"/>
                  </a:moveTo>
                  <a:lnTo>
                    <a:pt x="93" y="35"/>
                  </a:lnTo>
                  <a:lnTo>
                    <a:pt x="70" y="49"/>
                  </a:lnTo>
                  <a:lnTo>
                    <a:pt x="49" y="68"/>
                  </a:lnTo>
                  <a:lnTo>
                    <a:pt x="37" y="96"/>
                  </a:lnTo>
                  <a:lnTo>
                    <a:pt x="35" y="124"/>
                  </a:lnTo>
                  <a:lnTo>
                    <a:pt x="37" y="154"/>
                  </a:lnTo>
                  <a:lnTo>
                    <a:pt x="49" y="182"/>
                  </a:lnTo>
                  <a:lnTo>
                    <a:pt x="70" y="201"/>
                  </a:lnTo>
                  <a:lnTo>
                    <a:pt x="93" y="215"/>
                  </a:lnTo>
                  <a:lnTo>
                    <a:pt x="123" y="220"/>
                  </a:lnTo>
                  <a:lnTo>
                    <a:pt x="154" y="215"/>
                  </a:lnTo>
                  <a:lnTo>
                    <a:pt x="179" y="201"/>
                  </a:lnTo>
                  <a:lnTo>
                    <a:pt x="198" y="182"/>
                  </a:lnTo>
                  <a:lnTo>
                    <a:pt x="210" y="154"/>
                  </a:lnTo>
                  <a:lnTo>
                    <a:pt x="214" y="124"/>
                  </a:lnTo>
                  <a:lnTo>
                    <a:pt x="210" y="96"/>
                  </a:lnTo>
                  <a:lnTo>
                    <a:pt x="198" y="68"/>
                  </a:lnTo>
                  <a:lnTo>
                    <a:pt x="179" y="49"/>
                  </a:lnTo>
                  <a:lnTo>
                    <a:pt x="154" y="35"/>
                  </a:lnTo>
                  <a:lnTo>
                    <a:pt x="123" y="31"/>
                  </a:lnTo>
                  <a:close/>
                  <a:moveTo>
                    <a:pt x="123" y="0"/>
                  </a:moveTo>
                  <a:lnTo>
                    <a:pt x="165" y="5"/>
                  </a:lnTo>
                  <a:lnTo>
                    <a:pt x="200" y="24"/>
                  </a:lnTo>
                  <a:lnTo>
                    <a:pt x="226" y="49"/>
                  </a:lnTo>
                  <a:lnTo>
                    <a:pt x="242" y="84"/>
                  </a:lnTo>
                  <a:lnTo>
                    <a:pt x="249" y="124"/>
                  </a:lnTo>
                  <a:lnTo>
                    <a:pt x="242" y="166"/>
                  </a:lnTo>
                  <a:lnTo>
                    <a:pt x="226" y="201"/>
                  </a:lnTo>
                  <a:lnTo>
                    <a:pt x="200" y="227"/>
                  </a:lnTo>
                  <a:lnTo>
                    <a:pt x="165" y="245"/>
                  </a:lnTo>
                  <a:lnTo>
                    <a:pt x="123" y="250"/>
                  </a:lnTo>
                  <a:lnTo>
                    <a:pt x="84" y="245"/>
                  </a:lnTo>
                  <a:lnTo>
                    <a:pt x="49" y="227"/>
                  </a:lnTo>
                  <a:lnTo>
                    <a:pt x="23" y="201"/>
                  </a:lnTo>
                  <a:lnTo>
                    <a:pt x="5" y="166"/>
                  </a:lnTo>
                  <a:lnTo>
                    <a:pt x="0" y="124"/>
                  </a:lnTo>
                  <a:lnTo>
                    <a:pt x="5" y="84"/>
                  </a:lnTo>
                  <a:lnTo>
                    <a:pt x="23" y="49"/>
                  </a:lnTo>
                  <a:lnTo>
                    <a:pt x="49" y="24"/>
                  </a:lnTo>
                  <a:lnTo>
                    <a:pt x="84" y="5"/>
                  </a:lnTo>
                  <a:lnTo>
                    <a:pt x="12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5" name="Freeform 22">
              <a:extLst>
                <a:ext uri="{FF2B5EF4-FFF2-40B4-BE49-F238E27FC236}">
                  <a16:creationId xmlns:a16="http://schemas.microsoft.com/office/drawing/2014/main" id="{1C444F54-FE98-4D3F-B2BF-9E943561A1B3}"/>
                </a:ext>
              </a:extLst>
            </p:cNvPr>
            <p:cNvSpPr>
              <a:spLocks/>
            </p:cNvSpPr>
            <p:nvPr userDrawn="1"/>
          </p:nvSpPr>
          <p:spPr bwMode="auto">
            <a:xfrm>
              <a:off x="7718425" y="4773613"/>
              <a:ext cx="328613" cy="381000"/>
            </a:xfrm>
            <a:custGeom>
              <a:avLst/>
              <a:gdLst>
                <a:gd name="T0" fmla="*/ 0 w 207"/>
                <a:gd name="T1" fmla="*/ 0 h 240"/>
                <a:gd name="T2" fmla="*/ 42 w 207"/>
                <a:gd name="T3" fmla="*/ 0 h 240"/>
                <a:gd name="T4" fmla="*/ 172 w 207"/>
                <a:gd name="T5" fmla="*/ 198 h 240"/>
                <a:gd name="T6" fmla="*/ 174 w 207"/>
                <a:gd name="T7" fmla="*/ 198 h 240"/>
                <a:gd name="T8" fmla="*/ 174 w 207"/>
                <a:gd name="T9" fmla="*/ 0 h 240"/>
                <a:gd name="T10" fmla="*/ 207 w 207"/>
                <a:gd name="T11" fmla="*/ 0 h 240"/>
                <a:gd name="T12" fmla="*/ 207 w 207"/>
                <a:gd name="T13" fmla="*/ 240 h 240"/>
                <a:gd name="T14" fmla="*/ 165 w 207"/>
                <a:gd name="T15" fmla="*/ 240 h 240"/>
                <a:gd name="T16" fmla="*/ 32 w 207"/>
                <a:gd name="T17" fmla="*/ 42 h 240"/>
                <a:gd name="T18" fmla="*/ 32 w 207"/>
                <a:gd name="T19" fmla="*/ 42 h 240"/>
                <a:gd name="T20" fmla="*/ 32 w 207"/>
                <a:gd name="T21" fmla="*/ 240 h 240"/>
                <a:gd name="T22" fmla="*/ 0 w 207"/>
                <a:gd name="T23" fmla="*/ 240 h 240"/>
                <a:gd name="T24" fmla="*/ 0 w 207"/>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240">
                  <a:moveTo>
                    <a:pt x="0" y="0"/>
                  </a:moveTo>
                  <a:lnTo>
                    <a:pt x="42" y="0"/>
                  </a:lnTo>
                  <a:lnTo>
                    <a:pt x="172" y="198"/>
                  </a:lnTo>
                  <a:lnTo>
                    <a:pt x="174" y="198"/>
                  </a:lnTo>
                  <a:lnTo>
                    <a:pt x="174" y="0"/>
                  </a:lnTo>
                  <a:lnTo>
                    <a:pt x="207" y="0"/>
                  </a:lnTo>
                  <a:lnTo>
                    <a:pt x="207" y="240"/>
                  </a:lnTo>
                  <a:lnTo>
                    <a:pt x="165" y="240"/>
                  </a:lnTo>
                  <a:lnTo>
                    <a:pt x="32" y="42"/>
                  </a:lnTo>
                  <a:lnTo>
                    <a:pt x="32" y="42"/>
                  </a:lnTo>
                  <a:lnTo>
                    <a:pt x="32" y="240"/>
                  </a:lnTo>
                  <a:lnTo>
                    <a:pt x="0" y="24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6" name="Freeform 23">
              <a:extLst>
                <a:ext uri="{FF2B5EF4-FFF2-40B4-BE49-F238E27FC236}">
                  <a16:creationId xmlns:a16="http://schemas.microsoft.com/office/drawing/2014/main" id="{70DE95AC-6559-4209-B4BF-3F7A0F99FD05}"/>
                </a:ext>
              </a:extLst>
            </p:cNvPr>
            <p:cNvSpPr>
              <a:spLocks/>
            </p:cNvSpPr>
            <p:nvPr userDrawn="1"/>
          </p:nvSpPr>
          <p:spPr bwMode="auto">
            <a:xfrm>
              <a:off x="8131175" y="4773613"/>
              <a:ext cx="328613" cy="381000"/>
            </a:xfrm>
            <a:custGeom>
              <a:avLst/>
              <a:gdLst>
                <a:gd name="T0" fmla="*/ 0 w 207"/>
                <a:gd name="T1" fmla="*/ 0 h 240"/>
                <a:gd name="T2" fmla="*/ 42 w 207"/>
                <a:gd name="T3" fmla="*/ 0 h 240"/>
                <a:gd name="T4" fmla="*/ 175 w 207"/>
                <a:gd name="T5" fmla="*/ 198 h 240"/>
                <a:gd name="T6" fmla="*/ 175 w 207"/>
                <a:gd name="T7" fmla="*/ 198 h 240"/>
                <a:gd name="T8" fmla="*/ 175 w 207"/>
                <a:gd name="T9" fmla="*/ 0 h 240"/>
                <a:gd name="T10" fmla="*/ 207 w 207"/>
                <a:gd name="T11" fmla="*/ 0 h 240"/>
                <a:gd name="T12" fmla="*/ 207 w 207"/>
                <a:gd name="T13" fmla="*/ 240 h 240"/>
                <a:gd name="T14" fmla="*/ 166 w 207"/>
                <a:gd name="T15" fmla="*/ 240 h 240"/>
                <a:gd name="T16" fmla="*/ 33 w 207"/>
                <a:gd name="T17" fmla="*/ 42 h 240"/>
                <a:gd name="T18" fmla="*/ 33 w 207"/>
                <a:gd name="T19" fmla="*/ 42 h 240"/>
                <a:gd name="T20" fmla="*/ 33 w 207"/>
                <a:gd name="T21" fmla="*/ 240 h 240"/>
                <a:gd name="T22" fmla="*/ 0 w 207"/>
                <a:gd name="T23" fmla="*/ 240 h 240"/>
                <a:gd name="T24" fmla="*/ 0 w 207"/>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240">
                  <a:moveTo>
                    <a:pt x="0" y="0"/>
                  </a:moveTo>
                  <a:lnTo>
                    <a:pt x="42" y="0"/>
                  </a:lnTo>
                  <a:lnTo>
                    <a:pt x="175" y="198"/>
                  </a:lnTo>
                  <a:lnTo>
                    <a:pt x="175" y="198"/>
                  </a:lnTo>
                  <a:lnTo>
                    <a:pt x="175" y="0"/>
                  </a:lnTo>
                  <a:lnTo>
                    <a:pt x="207" y="0"/>
                  </a:lnTo>
                  <a:lnTo>
                    <a:pt x="207" y="240"/>
                  </a:lnTo>
                  <a:lnTo>
                    <a:pt x="166" y="240"/>
                  </a:lnTo>
                  <a:lnTo>
                    <a:pt x="33" y="42"/>
                  </a:lnTo>
                  <a:lnTo>
                    <a:pt x="33" y="42"/>
                  </a:lnTo>
                  <a:lnTo>
                    <a:pt x="33" y="240"/>
                  </a:lnTo>
                  <a:lnTo>
                    <a:pt x="0" y="24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7" name="Freeform 24">
              <a:extLst>
                <a:ext uri="{FF2B5EF4-FFF2-40B4-BE49-F238E27FC236}">
                  <a16:creationId xmlns:a16="http://schemas.microsoft.com/office/drawing/2014/main" id="{0B3D8A17-9A89-406F-BDDA-692E691C5197}"/>
                </a:ext>
              </a:extLst>
            </p:cNvPr>
            <p:cNvSpPr>
              <a:spLocks/>
            </p:cNvSpPr>
            <p:nvPr userDrawn="1"/>
          </p:nvSpPr>
          <p:spPr bwMode="auto">
            <a:xfrm>
              <a:off x="8559800" y="4773613"/>
              <a:ext cx="252413" cy="381000"/>
            </a:xfrm>
            <a:custGeom>
              <a:avLst/>
              <a:gdLst>
                <a:gd name="T0" fmla="*/ 0 w 159"/>
                <a:gd name="T1" fmla="*/ 0 h 240"/>
                <a:gd name="T2" fmla="*/ 154 w 159"/>
                <a:gd name="T3" fmla="*/ 0 h 240"/>
                <a:gd name="T4" fmla="*/ 154 w 159"/>
                <a:gd name="T5" fmla="*/ 30 h 240"/>
                <a:gd name="T6" fmla="*/ 31 w 159"/>
                <a:gd name="T7" fmla="*/ 30 h 240"/>
                <a:gd name="T8" fmla="*/ 31 w 159"/>
                <a:gd name="T9" fmla="*/ 103 h 240"/>
                <a:gd name="T10" fmla="*/ 145 w 159"/>
                <a:gd name="T11" fmla="*/ 103 h 240"/>
                <a:gd name="T12" fmla="*/ 145 w 159"/>
                <a:gd name="T13" fmla="*/ 133 h 240"/>
                <a:gd name="T14" fmla="*/ 31 w 159"/>
                <a:gd name="T15" fmla="*/ 133 h 240"/>
                <a:gd name="T16" fmla="*/ 31 w 159"/>
                <a:gd name="T17" fmla="*/ 210 h 240"/>
                <a:gd name="T18" fmla="*/ 159 w 159"/>
                <a:gd name="T19" fmla="*/ 210 h 240"/>
                <a:gd name="T20" fmla="*/ 159 w 159"/>
                <a:gd name="T21" fmla="*/ 240 h 240"/>
                <a:gd name="T22" fmla="*/ 0 w 159"/>
                <a:gd name="T23" fmla="*/ 240 h 240"/>
                <a:gd name="T24" fmla="*/ 0 w 159"/>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240">
                  <a:moveTo>
                    <a:pt x="0" y="0"/>
                  </a:moveTo>
                  <a:lnTo>
                    <a:pt x="154" y="0"/>
                  </a:lnTo>
                  <a:lnTo>
                    <a:pt x="154" y="30"/>
                  </a:lnTo>
                  <a:lnTo>
                    <a:pt x="31" y="30"/>
                  </a:lnTo>
                  <a:lnTo>
                    <a:pt x="31" y="103"/>
                  </a:lnTo>
                  <a:lnTo>
                    <a:pt x="145" y="103"/>
                  </a:lnTo>
                  <a:lnTo>
                    <a:pt x="145" y="133"/>
                  </a:lnTo>
                  <a:lnTo>
                    <a:pt x="31" y="133"/>
                  </a:lnTo>
                  <a:lnTo>
                    <a:pt x="31" y="210"/>
                  </a:lnTo>
                  <a:lnTo>
                    <a:pt x="159" y="210"/>
                  </a:lnTo>
                  <a:lnTo>
                    <a:pt x="159" y="240"/>
                  </a:lnTo>
                  <a:lnTo>
                    <a:pt x="0" y="24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8" name="Freeform 25">
              <a:extLst>
                <a:ext uri="{FF2B5EF4-FFF2-40B4-BE49-F238E27FC236}">
                  <a16:creationId xmlns:a16="http://schemas.microsoft.com/office/drawing/2014/main" id="{6D59C8B4-43F1-48C7-90E9-E42FCC626BD3}"/>
                </a:ext>
              </a:extLst>
            </p:cNvPr>
            <p:cNvSpPr>
              <a:spLocks/>
            </p:cNvSpPr>
            <p:nvPr userDrawn="1"/>
          </p:nvSpPr>
          <p:spPr bwMode="auto">
            <a:xfrm>
              <a:off x="8863013" y="4765676"/>
              <a:ext cx="336550" cy="396875"/>
            </a:xfrm>
            <a:custGeom>
              <a:avLst/>
              <a:gdLst>
                <a:gd name="T0" fmla="*/ 123 w 212"/>
                <a:gd name="T1" fmla="*/ 0 h 250"/>
                <a:gd name="T2" fmla="*/ 156 w 212"/>
                <a:gd name="T3" fmla="*/ 3 h 250"/>
                <a:gd name="T4" fmla="*/ 184 w 212"/>
                <a:gd name="T5" fmla="*/ 17 h 250"/>
                <a:gd name="T6" fmla="*/ 207 w 212"/>
                <a:gd name="T7" fmla="*/ 38 h 250"/>
                <a:gd name="T8" fmla="*/ 179 w 212"/>
                <a:gd name="T9" fmla="*/ 56 h 250"/>
                <a:gd name="T10" fmla="*/ 165 w 212"/>
                <a:gd name="T11" fmla="*/ 42 h 250"/>
                <a:gd name="T12" fmla="*/ 144 w 212"/>
                <a:gd name="T13" fmla="*/ 33 h 250"/>
                <a:gd name="T14" fmla="*/ 123 w 212"/>
                <a:gd name="T15" fmla="*/ 31 h 250"/>
                <a:gd name="T16" fmla="*/ 93 w 212"/>
                <a:gd name="T17" fmla="*/ 35 h 250"/>
                <a:gd name="T18" fmla="*/ 68 w 212"/>
                <a:gd name="T19" fmla="*/ 49 h 250"/>
                <a:gd name="T20" fmla="*/ 49 w 212"/>
                <a:gd name="T21" fmla="*/ 70 h 250"/>
                <a:gd name="T22" fmla="*/ 37 w 212"/>
                <a:gd name="T23" fmla="*/ 96 h 250"/>
                <a:gd name="T24" fmla="*/ 33 w 212"/>
                <a:gd name="T25" fmla="*/ 126 h 250"/>
                <a:gd name="T26" fmla="*/ 37 w 212"/>
                <a:gd name="T27" fmla="*/ 157 h 250"/>
                <a:gd name="T28" fmla="*/ 49 w 212"/>
                <a:gd name="T29" fmla="*/ 182 h 250"/>
                <a:gd name="T30" fmla="*/ 68 w 212"/>
                <a:gd name="T31" fmla="*/ 201 h 250"/>
                <a:gd name="T32" fmla="*/ 93 w 212"/>
                <a:gd name="T33" fmla="*/ 215 h 250"/>
                <a:gd name="T34" fmla="*/ 123 w 212"/>
                <a:gd name="T35" fmla="*/ 220 h 250"/>
                <a:gd name="T36" fmla="*/ 147 w 212"/>
                <a:gd name="T37" fmla="*/ 217 h 250"/>
                <a:gd name="T38" fmla="*/ 168 w 212"/>
                <a:gd name="T39" fmla="*/ 206 h 250"/>
                <a:gd name="T40" fmla="*/ 184 w 212"/>
                <a:gd name="T41" fmla="*/ 189 h 250"/>
                <a:gd name="T42" fmla="*/ 212 w 212"/>
                <a:gd name="T43" fmla="*/ 208 h 250"/>
                <a:gd name="T44" fmla="*/ 205 w 212"/>
                <a:gd name="T45" fmla="*/ 217 h 250"/>
                <a:gd name="T46" fmla="*/ 193 w 212"/>
                <a:gd name="T47" fmla="*/ 229 h 250"/>
                <a:gd name="T48" fmla="*/ 175 w 212"/>
                <a:gd name="T49" fmla="*/ 238 h 250"/>
                <a:gd name="T50" fmla="*/ 151 w 212"/>
                <a:gd name="T51" fmla="*/ 248 h 250"/>
                <a:gd name="T52" fmla="*/ 121 w 212"/>
                <a:gd name="T53" fmla="*/ 250 h 250"/>
                <a:gd name="T54" fmla="*/ 86 w 212"/>
                <a:gd name="T55" fmla="*/ 245 h 250"/>
                <a:gd name="T56" fmla="*/ 56 w 212"/>
                <a:gd name="T57" fmla="*/ 231 h 250"/>
                <a:gd name="T58" fmla="*/ 33 w 212"/>
                <a:gd name="T59" fmla="*/ 213 h 250"/>
                <a:gd name="T60" fmla="*/ 14 w 212"/>
                <a:gd name="T61" fmla="*/ 187 h 250"/>
                <a:gd name="T62" fmla="*/ 2 w 212"/>
                <a:gd name="T63" fmla="*/ 157 h 250"/>
                <a:gd name="T64" fmla="*/ 0 w 212"/>
                <a:gd name="T65" fmla="*/ 126 h 250"/>
                <a:gd name="T66" fmla="*/ 5 w 212"/>
                <a:gd name="T67" fmla="*/ 84 h 250"/>
                <a:gd name="T68" fmla="*/ 21 w 212"/>
                <a:gd name="T69" fmla="*/ 49 h 250"/>
                <a:gd name="T70" fmla="*/ 49 w 212"/>
                <a:gd name="T71" fmla="*/ 24 h 250"/>
                <a:gd name="T72" fmla="*/ 82 w 212"/>
                <a:gd name="T73" fmla="*/ 5 h 250"/>
                <a:gd name="T74" fmla="*/ 123 w 212"/>
                <a:gd name="T75"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2" h="250">
                  <a:moveTo>
                    <a:pt x="123" y="0"/>
                  </a:moveTo>
                  <a:lnTo>
                    <a:pt x="156" y="3"/>
                  </a:lnTo>
                  <a:lnTo>
                    <a:pt x="184" y="17"/>
                  </a:lnTo>
                  <a:lnTo>
                    <a:pt x="207" y="38"/>
                  </a:lnTo>
                  <a:lnTo>
                    <a:pt x="179" y="56"/>
                  </a:lnTo>
                  <a:lnTo>
                    <a:pt x="165" y="42"/>
                  </a:lnTo>
                  <a:lnTo>
                    <a:pt x="144" y="33"/>
                  </a:lnTo>
                  <a:lnTo>
                    <a:pt x="123" y="31"/>
                  </a:lnTo>
                  <a:lnTo>
                    <a:pt x="93" y="35"/>
                  </a:lnTo>
                  <a:lnTo>
                    <a:pt x="68" y="49"/>
                  </a:lnTo>
                  <a:lnTo>
                    <a:pt x="49" y="70"/>
                  </a:lnTo>
                  <a:lnTo>
                    <a:pt x="37" y="96"/>
                  </a:lnTo>
                  <a:lnTo>
                    <a:pt x="33" y="126"/>
                  </a:lnTo>
                  <a:lnTo>
                    <a:pt x="37" y="157"/>
                  </a:lnTo>
                  <a:lnTo>
                    <a:pt x="49" y="182"/>
                  </a:lnTo>
                  <a:lnTo>
                    <a:pt x="68" y="201"/>
                  </a:lnTo>
                  <a:lnTo>
                    <a:pt x="93" y="215"/>
                  </a:lnTo>
                  <a:lnTo>
                    <a:pt x="123" y="220"/>
                  </a:lnTo>
                  <a:lnTo>
                    <a:pt x="147" y="217"/>
                  </a:lnTo>
                  <a:lnTo>
                    <a:pt x="168" y="206"/>
                  </a:lnTo>
                  <a:lnTo>
                    <a:pt x="184" y="189"/>
                  </a:lnTo>
                  <a:lnTo>
                    <a:pt x="212" y="208"/>
                  </a:lnTo>
                  <a:lnTo>
                    <a:pt x="205" y="217"/>
                  </a:lnTo>
                  <a:lnTo>
                    <a:pt x="193" y="229"/>
                  </a:lnTo>
                  <a:lnTo>
                    <a:pt x="175" y="238"/>
                  </a:lnTo>
                  <a:lnTo>
                    <a:pt x="151" y="248"/>
                  </a:lnTo>
                  <a:lnTo>
                    <a:pt x="121" y="250"/>
                  </a:lnTo>
                  <a:lnTo>
                    <a:pt x="86" y="245"/>
                  </a:lnTo>
                  <a:lnTo>
                    <a:pt x="56" y="231"/>
                  </a:lnTo>
                  <a:lnTo>
                    <a:pt x="33" y="213"/>
                  </a:lnTo>
                  <a:lnTo>
                    <a:pt x="14" y="187"/>
                  </a:lnTo>
                  <a:lnTo>
                    <a:pt x="2" y="157"/>
                  </a:lnTo>
                  <a:lnTo>
                    <a:pt x="0" y="126"/>
                  </a:lnTo>
                  <a:lnTo>
                    <a:pt x="5" y="84"/>
                  </a:lnTo>
                  <a:lnTo>
                    <a:pt x="21" y="49"/>
                  </a:lnTo>
                  <a:lnTo>
                    <a:pt x="49" y="24"/>
                  </a:lnTo>
                  <a:lnTo>
                    <a:pt x="82" y="5"/>
                  </a:lnTo>
                  <a:lnTo>
                    <a:pt x="12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19" name="Freeform 26">
              <a:extLst>
                <a:ext uri="{FF2B5EF4-FFF2-40B4-BE49-F238E27FC236}">
                  <a16:creationId xmlns:a16="http://schemas.microsoft.com/office/drawing/2014/main" id="{8FE9DE02-D405-481D-AA4A-5BF5156FCC21}"/>
                </a:ext>
              </a:extLst>
            </p:cNvPr>
            <p:cNvSpPr>
              <a:spLocks/>
            </p:cNvSpPr>
            <p:nvPr userDrawn="1"/>
          </p:nvSpPr>
          <p:spPr bwMode="auto">
            <a:xfrm>
              <a:off x="9218613" y="4773613"/>
              <a:ext cx="295275" cy="381000"/>
            </a:xfrm>
            <a:custGeom>
              <a:avLst/>
              <a:gdLst>
                <a:gd name="T0" fmla="*/ 0 w 186"/>
                <a:gd name="T1" fmla="*/ 0 h 240"/>
                <a:gd name="T2" fmla="*/ 186 w 186"/>
                <a:gd name="T3" fmla="*/ 0 h 240"/>
                <a:gd name="T4" fmla="*/ 186 w 186"/>
                <a:gd name="T5" fmla="*/ 30 h 240"/>
                <a:gd name="T6" fmla="*/ 109 w 186"/>
                <a:gd name="T7" fmla="*/ 30 h 240"/>
                <a:gd name="T8" fmla="*/ 109 w 186"/>
                <a:gd name="T9" fmla="*/ 240 h 240"/>
                <a:gd name="T10" fmla="*/ 76 w 186"/>
                <a:gd name="T11" fmla="*/ 240 h 240"/>
                <a:gd name="T12" fmla="*/ 76 w 186"/>
                <a:gd name="T13" fmla="*/ 30 h 240"/>
                <a:gd name="T14" fmla="*/ 0 w 186"/>
                <a:gd name="T15" fmla="*/ 30 h 240"/>
                <a:gd name="T16" fmla="*/ 0 w 186"/>
                <a:gd name="T17"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240">
                  <a:moveTo>
                    <a:pt x="0" y="0"/>
                  </a:moveTo>
                  <a:lnTo>
                    <a:pt x="186" y="0"/>
                  </a:lnTo>
                  <a:lnTo>
                    <a:pt x="186" y="30"/>
                  </a:lnTo>
                  <a:lnTo>
                    <a:pt x="109" y="30"/>
                  </a:lnTo>
                  <a:lnTo>
                    <a:pt x="109" y="240"/>
                  </a:lnTo>
                  <a:lnTo>
                    <a:pt x="76" y="240"/>
                  </a:lnTo>
                  <a:lnTo>
                    <a:pt x="76" y="30"/>
                  </a:lnTo>
                  <a:lnTo>
                    <a:pt x="0" y="3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0" name="Rectangle 27">
              <a:extLst>
                <a:ext uri="{FF2B5EF4-FFF2-40B4-BE49-F238E27FC236}">
                  <a16:creationId xmlns:a16="http://schemas.microsoft.com/office/drawing/2014/main" id="{50A1FC23-1C8C-446C-AFEF-919D11344FC7}"/>
                </a:ext>
              </a:extLst>
            </p:cNvPr>
            <p:cNvSpPr>
              <a:spLocks noChangeArrowheads="1"/>
            </p:cNvSpPr>
            <p:nvPr userDrawn="1"/>
          </p:nvSpPr>
          <p:spPr bwMode="auto">
            <a:xfrm>
              <a:off x="9569450" y="4773613"/>
              <a:ext cx="50800" cy="381000"/>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1" name="Freeform 28">
              <a:extLst>
                <a:ext uri="{FF2B5EF4-FFF2-40B4-BE49-F238E27FC236}">
                  <a16:creationId xmlns:a16="http://schemas.microsoft.com/office/drawing/2014/main" id="{BFE1875A-2710-49EB-9C82-3A8C2D77CDAB}"/>
                </a:ext>
              </a:extLst>
            </p:cNvPr>
            <p:cNvSpPr>
              <a:spLocks noEditPoints="1"/>
            </p:cNvSpPr>
            <p:nvPr userDrawn="1"/>
          </p:nvSpPr>
          <p:spPr bwMode="auto">
            <a:xfrm>
              <a:off x="9683750" y="4765676"/>
              <a:ext cx="395288" cy="396875"/>
            </a:xfrm>
            <a:custGeom>
              <a:avLst/>
              <a:gdLst>
                <a:gd name="T0" fmla="*/ 125 w 249"/>
                <a:gd name="T1" fmla="*/ 31 h 250"/>
                <a:gd name="T2" fmla="*/ 95 w 249"/>
                <a:gd name="T3" fmla="*/ 35 h 250"/>
                <a:gd name="T4" fmla="*/ 70 w 249"/>
                <a:gd name="T5" fmla="*/ 49 h 250"/>
                <a:gd name="T6" fmla="*/ 51 w 249"/>
                <a:gd name="T7" fmla="*/ 68 h 250"/>
                <a:gd name="T8" fmla="*/ 39 w 249"/>
                <a:gd name="T9" fmla="*/ 96 h 250"/>
                <a:gd name="T10" fmla="*/ 35 w 249"/>
                <a:gd name="T11" fmla="*/ 124 h 250"/>
                <a:gd name="T12" fmla="*/ 39 w 249"/>
                <a:gd name="T13" fmla="*/ 154 h 250"/>
                <a:gd name="T14" fmla="*/ 51 w 249"/>
                <a:gd name="T15" fmla="*/ 182 h 250"/>
                <a:gd name="T16" fmla="*/ 70 w 249"/>
                <a:gd name="T17" fmla="*/ 201 h 250"/>
                <a:gd name="T18" fmla="*/ 95 w 249"/>
                <a:gd name="T19" fmla="*/ 215 h 250"/>
                <a:gd name="T20" fmla="*/ 125 w 249"/>
                <a:gd name="T21" fmla="*/ 220 h 250"/>
                <a:gd name="T22" fmla="*/ 156 w 249"/>
                <a:gd name="T23" fmla="*/ 215 h 250"/>
                <a:gd name="T24" fmla="*/ 179 w 249"/>
                <a:gd name="T25" fmla="*/ 201 h 250"/>
                <a:gd name="T26" fmla="*/ 198 w 249"/>
                <a:gd name="T27" fmla="*/ 182 h 250"/>
                <a:gd name="T28" fmla="*/ 212 w 249"/>
                <a:gd name="T29" fmla="*/ 154 h 250"/>
                <a:gd name="T30" fmla="*/ 214 w 249"/>
                <a:gd name="T31" fmla="*/ 124 h 250"/>
                <a:gd name="T32" fmla="*/ 212 w 249"/>
                <a:gd name="T33" fmla="*/ 96 h 250"/>
                <a:gd name="T34" fmla="*/ 198 w 249"/>
                <a:gd name="T35" fmla="*/ 68 h 250"/>
                <a:gd name="T36" fmla="*/ 179 w 249"/>
                <a:gd name="T37" fmla="*/ 49 h 250"/>
                <a:gd name="T38" fmla="*/ 156 w 249"/>
                <a:gd name="T39" fmla="*/ 35 h 250"/>
                <a:gd name="T40" fmla="*/ 125 w 249"/>
                <a:gd name="T41" fmla="*/ 31 h 250"/>
                <a:gd name="T42" fmla="*/ 125 w 249"/>
                <a:gd name="T43" fmla="*/ 0 h 250"/>
                <a:gd name="T44" fmla="*/ 165 w 249"/>
                <a:gd name="T45" fmla="*/ 5 h 250"/>
                <a:gd name="T46" fmla="*/ 200 w 249"/>
                <a:gd name="T47" fmla="*/ 24 h 250"/>
                <a:gd name="T48" fmla="*/ 226 w 249"/>
                <a:gd name="T49" fmla="*/ 49 h 250"/>
                <a:gd name="T50" fmla="*/ 244 w 249"/>
                <a:gd name="T51" fmla="*/ 84 h 250"/>
                <a:gd name="T52" fmla="*/ 249 w 249"/>
                <a:gd name="T53" fmla="*/ 124 h 250"/>
                <a:gd name="T54" fmla="*/ 244 w 249"/>
                <a:gd name="T55" fmla="*/ 166 h 250"/>
                <a:gd name="T56" fmla="*/ 226 w 249"/>
                <a:gd name="T57" fmla="*/ 201 h 250"/>
                <a:gd name="T58" fmla="*/ 200 w 249"/>
                <a:gd name="T59" fmla="*/ 227 h 250"/>
                <a:gd name="T60" fmla="*/ 165 w 249"/>
                <a:gd name="T61" fmla="*/ 245 h 250"/>
                <a:gd name="T62" fmla="*/ 125 w 249"/>
                <a:gd name="T63" fmla="*/ 250 h 250"/>
                <a:gd name="T64" fmla="*/ 84 w 249"/>
                <a:gd name="T65" fmla="*/ 245 h 250"/>
                <a:gd name="T66" fmla="*/ 49 w 249"/>
                <a:gd name="T67" fmla="*/ 227 h 250"/>
                <a:gd name="T68" fmla="*/ 23 w 249"/>
                <a:gd name="T69" fmla="*/ 201 h 250"/>
                <a:gd name="T70" fmla="*/ 7 w 249"/>
                <a:gd name="T71" fmla="*/ 166 h 250"/>
                <a:gd name="T72" fmla="*/ 0 w 249"/>
                <a:gd name="T73" fmla="*/ 124 h 250"/>
                <a:gd name="T74" fmla="*/ 7 w 249"/>
                <a:gd name="T75" fmla="*/ 84 h 250"/>
                <a:gd name="T76" fmla="*/ 23 w 249"/>
                <a:gd name="T77" fmla="*/ 49 h 250"/>
                <a:gd name="T78" fmla="*/ 49 w 249"/>
                <a:gd name="T79" fmla="*/ 24 h 250"/>
                <a:gd name="T80" fmla="*/ 84 w 249"/>
                <a:gd name="T81" fmla="*/ 5 h 250"/>
                <a:gd name="T82" fmla="*/ 125 w 249"/>
                <a:gd name="T83"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9" h="250">
                  <a:moveTo>
                    <a:pt x="125" y="31"/>
                  </a:moveTo>
                  <a:lnTo>
                    <a:pt x="95" y="35"/>
                  </a:lnTo>
                  <a:lnTo>
                    <a:pt x="70" y="49"/>
                  </a:lnTo>
                  <a:lnTo>
                    <a:pt x="51" y="68"/>
                  </a:lnTo>
                  <a:lnTo>
                    <a:pt x="39" y="96"/>
                  </a:lnTo>
                  <a:lnTo>
                    <a:pt x="35" y="124"/>
                  </a:lnTo>
                  <a:lnTo>
                    <a:pt x="39" y="154"/>
                  </a:lnTo>
                  <a:lnTo>
                    <a:pt x="51" y="182"/>
                  </a:lnTo>
                  <a:lnTo>
                    <a:pt x="70" y="201"/>
                  </a:lnTo>
                  <a:lnTo>
                    <a:pt x="95" y="215"/>
                  </a:lnTo>
                  <a:lnTo>
                    <a:pt x="125" y="220"/>
                  </a:lnTo>
                  <a:lnTo>
                    <a:pt x="156" y="215"/>
                  </a:lnTo>
                  <a:lnTo>
                    <a:pt x="179" y="201"/>
                  </a:lnTo>
                  <a:lnTo>
                    <a:pt x="198" y="182"/>
                  </a:lnTo>
                  <a:lnTo>
                    <a:pt x="212" y="154"/>
                  </a:lnTo>
                  <a:lnTo>
                    <a:pt x="214" y="124"/>
                  </a:lnTo>
                  <a:lnTo>
                    <a:pt x="212" y="96"/>
                  </a:lnTo>
                  <a:lnTo>
                    <a:pt x="198" y="68"/>
                  </a:lnTo>
                  <a:lnTo>
                    <a:pt x="179" y="49"/>
                  </a:lnTo>
                  <a:lnTo>
                    <a:pt x="156" y="35"/>
                  </a:lnTo>
                  <a:lnTo>
                    <a:pt x="125" y="31"/>
                  </a:lnTo>
                  <a:close/>
                  <a:moveTo>
                    <a:pt x="125" y="0"/>
                  </a:moveTo>
                  <a:lnTo>
                    <a:pt x="165" y="5"/>
                  </a:lnTo>
                  <a:lnTo>
                    <a:pt x="200" y="24"/>
                  </a:lnTo>
                  <a:lnTo>
                    <a:pt x="226" y="49"/>
                  </a:lnTo>
                  <a:lnTo>
                    <a:pt x="244" y="84"/>
                  </a:lnTo>
                  <a:lnTo>
                    <a:pt x="249" y="124"/>
                  </a:lnTo>
                  <a:lnTo>
                    <a:pt x="244" y="166"/>
                  </a:lnTo>
                  <a:lnTo>
                    <a:pt x="226" y="201"/>
                  </a:lnTo>
                  <a:lnTo>
                    <a:pt x="200" y="227"/>
                  </a:lnTo>
                  <a:lnTo>
                    <a:pt x="165" y="245"/>
                  </a:lnTo>
                  <a:lnTo>
                    <a:pt x="125" y="250"/>
                  </a:lnTo>
                  <a:lnTo>
                    <a:pt x="84" y="245"/>
                  </a:lnTo>
                  <a:lnTo>
                    <a:pt x="49" y="227"/>
                  </a:lnTo>
                  <a:lnTo>
                    <a:pt x="23" y="201"/>
                  </a:lnTo>
                  <a:lnTo>
                    <a:pt x="7" y="166"/>
                  </a:lnTo>
                  <a:lnTo>
                    <a:pt x="0" y="124"/>
                  </a:lnTo>
                  <a:lnTo>
                    <a:pt x="7" y="84"/>
                  </a:lnTo>
                  <a:lnTo>
                    <a:pt x="23" y="49"/>
                  </a:lnTo>
                  <a:lnTo>
                    <a:pt x="49" y="24"/>
                  </a:lnTo>
                  <a:lnTo>
                    <a:pt x="84" y="5"/>
                  </a:lnTo>
                  <a:lnTo>
                    <a:pt x="125"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2" name="Freeform 29">
              <a:extLst>
                <a:ext uri="{FF2B5EF4-FFF2-40B4-BE49-F238E27FC236}">
                  <a16:creationId xmlns:a16="http://schemas.microsoft.com/office/drawing/2014/main" id="{BD9A8FB5-2923-47CF-A7A5-7F30C4118785}"/>
                </a:ext>
              </a:extLst>
            </p:cNvPr>
            <p:cNvSpPr>
              <a:spLocks/>
            </p:cNvSpPr>
            <p:nvPr userDrawn="1"/>
          </p:nvSpPr>
          <p:spPr bwMode="auto">
            <a:xfrm>
              <a:off x="10152063" y="4773613"/>
              <a:ext cx="328613" cy="381000"/>
            </a:xfrm>
            <a:custGeom>
              <a:avLst/>
              <a:gdLst>
                <a:gd name="T0" fmla="*/ 0 w 207"/>
                <a:gd name="T1" fmla="*/ 0 h 240"/>
                <a:gd name="T2" fmla="*/ 42 w 207"/>
                <a:gd name="T3" fmla="*/ 0 h 240"/>
                <a:gd name="T4" fmla="*/ 175 w 207"/>
                <a:gd name="T5" fmla="*/ 198 h 240"/>
                <a:gd name="T6" fmla="*/ 175 w 207"/>
                <a:gd name="T7" fmla="*/ 198 h 240"/>
                <a:gd name="T8" fmla="*/ 175 w 207"/>
                <a:gd name="T9" fmla="*/ 0 h 240"/>
                <a:gd name="T10" fmla="*/ 207 w 207"/>
                <a:gd name="T11" fmla="*/ 0 h 240"/>
                <a:gd name="T12" fmla="*/ 207 w 207"/>
                <a:gd name="T13" fmla="*/ 240 h 240"/>
                <a:gd name="T14" fmla="*/ 166 w 207"/>
                <a:gd name="T15" fmla="*/ 240 h 240"/>
                <a:gd name="T16" fmla="*/ 33 w 207"/>
                <a:gd name="T17" fmla="*/ 42 h 240"/>
                <a:gd name="T18" fmla="*/ 33 w 207"/>
                <a:gd name="T19" fmla="*/ 42 h 240"/>
                <a:gd name="T20" fmla="*/ 33 w 207"/>
                <a:gd name="T21" fmla="*/ 240 h 240"/>
                <a:gd name="T22" fmla="*/ 0 w 207"/>
                <a:gd name="T23" fmla="*/ 240 h 240"/>
                <a:gd name="T24" fmla="*/ 0 w 207"/>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7" h="240">
                  <a:moveTo>
                    <a:pt x="0" y="0"/>
                  </a:moveTo>
                  <a:lnTo>
                    <a:pt x="42" y="0"/>
                  </a:lnTo>
                  <a:lnTo>
                    <a:pt x="175" y="198"/>
                  </a:lnTo>
                  <a:lnTo>
                    <a:pt x="175" y="198"/>
                  </a:lnTo>
                  <a:lnTo>
                    <a:pt x="175" y="0"/>
                  </a:lnTo>
                  <a:lnTo>
                    <a:pt x="207" y="0"/>
                  </a:lnTo>
                  <a:lnTo>
                    <a:pt x="207" y="240"/>
                  </a:lnTo>
                  <a:lnTo>
                    <a:pt x="166" y="240"/>
                  </a:lnTo>
                  <a:lnTo>
                    <a:pt x="33" y="42"/>
                  </a:lnTo>
                  <a:lnTo>
                    <a:pt x="33" y="42"/>
                  </a:lnTo>
                  <a:lnTo>
                    <a:pt x="33" y="240"/>
                  </a:lnTo>
                  <a:lnTo>
                    <a:pt x="0" y="240"/>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3" name="Freeform 30">
              <a:extLst>
                <a:ext uri="{FF2B5EF4-FFF2-40B4-BE49-F238E27FC236}">
                  <a16:creationId xmlns:a16="http://schemas.microsoft.com/office/drawing/2014/main" id="{D006FE11-4B75-4368-8A6D-A2465F9FD365}"/>
                </a:ext>
              </a:extLst>
            </p:cNvPr>
            <p:cNvSpPr>
              <a:spLocks/>
            </p:cNvSpPr>
            <p:nvPr userDrawn="1"/>
          </p:nvSpPr>
          <p:spPr bwMode="auto">
            <a:xfrm>
              <a:off x="10547350" y="4765676"/>
              <a:ext cx="252413" cy="396875"/>
            </a:xfrm>
            <a:custGeom>
              <a:avLst/>
              <a:gdLst>
                <a:gd name="T0" fmla="*/ 89 w 159"/>
                <a:gd name="T1" fmla="*/ 0 h 250"/>
                <a:gd name="T2" fmla="*/ 114 w 159"/>
                <a:gd name="T3" fmla="*/ 3 h 250"/>
                <a:gd name="T4" fmla="*/ 138 w 159"/>
                <a:gd name="T5" fmla="*/ 10 h 250"/>
                <a:gd name="T6" fmla="*/ 156 w 159"/>
                <a:gd name="T7" fmla="*/ 26 h 250"/>
                <a:gd name="T8" fmla="*/ 131 w 159"/>
                <a:gd name="T9" fmla="*/ 52 h 250"/>
                <a:gd name="T10" fmla="*/ 114 w 159"/>
                <a:gd name="T11" fmla="*/ 35 h 250"/>
                <a:gd name="T12" fmla="*/ 89 w 159"/>
                <a:gd name="T13" fmla="*/ 31 h 250"/>
                <a:gd name="T14" fmla="*/ 66 w 159"/>
                <a:gd name="T15" fmla="*/ 33 h 250"/>
                <a:gd name="T16" fmla="*/ 52 w 159"/>
                <a:gd name="T17" fmla="*/ 42 h 250"/>
                <a:gd name="T18" fmla="*/ 45 w 159"/>
                <a:gd name="T19" fmla="*/ 54 h 250"/>
                <a:gd name="T20" fmla="*/ 42 w 159"/>
                <a:gd name="T21" fmla="*/ 66 h 250"/>
                <a:gd name="T22" fmla="*/ 47 w 159"/>
                <a:gd name="T23" fmla="*/ 84 h 250"/>
                <a:gd name="T24" fmla="*/ 56 w 159"/>
                <a:gd name="T25" fmla="*/ 94 h 250"/>
                <a:gd name="T26" fmla="*/ 73 w 159"/>
                <a:gd name="T27" fmla="*/ 103 h 250"/>
                <a:gd name="T28" fmla="*/ 91 w 159"/>
                <a:gd name="T29" fmla="*/ 110 h 250"/>
                <a:gd name="T30" fmla="*/ 110 w 159"/>
                <a:gd name="T31" fmla="*/ 115 h 250"/>
                <a:gd name="T32" fmla="*/ 128 w 159"/>
                <a:gd name="T33" fmla="*/ 124 h 250"/>
                <a:gd name="T34" fmla="*/ 145 w 159"/>
                <a:gd name="T35" fmla="*/ 136 h 250"/>
                <a:gd name="T36" fmla="*/ 156 w 159"/>
                <a:gd name="T37" fmla="*/ 152 h 250"/>
                <a:gd name="T38" fmla="*/ 159 w 159"/>
                <a:gd name="T39" fmla="*/ 178 h 250"/>
                <a:gd name="T40" fmla="*/ 156 w 159"/>
                <a:gd name="T41" fmla="*/ 203 h 250"/>
                <a:gd name="T42" fmla="*/ 145 w 159"/>
                <a:gd name="T43" fmla="*/ 222 h 250"/>
                <a:gd name="T44" fmla="*/ 126 w 159"/>
                <a:gd name="T45" fmla="*/ 238 h 250"/>
                <a:gd name="T46" fmla="*/ 103 w 159"/>
                <a:gd name="T47" fmla="*/ 248 h 250"/>
                <a:gd name="T48" fmla="*/ 77 w 159"/>
                <a:gd name="T49" fmla="*/ 250 h 250"/>
                <a:gd name="T50" fmla="*/ 47 w 159"/>
                <a:gd name="T51" fmla="*/ 248 h 250"/>
                <a:gd name="T52" fmla="*/ 21 w 159"/>
                <a:gd name="T53" fmla="*/ 236 h 250"/>
                <a:gd name="T54" fmla="*/ 0 w 159"/>
                <a:gd name="T55" fmla="*/ 217 h 250"/>
                <a:gd name="T56" fmla="*/ 26 w 159"/>
                <a:gd name="T57" fmla="*/ 194 h 250"/>
                <a:gd name="T58" fmla="*/ 40 w 159"/>
                <a:gd name="T59" fmla="*/ 210 h 250"/>
                <a:gd name="T60" fmla="*/ 59 w 159"/>
                <a:gd name="T61" fmla="*/ 217 h 250"/>
                <a:gd name="T62" fmla="*/ 77 w 159"/>
                <a:gd name="T63" fmla="*/ 220 h 250"/>
                <a:gd name="T64" fmla="*/ 93 w 159"/>
                <a:gd name="T65" fmla="*/ 217 h 250"/>
                <a:gd name="T66" fmla="*/ 110 w 159"/>
                <a:gd name="T67" fmla="*/ 210 h 250"/>
                <a:gd name="T68" fmla="*/ 121 w 159"/>
                <a:gd name="T69" fmla="*/ 199 h 250"/>
                <a:gd name="T70" fmla="*/ 126 w 159"/>
                <a:gd name="T71" fmla="*/ 180 h 250"/>
                <a:gd name="T72" fmla="*/ 121 w 159"/>
                <a:gd name="T73" fmla="*/ 166 h 250"/>
                <a:gd name="T74" fmla="*/ 110 w 159"/>
                <a:gd name="T75" fmla="*/ 154 h 250"/>
                <a:gd name="T76" fmla="*/ 96 w 159"/>
                <a:gd name="T77" fmla="*/ 147 h 250"/>
                <a:gd name="T78" fmla="*/ 77 w 159"/>
                <a:gd name="T79" fmla="*/ 140 h 250"/>
                <a:gd name="T80" fmla="*/ 56 w 159"/>
                <a:gd name="T81" fmla="*/ 133 h 250"/>
                <a:gd name="T82" fmla="*/ 38 w 159"/>
                <a:gd name="T83" fmla="*/ 126 h 250"/>
                <a:gd name="T84" fmla="*/ 21 w 159"/>
                <a:gd name="T85" fmla="*/ 112 h 250"/>
                <a:gd name="T86" fmla="*/ 12 w 159"/>
                <a:gd name="T87" fmla="*/ 94 h 250"/>
                <a:gd name="T88" fmla="*/ 7 w 159"/>
                <a:gd name="T89" fmla="*/ 66 h 250"/>
                <a:gd name="T90" fmla="*/ 10 w 159"/>
                <a:gd name="T91" fmla="*/ 49 h 250"/>
                <a:gd name="T92" fmla="*/ 19 w 159"/>
                <a:gd name="T93" fmla="*/ 31 h 250"/>
                <a:gd name="T94" fmla="*/ 35 w 159"/>
                <a:gd name="T95" fmla="*/ 14 h 250"/>
                <a:gd name="T96" fmla="*/ 59 w 159"/>
                <a:gd name="T97" fmla="*/ 3 h 250"/>
                <a:gd name="T98" fmla="*/ 89 w 159"/>
                <a:gd name="T99" fmla="*/ 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 h="250">
                  <a:moveTo>
                    <a:pt x="89" y="0"/>
                  </a:moveTo>
                  <a:lnTo>
                    <a:pt x="114" y="3"/>
                  </a:lnTo>
                  <a:lnTo>
                    <a:pt x="138" y="10"/>
                  </a:lnTo>
                  <a:lnTo>
                    <a:pt x="156" y="26"/>
                  </a:lnTo>
                  <a:lnTo>
                    <a:pt x="131" y="52"/>
                  </a:lnTo>
                  <a:lnTo>
                    <a:pt x="114" y="35"/>
                  </a:lnTo>
                  <a:lnTo>
                    <a:pt x="89" y="31"/>
                  </a:lnTo>
                  <a:lnTo>
                    <a:pt x="66" y="33"/>
                  </a:lnTo>
                  <a:lnTo>
                    <a:pt x="52" y="42"/>
                  </a:lnTo>
                  <a:lnTo>
                    <a:pt x="45" y="54"/>
                  </a:lnTo>
                  <a:lnTo>
                    <a:pt x="42" y="66"/>
                  </a:lnTo>
                  <a:lnTo>
                    <a:pt x="47" y="84"/>
                  </a:lnTo>
                  <a:lnTo>
                    <a:pt x="56" y="94"/>
                  </a:lnTo>
                  <a:lnTo>
                    <a:pt x="73" y="103"/>
                  </a:lnTo>
                  <a:lnTo>
                    <a:pt x="91" y="110"/>
                  </a:lnTo>
                  <a:lnTo>
                    <a:pt x="110" y="115"/>
                  </a:lnTo>
                  <a:lnTo>
                    <a:pt x="128" y="124"/>
                  </a:lnTo>
                  <a:lnTo>
                    <a:pt x="145" y="136"/>
                  </a:lnTo>
                  <a:lnTo>
                    <a:pt x="156" y="152"/>
                  </a:lnTo>
                  <a:lnTo>
                    <a:pt x="159" y="178"/>
                  </a:lnTo>
                  <a:lnTo>
                    <a:pt x="156" y="203"/>
                  </a:lnTo>
                  <a:lnTo>
                    <a:pt x="145" y="222"/>
                  </a:lnTo>
                  <a:lnTo>
                    <a:pt x="126" y="238"/>
                  </a:lnTo>
                  <a:lnTo>
                    <a:pt x="103" y="248"/>
                  </a:lnTo>
                  <a:lnTo>
                    <a:pt x="77" y="250"/>
                  </a:lnTo>
                  <a:lnTo>
                    <a:pt x="47" y="248"/>
                  </a:lnTo>
                  <a:lnTo>
                    <a:pt x="21" y="236"/>
                  </a:lnTo>
                  <a:lnTo>
                    <a:pt x="0" y="217"/>
                  </a:lnTo>
                  <a:lnTo>
                    <a:pt x="26" y="194"/>
                  </a:lnTo>
                  <a:lnTo>
                    <a:pt x="40" y="210"/>
                  </a:lnTo>
                  <a:lnTo>
                    <a:pt x="59" y="217"/>
                  </a:lnTo>
                  <a:lnTo>
                    <a:pt x="77" y="220"/>
                  </a:lnTo>
                  <a:lnTo>
                    <a:pt x="93" y="217"/>
                  </a:lnTo>
                  <a:lnTo>
                    <a:pt x="110" y="210"/>
                  </a:lnTo>
                  <a:lnTo>
                    <a:pt x="121" y="199"/>
                  </a:lnTo>
                  <a:lnTo>
                    <a:pt x="126" y="180"/>
                  </a:lnTo>
                  <a:lnTo>
                    <a:pt x="121" y="166"/>
                  </a:lnTo>
                  <a:lnTo>
                    <a:pt x="110" y="154"/>
                  </a:lnTo>
                  <a:lnTo>
                    <a:pt x="96" y="147"/>
                  </a:lnTo>
                  <a:lnTo>
                    <a:pt x="77" y="140"/>
                  </a:lnTo>
                  <a:lnTo>
                    <a:pt x="56" y="133"/>
                  </a:lnTo>
                  <a:lnTo>
                    <a:pt x="38" y="126"/>
                  </a:lnTo>
                  <a:lnTo>
                    <a:pt x="21" y="112"/>
                  </a:lnTo>
                  <a:lnTo>
                    <a:pt x="12" y="94"/>
                  </a:lnTo>
                  <a:lnTo>
                    <a:pt x="7" y="66"/>
                  </a:lnTo>
                  <a:lnTo>
                    <a:pt x="10" y="49"/>
                  </a:lnTo>
                  <a:lnTo>
                    <a:pt x="19" y="31"/>
                  </a:lnTo>
                  <a:lnTo>
                    <a:pt x="35" y="14"/>
                  </a:lnTo>
                  <a:lnTo>
                    <a:pt x="59" y="3"/>
                  </a:lnTo>
                  <a:lnTo>
                    <a:pt x="89"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4" name="Freeform 31">
              <a:extLst>
                <a:ext uri="{FF2B5EF4-FFF2-40B4-BE49-F238E27FC236}">
                  <a16:creationId xmlns:a16="http://schemas.microsoft.com/office/drawing/2014/main" id="{65C9CAA0-65C0-41DF-87AB-707836166A19}"/>
                </a:ext>
              </a:extLst>
            </p:cNvPr>
            <p:cNvSpPr>
              <a:spLocks/>
            </p:cNvSpPr>
            <p:nvPr userDrawn="1"/>
          </p:nvSpPr>
          <p:spPr bwMode="auto">
            <a:xfrm>
              <a:off x="4743450" y="5280026"/>
              <a:ext cx="239713" cy="382588"/>
            </a:xfrm>
            <a:custGeom>
              <a:avLst/>
              <a:gdLst>
                <a:gd name="T0" fmla="*/ 0 w 151"/>
                <a:gd name="T1" fmla="*/ 0 h 241"/>
                <a:gd name="T2" fmla="*/ 151 w 151"/>
                <a:gd name="T3" fmla="*/ 0 h 241"/>
                <a:gd name="T4" fmla="*/ 151 w 151"/>
                <a:gd name="T5" fmla="*/ 31 h 241"/>
                <a:gd name="T6" fmla="*/ 33 w 151"/>
                <a:gd name="T7" fmla="*/ 31 h 241"/>
                <a:gd name="T8" fmla="*/ 33 w 151"/>
                <a:gd name="T9" fmla="*/ 105 h 241"/>
                <a:gd name="T10" fmla="*/ 142 w 151"/>
                <a:gd name="T11" fmla="*/ 105 h 241"/>
                <a:gd name="T12" fmla="*/ 142 w 151"/>
                <a:gd name="T13" fmla="*/ 136 h 241"/>
                <a:gd name="T14" fmla="*/ 33 w 151"/>
                <a:gd name="T15" fmla="*/ 136 h 241"/>
                <a:gd name="T16" fmla="*/ 33 w 151"/>
                <a:gd name="T17" fmla="*/ 241 h 241"/>
                <a:gd name="T18" fmla="*/ 0 w 151"/>
                <a:gd name="T19" fmla="*/ 241 h 241"/>
                <a:gd name="T20" fmla="*/ 0 w 151"/>
                <a:gd name="T21"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241">
                  <a:moveTo>
                    <a:pt x="0" y="0"/>
                  </a:moveTo>
                  <a:lnTo>
                    <a:pt x="151" y="0"/>
                  </a:lnTo>
                  <a:lnTo>
                    <a:pt x="151" y="31"/>
                  </a:lnTo>
                  <a:lnTo>
                    <a:pt x="33" y="31"/>
                  </a:lnTo>
                  <a:lnTo>
                    <a:pt x="33" y="105"/>
                  </a:lnTo>
                  <a:lnTo>
                    <a:pt x="142" y="105"/>
                  </a:lnTo>
                  <a:lnTo>
                    <a:pt x="142" y="136"/>
                  </a:lnTo>
                  <a:lnTo>
                    <a:pt x="33" y="136"/>
                  </a:lnTo>
                  <a:lnTo>
                    <a:pt x="33" y="241"/>
                  </a:lnTo>
                  <a:lnTo>
                    <a:pt x="0"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5" name="Freeform 32">
              <a:extLst>
                <a:ext uri="{FF2B5EF4-FFF2-40B4-BE49-F238E27FC236}">
                  <a16:creationId xmlns:a16="http://schemas.microsoft.com/office/drawing/2014/main" id="{B60FBEDB-2491-45C7-B661-CAAAD5CA1903}"/>
                </a:ext>
              </a:extLst>
            </p:cNvPr>
            <p:cNvSpPr>
              <a:spLocks noEditPoints="1"/>
            </p:cNvSpPr>
            <p:nvPr userDrawn="1"/>
          </p:nvSpPr>
          <p:spPr bwMode="auto">
            <a:xfrm>
              <a:off x="5021263" y="5268913"/>
              <a:ext cx="395288" cy="400050"/>
            </a:xfrm>
            <a:custGeom>
              <a:avLst/>
              <a:gdLst>
                <a:gd name="T0" fmla="*/ 125 w 249"/>
                <a:gd name="T1" fmla="*/ 33 h 252"/>
                <a:gd name="T2" fmla="*/ 95 w 249"/>
                <a:gd name="T3" fmla="*/ 38 h 252"/>
                <a:gd name="T4" fmla="*/ 70 w 249"/>
                <a:gd name="T5" fmla="*/ 49 h 252"/>
                <a:gd name="T6" fmla="*/ 51 w 249"/>
                <a:gd name="T7" fmla="*/ 70 h 252"/>
                <a:gd name="T8" fmla="*/ 39 w 249"/>
                <a:gd name="T9" fmla="*/ 98 h 252"/>
                <a:gd name="T10" fmla="*/ 35 w 249"/>
                <a:gd name="T11" fmla="*/ 126 h 252"/>
                <a:gd name="T12" fmla="*/ 39 w 249"/>
                <a:gd name="T13" fmla="*/ 157 h 252"/>
                <a:gd name="T14" fmla="*/ 51 w 249"/>
                <a:gd name="T15" fmla="*/ 182 h 252"/>
                <a:gd name="T16" fmla="*/ 70 w 249"/>
                <a:gd name="T17" fmla="*/ 203 h 252"/>
                <a:gd name="T18" fmla="*/ 95 w 249"/>
                <a:gd name="T19" fmla="*/ 217 h 252"/>
                <a:gd name="T20" fmla="*/ 125 w 249"/>
                <a:gd name="T21" fmla="*/ 222 h 252"/>
                <a:gd name="T22" fmla="*/ 156 w 249"/>
                <a:gd name="T23" fmla="*/ 217 h 252"/>
                <a:gd name="T24" fmla="*/ 179 w 249"/>
                <a:gd name="T25" fmla="*/ 203 h 252"/>
                <a:gd name="T26" fmla="*/ 200 w 249"/>
                <a:gd name="T27" fmla="*/ 182 h 252"/>
                <a:gd name="T28" fmla="*/ 212 w 249"/>
                <a:gd name="T29" fmla="*/ 157 h 252"/>
                <a:gd name="T30" fmla="*/ 214 w 249"/>
                <a:gd name="T31" fmla="*/ 126 h 252"/>
                <a:gd name="T32" fmla="*/ 212 w 249"/>
                <a:gd name="T33" fmla="*/ 98 h 252"/>
                <a:gd name="T34" fmla="*/ 200 w 249"/>
                <a:gd name="T35" fmla="*/ 70 h 252"/>
                <a:gd name="T36" fmla="*/ 179 w 249"/>
                <a:gd name="T37" fmla="*/ 49 h 252"/>
                <a:gd name="T38" fmla="*/ 156 w 249"/>
                <a:gd name="T39" fmla="*/ 38 h 252"/>
                <a:gd name="T40" fmla="*/ 125 w 249"/>
                <a:gd name="T41" fmla="*/ 33 h 252"/>
                <a:gd name="T42" fmla="*/ 125 w 249"/>
                <a:gd name="T43" fmla="*/ 0 h 252"/>
                <a:gd name="T44" fmla="*/ 165 w 249"/>
                <a:gd name="T45" fmla="*/ 7 h 252"/>
                <a:gd name="T46" fmla="*/ 200 w 249"/>
                <a:gd name="T47" fmla="*/ 26 h 252"/>
                <a:gd name="T48" fmla="*/ 226 w 249"/>
                <a:gd name="T49" fmla="*/ 52 h 252"/>
                <a:gd name="T50" fmla="*/ 244 w 249"/>
                <a:gd name="T51" fmla="*/ 87 h 252"/>
                <a:gd name="T52" fmla="*/ 249 w 249"/>
                <a:gd name="T53" fmla="*/ 126 h 252"/>
                <a:gd name="T54" fmla="*/ 244 w 249"/>
                <a:gd name="T55" fmla="*/ 168 h 252"/>
                <a:gd name="T56" fmla="*/ 226 w 249"/>
                <a:gd name="T57" fmla="*/ 203 h 252"/>
                <a:gd name="T58" fmla="*/ 200 w 249"/>
                <a:gd name="T59" fmla="*/ 229 h 252"/>
                <a:gd name="T60" fmla="*/ 165 w 249"/>
                <a:gd name="T61" fmla="*/ 248 h 252"/>
                <a:gd name="T62" fmla="*/ 125 w 249"/>
                <a:gd name="T63" fmla="*/ 252 h 252"/>
                <a:gd name="T64" fmla="*/ 84 w 249"/>
                <a:gd name="T65" fmla="*/ 248 h 252"/>
                <a:gd name="T66" fmla="*/ 49 w 249"/>
                <a:gd name="T67" fmla="*/ 229 h 252"/>
                <a:gd name="T68" fmla="*/ 23 w 249"/>
                <a:gd name="T69" fmla="*/ 203 h 252"/>
                <a:gd name="T70" fmla="*/ 7 w 249"/>
                <a:gd name="T71" fmla="*/ 168 h 252"/>
                <a:gd name="T72" fmla="*/ 0 w 249"/>
                <a:gd name="T73" fmla="*/ 126 h 252"/>
                <a:gd name="T74" fmla="*/ 7 w 249"/>
                <a:gd name="T75" fmla="*/ 87 h 252"/>
                <a:gd name="T76" fmla="*/ 23 w 249"/>
                <a:gd name="T77" fmla="*/ 52 h 252"/>
                <a:gd name="T78" fmla="*/ 49 w 249"/>
                <a:gd name="T79" fmla="*/ 26 h 252"/>
                <a:gd name="T80" fmla="*/ 84 w 249"/>
                <a:gd name="T81" fmla="*/ 7 h 252"/>
                <a:gd name="T82" fmla="*/ 125 w 249"/>
                <a:gd name="T83"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9" h="252">
                  <a:moveTo>
                    <a:pt x="125" y="33"/>
                  </a:moveTo>
                  <a:lnTo>
                    <a:pt x="95" y="38"/>
                  </a:lnTo>
                  <a:lnTo>
                    <a:pt x="70" y="49"/>
                  </a:lnTo>
                  <a:lnTo>
                    <a:pt x="51" y="70"/>
                  </a:lnTo>
                  <a:lnTo>
                    <a:pt x="39" y="98"/>
                  </a:lnTo>
                  <a:lnTo>
                    <a:pt x="35" y="126"/>
                  </a:lnTo>
                  <a:lnTo>
                    <a:pt x="39" y="157"/>
                  </a:lnTo>
                  <a:lnTo>
                    <a:pt x="51" y="182"/>
                  </a:lnTo>
                  <a:lnTo>
                    <a:pt x="70" y="203"/>
                  </a:lnTo>
                  <a:lnTo>
                    <a:pt x="95" y="217"/>
                  </a:lnTo>
                  <a:lnTo>
                    <a:pt x="125" y="222"/>
                  </a:lnTo>
                  <a:lnTo>
                    <a:pt x="156" y="217"/>
                  </a:lnTo>
                  <a:lnTo>
                    <a:pt x="179" y="203"/>
                  </a:lnTo>
                  <a:lnTo>
                    <a:pt x="200" y="182"/>
                  </a:lnTo>
                  <a:lnTo>
                    <a:pt x="212" y="157"/>
                  </a:lnTo>
                  <a:lnTo>
                    <a:pt x="214" y="126"/>
                  </a:lnTo>
                  <a:lnTo>
                    <a:pt x="212" y="98"/>
                  </a:lnTo>
                  <a:lnTo>
                    <a:pt x="200" y="70"/>
                  </a:lnTo>
                  <a:lnTo>
                    <a:pt x="179" y="49"/>
                  </a:lnTo>
                  <a:lnTo>
                    <a:pt x="156" y="38"/>
                  </a:lnTo>
                  <a:lnTo>
                    <a:pt x="125" y="33"/>
                  </a:lnTo>
                  <a:close/>
                  <a:moveTo>
                    <a:pt x="125" y="0"/>
                  </a:moveTo>
                  <a:lnTo>
                    <a:pt x="165" y="7"/>
                  </a:lnTo>
                  <a:lnTo>
                    <a:pt x="200" y="26"/>
                  </a:lnTo>
                  <a:lnTo>
                    <a:pt x="226" y="52"/>
                  </a:lnTo>
                  <a:lnTo>
                    <a:pt x="244" y="87"/>
                  </a:lnTo>
                  <a:lnTo>
                    <a:pt x="249" y="126"/>
                  </a:lnTo>
                  <a:lnTo>
                    <a:pt x="244" y="168"/>
                  </a:lnTo>
                  <a:lnTo>
                    <a:pt x="226" y="203"/>
                  </a:lnTo>
                  <a:lnTo>
                    <a:pt x="200" y="229"/>
                  </a:lnTo>
                  <a:lnTo>
                    <a:pt x="165" y="248"/>
                  </a:lnTo>
                  <a:lnTo>
                    <a:pt x="125" y="252"/>
                  </a:lnTo>
                  <a:lnTo>
                    <a:pt x="84" y="248"/>
                  </a:lnTo>
                  <a:lnTo>
                    <a:pt x="49" y="229"/>
                  </a:lnTo>
                  <a:lnTo>
                    <a:pt x="23" y="203"/>
                  </a:lnTo>
                  <a:lnTo>
                    <a:pt x="7" y="168"/>
                  </a:lnTo>
                  <a:lnTo>
                    <a:pt x="0" y="126"/>
                  </a:lnTo>
                  <a:lnTo>
                    <a:pt x="7" y="87"/>
                  </a:lnTo>
                  <a:lnTo>
                    <a:pt x="23" y="52"/>
                  </a:lnTo>
                  <a:lnTo>
                    <a:pt x="49" y="26"/>
                  </a:lnTo>
                  <a:lnTo>
                    <a:pt x="84" y="7"/>
                  </a:lnTo>
                  <a:lnTo>
                    <a:pt x="125"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6" name="Freeform 33">
              <a:extLst>
                <a:ext uri="{FF2B5EF4-FFF2-40B4-BE49-F238E27FC236}">
                  <a16:creationId xmlns:a16="http://schemas.microsoft.com/office/drawing/2014/main" id="{C7394692-1D5B-4A3A-BE52-4CB6852F469D}"/>
                </a:ext>
              </a:extLst>
            </p:cNvPr>
            <p:cNvSpPr>
              <a:spLocks noEditPoints="1"/>
            </p:cNvSpPr>
            <p:nvPr userDrawn="1"/>
          </p:nvSpPr>
          <p:spPr bwMode="auto">
            <a:xfrm>
              <a:off x="5483225" y="5280026"/>
              <a:ext cx="269875" cy="382588"/>
            </a:xfrm>
            <a:custGeom>
              <a:avLst/>
              <a:gdLst>
                <a:gd name="T0" fmla="*/ 32 w 170"/>
                <a:gd name="T1" fmla="*/ 28 h 241"/>
                <a:gd name="T2" fmla="*/ 32 w 170"/>
                <a:gd name="T3" fmla="*/ 105 h 241"/>
                <a:gd name="T4" fmla="*/ 74 w 170"/>
                <a:gd name="T5" fmla="*/ 105 h 241"/>
                <a:gd name="T6" fmla="*/ 90 w 170"/>
                <a:gd name="T7" fmla="*/ 105 h 241"/>
                <a:gd name="T8" fmla="*/ 104 w 170"/>
                <a:gd name="T9" fmla="*/ 101 h 241"/>
                <a:gd name="T10" fmla="*/ 116 w 170"/>
                <a:gd name="T11" fmla="*/ 96 h 241"/>
                <a:gd name="T12" fmla="*/ 123 w 170"/>
                <a:gd name="T13" fmla="*/ 84 h 241"/>
                <a:gd name="T14" fmla="*/ 125 w 170"/>
                <a:gd name="T15" fmla="*/ 68 h 241"/>
                <a:gd name="T16" fmla="*/ 123 w 170"/>
                <a:gd name="T17" fmla="*/ 52 h 241"/>
                <a:gd name="T18" fmla="*/ 116 w 170"/>
                <a:gd name="T19" fmla="*/ 40 h 241"/>
                <a:gd name="T20" fmla="*/ 104 w 170"/>
                <a:gd name="T21" fmla="*/ 33 h 241"/>
                <a:gd name="T22" fmla="*/ 90 w 170"/>
                <a:gd name="T23" fmla="*/ 31 h 241"/>
                <a:gd name="T24" fmla="*/ 74 w 170"/>
                <a:gd name="T25" fmla="*/ 28 h 241"/>
                <a:gd name="T26" fmla="*/ 32 w 170"/>
                <a:gd name="T27" fmla="*/ 28 h 241"/>
                <a:gd name="T28" fmla="*/ 0 w 170"/>
                <a:gd name="T29" fmla="*/ 0 h 241"/>
                <a:gd name="T30" fmla="*/ 83 w 170"/>
                <a:gd name="T31" fmla="*/ 0 h 241"/>
                <a:gd name="T32" fmla="*/ 111 w 170"/>
                <a:gd name="T33" fmla="*/ 3 h 241"/>
                <a:gd name="T34" fmla="*/ 130 w 170"/>
                <a:gd name="T35" fmla="*/ 12 h 241"/>
                <a:gd name="T36" fmla="*/ 144 w 170"/>
                <a:gd name="T37" fmla="*/ 24 h 241"/>
                <a:gd name="T38" fmla="*/ 153 w 170"/>
                <a:gd name="T39" fmla="*/ 38 h 241"/>
                <a:gd name="T40" fmla="*/ 158 w 170"/>
                <a:gd name="T41" fmla="*/ 52 h 241"/>
                <a:gd name="T42" fmla="*/ 160 w 170"/>
                <a:gd name="T43" fmla="*/ 68 h 241"/>
                <a:gd name="T44" fmla="*/ 156 w 170"/>
                <a:gd name="T45" fmla="*/ 89 h 241"/>
                <a:gd name="T46" fmla="*/ 144 w 170"/>
                <a:gd name="T47" fmla="*/ 110 h 241"/>
                <a:gd name="T48" fmla="*/ 125 w 170"/>
                <a:gd name="T49" fmla="*/ 124 h 241"/>
                <a:gd name="T50" fmla="*/ 102 w 170"/>
                <a:gd name="T51" fmla="*/ 131 h 241"/>
                <a:gd name="T52" fmla="*/ 170 w 170"/>
                <a:gd name="T53" fmla="*/ 241 h 241"/>
                <a:gd name="T54" fmla="*/ 130 w 170"/>
                <a:gd name="T55" fmla="*/ 241 h 241"/>
                <a:gd name="T56" fmla="*/ 69 w 170"/>
                <a:gd name="T57" fmla="*/ 133 h 241"/>
                <a:gd name="T58" fmla="*/ 32 w 170"/>
                <a:gd name="T59" fmla="*/ 133 h 241"/>
                <a:gd name="T60" fmla="*/ 32 w 170"/>
                <a:gd name="T61" fmla="*/ 241 h 241"/>
                <a:gd name="T62" fmla="*/ 0 w 170"/>
                <a:gd name="T63" fmla="*/ 241 h 241"/>
                <a:gd name="T64" fmla="*/ 0 w 170"/>
                <a:gd name="T65"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0" h="241">
                  <a:moveTo>
                    <a:pt x="32" y="28"/>
                  </a:moveTo>
                  <a:lnTo>
                    <a:pt x="32" y="105"/>
                  </a:lnTo>
                  <a:lnTo>
                    <a:pt x="74" y="105"/>
                  </a:lnTo>
                  <a:lnTo>
                    <a:pt x="90" y="105"/>
                  </a:lnTo>
                  <a:lnTo>
                    <a:pt x="104" y="101"/>
                  </a:lnTo>
                  <a:lnTo>
                    <a:pt x="116" y="96"/>
                  </a:lnTo>
                  <a:lnTo>
                    <a:pt x="123" y="84"/>
                  </a:lnTo>
                  <a:lnTo>
                    <a:pt x="125" y="68"/>
                  </a:lnTo>
                  <a:lnTo>
                    <a:pt x="123" y="52"/>
                  </a:lnTo>
                  <a:lnTo>
                    <a:pt x="116" y="40"/>
                  </a:lnTo>
                  <a:lnTo>
                    <a:pt x="104" y="33"/>
                  </a:lnTo>
                  <a:lnTo>
                    <a:pt x="90" y="31"/>
                  </a:lnTo>
                  <a:lnTo>
                    <a:pt x="74" y="28"/>
                  </a:lnTo>
                  <a:lnTo>
                    <a:pt x="32" y="28"/>
                  </a:lnTo>
                  <a:close/>
                  <a:moveTo>
                    <a:pt x="0" y="0"/>
                  </a:moveTo>
                  <a:lnTo>
                    <a:pt x="83" y="0"/>
                  </a:lnTo>
                  <a:lnTo>
                    <a:pt x="111" y="3"/>
                  </a:lnTo>
                  <a:lnTo>
                    <a:pt x="130" y="12"/>
                  </a:lnTo>
                  <a:lnTo>
                    <a:pt x="144" y="24"/>
                  </a:lnTo>
                  <a:lnTo>
                    <a:pt x="153" y="38"/>
                  </a:lnTo>
                  <a:lnTo>
                    <a:pt x="158" y="52"/>
                  </a:lnTo>
                  <a:lnTo>
                    <a:pt x="160" y="68"/>
                  </a:lnTo>
                  <a:lnTo>
                    <a:pt x="156" y="89"/>
                  </a:lnTo>
                  <a:lnTo>
                    <a:pt x="144" y="110"/>
                  </a:lnTo>
                  <a:lnTo>
                    <a:pt x="125" y="124"/>
                  </a:lnTo>
                  <a:lnTo>
                    <a:pt x="102" y="131"/>
                  </a:lnTo>
                  <a:lnTo>
                    <a:pt x="170" y="241"/>
                  </a:lnTo>
                  <a:lnTo>
                    <a:pt x="130" y="241"/>
                  </a:lnTo>
                  <a:lnTo>
                    <a:pt x="69" y="133"/>
                  </a:lnTo>
                  <a:lnTo>
                    <a:pt x="32" y="133"/>
                  </a:lnTo>
                  <a:lnTo>
                    <a:pt x="32" y="241"/>
                  </a:lnTo>
                  <a:lnTo>
                    <a:pt x="0"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7" name="Freeform 34">
              <a:extLst>
                <a:ext uri="{FF2B5EF4-FFF2-40B4-BE49-F238E27FC236}">
                  <a16:creationId xmlns:a16="http://schemas.microsoft.com/office/drawing/2014/main" id="{1F1940BD-EDC4-43F8-A4E2-6D056A9942F6}"/>
                </a:ext>
              </a:extLst>
            </p:cNvPr>
            <p:cNvSpPr>
              <a:spLocks noEditPoints="1"/>
            </p:cNvSpPr>
            <p:nvPr userDrawn="1"/>
          </p:nvSpPr>
          <p:spPr bwMode="auto">
            <a:xfrm>
              <a:off x="5895975" y="5280026"/>
              <a:ext cx="373063" cy="382588"/>
            </a:xfrm>
            <a:custGeom>
              <a:avLst/>
              <a:gdLst>
                <a:gd name="T0" fmla="*/ 117 w 235"/>
                <a:gd name="T1" fmla="*/ 42 h 241"/>
                <a:gd name="T2" fmla="*/ 72 w 235"/>
                <a:gd name="T3" fmla="*/ 152 h 241"/>
                <a:gd name="T4" fmla="*/ 163 w 235"/>
                <a:gd name="T5" fmla="*/ 152 h 241"/>
                <a:gd name="T6" fmla="*/ 119 w 235"/>
                <a:gd name="T7" fmla="*/ 42 h 241"/>
                <a:gd name="T8" fmla="*/ 117 w 235"/>
                <a:gd name="T9" fmla="*/ 42 h 241"/>
                <a:gd name="T10" fmla="*/ 105 w 235"/>
                <a:gd name="T11" fmla="*/ 0 h 241"/>
                <a:gd name="T12" fmla="*/ 135 w 235"/>
                <a:gd name="T13" fmla="*/ 0 h 241"/>
                <a:gd name="T14" fmla="*/ 235 w 235"/>
                <a:gd name="T15" fmla="*/ 241 h 241"/>
                <a:gd name="T16" fmla="*/ 198 w 235"/>
                <a:gd name="T17" fmla="*/ 241 h 241"/>
                <a:gd name="T18" fmla="*/ 175 w 235"/>
                <a:gd name="T19" fmla="*/ 180 h 241"/>
                <a:gd name="T20" fmla="*/ 61 w 235"/>
                <a:gd name="T21" fmla="*/ 180 h 241"/>
                <a:gd name="T22" fmla="*/ 38 w 235"/>
                <a:gd name="T23" fmla="*/ 241 h 241"/>
                <a:gd name="T24" fmla="*/ 0 w 235"/>
                <a:gd name="T25" fmla="*/ 241 h 241"/>
                <a:gd name="T26" fmla="*/ 105 w 235"/>
                <a:gd name="T2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5" h="241">
                  <a:moveTo>
                    <a:pt x="117" y="42"/>
                  </a:moveTo>
                  <a:lnTo>
                    <a:pt x="72" y="152"/>
                  </a:lnTo>
                  <a:lnTo>
                    <a:pt x="163" y="152"/>
                  </a:lnTo>
                  <a:lnTo>
                    <a:pt x="119" y="42"/>
                  </a:lnTo>
                  <a:lnTo>
                    <a:pt x="117" y="42"/>
                  </a:lnTo>
                  <a:close/>
                  <a:moveTo>
                    <a:pt x="105" y="0"/>
                  </a:moveTo>
                  <a:lnTo>
                    <a:pt x="135" y="0"/>
                  </a:lnTo>
                  <a:lnTo>
                    <a:pt x="235" y="241"/>
                  </a:lnTo>
                  <a:lnTo>
                    <a:pt x="198" y="241"/>
                  </a:lnTo>
                  <a:lnTo>
                    <a:pt x="175" y="180"/>
                  </a:lnTo>
                  <a:lnTo>
                    <a:pt x="61" y="180"/>
                  </a:lnTo>
                  <a:lnTo>
                    <a:pt x="38" y="241"/>
                  </a:lnTo>
                  <a:lnTo>
                    <a:pt x="0" y="241"/>
                  </a:lnTo>
                  <a:lnTo>
                    <a:pt x="105"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8" name="Freeform 35">
              <a:extLst>
                <a:ext uri="{FF2B5EF4-FFF2-40B4-BE49-F238E27FC236}">
                  <a16:creationId xmlns:a16="http://schemas.microsoft.com/office/drawing/2014/main" id="{8F46F961-D81B-4055-B6D7-E6EE66017066}"/>
                </a:ext>
              </a:extLst>
            </p:cNvPr>
            <p:cNvSpPr>
              <a:spLocks/>
            </p:cNvSpPr>
            <p:nvPr userDrawn="1"/>
          </p:nvSpPr>
          <p:spPr bwMode="auto">
            <a:xfrm>
              <a:off x="6421438" y="5268913"/>
              <a:ext cx="254000" cy="400050"/>
            </a:xfrm>
            <a:custGeom>
              <a:avLst/>
              <a:gdLst>
                <a:gd name="T0" fmla="*/ 88 w 160"/>
                <a:gd name="T1" fmla="*/ 0 h 252"/>
                <a:gd name="T2" fmla="*/ 114 w 160"/>
                <a:gd name="T3" fmla="*/ 3 h 252"/>
                <a:gd name="T4" fmla="*/ 137 w 160"/>
                <a:gd name="T5" fmla="*/ 12 h 252"/>
                <a:gd name="T6" fmla="*/ 158 w 160"/>
                <a:gd name="T7" fmla="*/ 28 h 252"/>
                <a:gd name="T8" fmla="*/ 130 w 160"/>
                <a:gd name="T9" fmla="*/ 54 h 252"/>
                <a:gd name="T10" fmla="*/ 114 w 160"/>
                <a:gd name="T11" fmla="*/ 38 h 252"/>
                <a:gd name="T12" fmla="*/ 88 w 160"/>
                <a:gd name="T13" fmla="*/ 33 h 252"/>
                <a:gd name="T14" fmla="*/ 65 w 160"/>
                <a:gd name="T15" fmla="*/ 35 h 252"/>
                <a:gd name="T16" fmla="*/ 51 w 160"/>
                <a:gd name="T17" fmla="*/ 45 h 252"/>
                <a:gd name="T18" fmla="*/ 44 w 160"/>
                <a:gd name="T19" fmla="*/ 56 h 252"/>
                <a:gd name="T20" fmla="*/ 42 w 160"/>
                <a:gd name="T21" fmla="*/ 68 h 252"/>
                <a:gd name="T22" fmla="*/ 46 w 160"/>
                <a:gd name="T23" fmla="*/ 84 h 252"/>
                <a:gd name="T24" fmla="*/ 56 w 160"/>
                <a:gd name="T25" fmla="*/ 96 h 252"/>
                <a:gd name="T26" fmla="*/ 72 w 160"/>
                <a:gd name="T27" fmla="*/ 105 h 252"/>
                <a:gd name="T28" fmla="*/ 91 w 160"/>
                <a:gd name="T29" fmla="*/ 110 h 252"/>
                <a:gd name="T30" fmla="*/ 112 w 160"/>
                <a:gd name="T31" fmla="*/ 117 h 252"/>
                <a:gd name="T32" fmla="*/ 130 w 160"/>
                <a:gd name="T33" fmla="*/ 126 h 252"/>
                <a:gd name="T34" fmla="*/ 144 w 160"/>
                <a:gd name="T35" fmla="*/ 138 h 252"/>
                <a:gd name="T36" fmla="*/ 156 w 160"/>
                <a:gd name="T37" fmla="*/ 154 h 252"/>
                <a:gd name="T38" fmla="*/ 160 w 160"/>
                <a:gd name="T39" fmla="*/ 180 h 252"/>
                <a:gd name="T40" fmla="*/ 156 w 160"/>
                <a:gd name="T41" fmla="*/ 203 h 252"/>
                <a:gd name="T42" fmla="*/ 144 w 160"/>
                <a:gd name="T43" fmla="*/ 224 h 252"/>
                <a:gd name="T44" fmla="*/ 125 w 160"/>
                <a:gd name="T45" fmla="*/ 241 h 252"/>
                <a:gd name="T46" fmla="*/ 102 w 160"/>
                <a:gd name="T47" fmla="*/ 250 h 252"/>
                <a:gd name="T48" fmla="*/ 77 w 160"/>
                <a:gd name="T49" fmla="*/ 252 h 252"/>
                <a:gd name="T50" fmla="*/ 46 w 160"/>
                <a:gd name="T51" fmla="*/ 250 h 252"/>
                <a:gd name="T52" fmla="*/ 21 w 160"/>
                <a:gd name="T53" fmla="*/ 238 h 252"/>
                <a:gd name="T54" fmla="*/ 0 w 160"/>
                <a:gd name="T55" fmla="*/ 220 h 252"/>
                <a:gd name="T56" fmla="*/ 28 w 160"/>
                <a:gd name="T57" fmla="*/ 196 h 252"/>
                <a:gd name="T58" fmla="*/ 42 w 160"/>
                <a:gd name="T59" fmla="*/ 210 h 252"/>
                <a:gd name="T60" fmla="*/ 58 w 160"/>
                <a:gd name="T61" fmla="*/ 220 h 252"/>
                <a:gd name="T62" fmla="*/ 77 w 160"/>
                <a:gd name="T63" fmla="*/ 222 h 252"/>
                <a:gd name="T64" fmla="*/ 93 w 160"/>
                <a:gd name="T65" fmla="*/ 220 h 252"/>
                <a:gd name="T66" fmla="*/ 109 w 160"/>
                <a:gd name="T67" fmla="*/ 213 h 252"/>
                <a:gd name="T68" fmla="*/ 121 w 160"/>
                <a:gd name="T69" fmla="*/ 201 h 252"/>
                <a:gd name="T70" fmla="*/ 125 w 160"/>
                <a:gd name="T71" fmla="*/ 182 h 252"/>
                <a:gd name="T72" fmla="*/ 121 w 160"/>
                <a:gd name="T73" fmla="*/ 168 h 252"/>
                <a:gd name="T74" fmla="*/ 109 w 160"/>
                <a:gd name="T75" fmla="*/ 157 h 252"/>
                <a:gd name="T76" fmla="*/ 95 w 160"/>
                <a:gd name="T77" fmla="*/ 150 h 252"/>
                <a:gd name="T78" fmla="*/ 77 w 160"/>
                <a:gd name="T79" fmla="*/ 143 h 252"/>
                <a:gd name="T80" fmla="*/ 56 w 160"/>
                <a:gd name="T81" fmla="*/ 136 h 252"/>
                <a:gd name="T82" fmla="*/ 37 w 160"/>
                <a:gd name="T83" fmla="*/ 126 h 252"/>
                <a:gd name="T84" fmla="*/ 23 w 160"/>
                <a:gd name="T85" fmla="*/ 115 h 252"/>
                <a:gd name="T86" fmla="*/ 11 w 160"/>
                <a:gd name="T87" fmla="*/ 96 h 252"/>
                <a:gd name="T88" fmla="*/ 7 w 160"/>
                <a:gd name="T89" fmla="*/ 68 h 252"/>
                <a:gd name="T90" fmla="*/ 11 w 160"/>
                <a:gd name="T91" fmla="*/ 52 h 252"/>
                <a:gd name="T92" fmla="*/ 18 w 160"/>
                <a:gd name="T93" fmla="*/ 33 h 252"/>
                <a:gd name="T94" fmla="*/ 35 w 160"/>
                <a:gd name="T95" fmla="*/ 17 h 252"/>
                <a:gd name="T96" fmla="*/ 58 w 160"/>
                <a:gd name="T97" fmla="*/ 5 h 252"/>
                <a:gd name="T98" fmla="*/ 88 w 160"/>
                <a:gd name="T99"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0" h="252">
                  <a:moveTo>
                    <a:pt x="88" y="0"/>
                  </a:moveTo>
                  <a:lnTo>
                    <a:pt x="114" y="3"/>
                  </a:lnTo>
                  <a:lnTo>
                    <a:pt x="137" y="12"/>
                  </a:lnTo>
                  <a:lnTo>
                    <a:pt x="158" y="28"/>
                  </a:lnTo>
                  <a:lnTo>
                    <a:pt x="130" y="54"/>
                  </a:lnTo>
                  <a:lnTo>
                    <a:pt x="114" y="38"/>
                  </a:lnTo>
                  <a:lnTo>
                    <a:pt x="88" y="33"/>
                  </a:lnTo>
                  <a:lnTo>
                    <a:pt x="65" y="35"/>
                  </a:lnTo>
                  <a:lnTo>
                    <a:pt x="51" y="45"/>
                  </a:lnTo>
                  <a:lnTo>
                    <a:pt x="44" y="56"/>
                  </a:lnTo>
                  <a:lnTo>
                    <a:pt x="42" y="68"/>
                  </a:lnTo>
                  <a:lnTo>
                    <a:pt x="46" y="84"/>
                  </a:lnTo>
                  <a:lnTo>
                    <a:pt x="56" y="96"/>
                  </a:lnTo>
                  <a:lnTo>
                    <a:pt x="72" y="105"/>
                  </a:lnTo>
                  <a:lnTo>
                    <a:pt x="91" y="110"/>
                  </a:lnTo>
                  <a:lnTo>
                    <a:pt x="112" y="117"/>
                  </a:lnTo>
                  <a:lnTo>
                    <a:pt x="130" y="126"/>
                  </a:lnTo>
                  <a:lnTo>
                    <a:pt x="144" y="138"/>
                  </a:lnTo>
                  <a:lnTo>
                    <a:pt x="156" y="154"/>
                  </a:lnTo>
                  <a:lnTo>
                    <a:pt x="160" y="180"/>
                  </a:lnTo>
                  <a:lnTo>
                    <a:pt x="156" y="203"/>
                  </a:lnTo>
                  <a:lnTo>
                    <a:pt x="144" y="224"/>
                  </a:lnTo>
                  <a:lnTo>
                    <a:pt x="125" y="241"/>
                  </a:lnTo>
                  <a:lnTo>
                    <a:pt x="102" y="250"/>
                  </a:lnTo>
                  <a:lnTo>
                    <a:pt x="77" y="252"/>
                  </a:lnTo>
                  <a:lnTo>
                    <a:pt x="46" y="250"/>
                  </a:lnTo>
                  <a:lnTo>
                    <a:pt x="21" y="238"/>
                  </a:lnTo>
                  <a:lnTo>
                    <a:pt x="0" y="220"/>
                  </a:lnTo>
                  <a:lnTo>
                    <a:pt x="28" y="196"/>
                  </a:lnTo>
                  <a:lnTo>
                    <a:pt x="42" y="210"/>
                  </a:lnTo>
                  <a:lnTo>
                    <a:pt x="58" y="220"/>
                  </a:lnTo>
                  <a:lnTo>
                    <a:pt x="77" y="222"/>
                  </a:lnTo>
                  <a:lnTo>
                    <a:pt x="93" y="220"/>
                  </a:lnTo>
                  <a:lnTo>
                    <a:pt x="109" y="213"/>
                  </a:lnTo>
                  <a:lnTo>
                    <a:pt x="121" y="201"/>
                  </a:lnTo>
                  <a:lnTo>
                    <a:pt x="125" y="182"/>
                  </a:lnTo>
                  <a:lnTo>
                    <a:pt x="121" y="168"/>
                  </a:lnTo>
                  <a:lnTo>
                    <a:pt x="109" y="157"/>
                  </a:lnTo>
                  <a:lnTo>
                    <a:pt x="95" y="150"/>
                  </a:lnTo>
                  <a:lnTo>
                    <a:pt x="77" y="143"/>
                  </a:lnTo>
                  <a:lnTo>
                    <a:pt x="56" y="136"/>
                  </a:lnTo>
                  <a:lnTo>
                    <a:pt x="37" y="126"/>
                  </a:lnTo>
                  <a:lnTo>
                    <a:pt x="23" y="115"/>
                  </a:lnTo>
                  <a:lnTo>
                    <a:pt x="11" y="96"/>
                  </a:lnTo>
                  <a:lnTo>
                    <a:pt x="7" y="68"/>
                  </a:lnTo>
                  <a:lnTo>
                    <a:pt x="11" y="52"/>
                  </a:lnTo>
                  <a:lnTo>
                    <a:pt x="18" y="33"/>
                  </a:lnTo>
                  <a:lnTo>
                    <a:pt x="35" y="17"/>
                  </a:lnTo>
                  <a:lnTo>
                    <a:pt x="58" y="5"/>
                  </a:lnTo>
                  <a:lnTo>
                    <a:pt x="88"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9" name="Freeform 36">
              <a:extLst>
                <a:ext uri="{FF2B5EF4-FFF2-40B4-BE49-F238E27FC236}">
                  <a16:creationId xmlns:a16="http://schemas.microsoft.com/office/drawing/2014/main" id="{23FC9197-304A-4963-9AF0-BDBBA594EB85}"/>
                </a:ext>
              </a:extLst>
            </p:cNvPr>
            <p:cNvSpPr>
              <a:spLocks/>
            </p:cNvSpPr>
            <p:nvPr userDrawn="1"/>
          </p:nvSpPr>
          <p:spPr bwMode="auto">
            <a:xfrm>
              <a:off x="6738938" y="5280026"/>
              <a:ext cx="395288" cy="382588"/>
            </a:xfrm>
            <a:custGeom>
              <a:avLst/>
              <a:gdLst>
                <a:gd name="T0" fmla="*/ 0 w 249"/>
                <a:gd name="T1" fmla="*/ 0 h 241"/>
                <a:gd name="T2" fmla="*/ 49 w 249"/>
                <a:gd name="T3" fmla="*/ 0 h 241"/>
                <a:gd name="T4" fmla="*/ 123 w 249"/>
                <a:gd name="T5" fmla="*/ 182 h 241"/>
                <a:gd name="T6" fmla="*/ 126 w 249"/>
                <a:gd name="T7" fmla="*/ 182 h 241"/>
                <a:gd name="T8" fmla="*/ 200 w 249"/>
                <a:gd name="T9" fmla="*/ 0 h 241"/>
                <a:gd name="T10" fmla="*/ 249 w 249"/>
                <a:gd name="T11" fmla="*/ 0 h 241"/>
                <a:gd name="T12" fmla="*/ 249 w 249"/>
                <a:gd name="T13" fmla="*/ 241 h 241"/>
                <a:gd name="T14" fmla="*/ 216 w 249"/>
                <a:gd name="T15" fmla="*/ 241 h 241"/>
                <a:gd name="T16" fmla="*/ 216 w 249"/>
                <a:gd name="T17" fmla="*/ 42 h 241"/>
                <a:gd name="T18" fmla="*/ 216 w 249"/>
                <a:gd name="T19" fmla="*/ 42 h 241"/>
                <a:gd name="T20" fmla="*/ 135 w 249"/>
                <a:gd name="T21" fmla="*/ 241 h 241"/>
                <a:gd name="T22" fmla="*/ 114 w 249"/>
                <a:gd name="T23" fmla="*/ 241 h 241"/>
                <a:gd name="T24" fmla="*/ 33 w 249"/>
                <a:gd name="T25" fmla="*/ 42 h 241"/>
                <a:gd name="T26" fmla="*/ 33 w 249"/>
                <a:gd name="T27" fmla="*/ 42 h 241"/>
                <a:gd name="T28" fmla="*/ 33 w 249"/>
                <a:gd name="T29" fmla="*/ 241 h 241"/>
                <a:gd name="T30" fmla="*/ 0 w 249"/>
                <a:gd name="T31" fmla="*/ 241 h 241"/>
                <a:gd name="T32" fmla="*/ 0 w 249"/>
                <a:gd name="T33"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9" h="241">
                  <a:moveTo>
                    <a:pt x="0" y="0"/>
                  </a:moveTo>
                  <a:lnTo>
                    <a:pt x="49" y="0"/>
                  </a:lnTo>
                  <a:lnTo>
                    <a:pt x="123" y="182"/>
                  </a:lnTo>
                  <a:lnTo>
                    <a:pt x="126" y="182"/>
                  </a:lnTo>
                  <a:lnTo>
                    <a:pt x="200" y="0"/>
                  </a:lnTo>
                  <a:lnTo>
                    <a:pt x="249" y="0"/>
                  </a:lnTo>
                  <a:lnTo>
                    <a:pt x="249" y="241"/>
                  </a:lnTo>
                  <a:lnTo>
                    <a:pt x="216" y="241"/>
                  </a:lnTo>
                  <a:lnTo>
                    <a:pt x="216" y="42"/>
                  </a:lnTo>
                  <a:lnTo>
                    <a:pt x="216" y="42"/>
                  </a:lnTo>
                  <a:lnTo>
                    <a:pt x="135" y="241"/>
                  </a:lnTo>
                  <a:lnTo>
                    <a:pt x="114" y="241"/>
                  </a:lnTo>
                  <a:lnTo>
                    <a:pt x="33" y="42"/>
                  </a:lnTo>
                  <a:lnTo>
                    <a:pt x="33" y="42"/>
                  </a:lnTo>
                  <a:lnTo>
                    <a:pt x="33" y="241"/>
                  </a:lnTo>
                  <a:lnTo>
                    <a:pt x="0"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0" name="Freeform 37">
              <a:extLst>
                <a:ext uri="{FF2B5EF4-FFF2-40B4-BE49-F238E27FC236}">
                  <a16:creationId xmlns:a16="http://schemas.microsoft.com/office/drawing/2014/main" id="{B9971C12-812F-4F4A-AB6E-542EBA9C6AC7}"/>
                </a:ext>
              </a:extLst>
            </p:cNvPr>
            <p:cNvSpPr>
              <a:spLocks noEditPoints="1"/>
            </p:cNvSpPr>
            <p:nvPr userDrawn="1"/>
          </p:nvSpPr>
          <p:spPr bwMode="auto">
            <a:xfrm>
              <a:off x="7170738" y="5280026"/>
              <a:ext cx="377825" cy="382588"/>
            </a:xfrm>
            <a:custGeom>
              <a:avLst/>
              <a:gdLst>
                <a:gd name="T0" fmla="*/ 119 w 238"/>
                <a:gd name="T1" fmla="*/ 42 h 241"/>
                <a:gd name="T2" fmla="*/ 72 w 238"/>
                <a:gd name="T3" fmla="*/ 152 h 241"/>
                <a:gd name="T4" fmla="*/ 163 w 238"/>
                <a:gd name="T5" fmla="*/ 152 h 241"/>
                <a:gd name="T6" fmla="*/ 119 w 238"/>
                <a:gd name="T7" fmla="*/ 42 h 241"/>
                <a:gd name="T8" fmla="*/ 119 w 238"/>
                <a:gd name="T9" fmla="*/ 42 h 241"/>
                <a:gd name="T10" fmla="*/ 105 w 238"/>
                <a:gd name="T11" fmla="*/ 0 h 241"/>
                <a:gd name="T12" fmla="*/ 135 w 238"/>
                <a:gd name="T13" fmla="*/ 0 h 241"/>
                <a:gd name="T14" fmla="*/ 238 w 238"/>
                <a:gd name="T15" fmla="*/ 241 h 241"/>
                <a:gd name="T16" fmla="*/ 200 w 238"/>
                <a:gd name="T17" fmla="*/ 241 h 241"/>
                <a:gd name="T18" fmla="*/ 175 w 238"/>
                <a:gd name="T19" fmla="*/ 180 h 241"/>
                <a:gd name="T20" fmla="*/ 61 w 238"/>
                <a:gd name="T21" fmla="*/ 180 h 241"/>
                <a:gd name="T22" fmla="*/ 37 w 238"/>
                <a:gd name="T23" fmla="*/ 241 h 241"/>
                <a:gd name="T24" fmla="*/ 0 w 238"/>
                <a:gd name="T25" fmla="*/ 241 h 241"/>
                <a:gd name="T26" fmla="*/ 105 w 238"/>
                <a:gd name="T2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8" h="241">
                  <a:moveTo>
                    <a:pt x="119" y="42"/>
                  </a:moveTo>
                  <a:lnTo>
                    <a:pt x="72" y="152"/>
                  </a:lnTo>
                  <a:lnTo>
                    <a:pt x="163" y="152"/>
                  </a:lnTo>
                  <a:lnTo>
                    <a:pt x="119" y="42"/>
                  </a:lnTo>
                  <a:lnTo>
                    <a:pt x="119" y="42"/>
                  </a:lnTo>
                  <a:close/>
                  <a:moveTo>
                    <a:pt x="105" y="0"/>
                  </a:moveTo>
                  <a:lnTo>
                    <a:pt x="135" y="0"/>
                  </a:lnTo>
                  <a:lnTo>
                    <a:pt x="238" y="241"/>
                  </a:lnTo>
                  <a:lnTo>
                    <a:pt x="200" y="241"/>
                  </a:lnTo>
                  <a:lnTo>
                    <a:pt x="175" y="180"/>
                  </a:lnTo>
                  <a:lnTo>
                    <a:pt x="61" y="180"/>
                  </a:lnTo>
                  <a:lnTo>
                    <a:pt x="37" y="241"/>
                  </a:lnTo>
                  <a:lnTo>
                    <a:pt x="0" y="241"/>
                  </a:lnTo>
                  <a:lnTo>
                    <a:pt x="105"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1" name="Freeform 38">
              <a:extLst>
                <a:ext uri="{FF2B5EF4-FFF2-40B4-BE49-F238E27FC236}">
                  <a16:creationId xmlns:a16="http://schemas.microsoft.com/office/drawing/2014/main" id="{5E8976EB-26F3-46F3-B521-3B821CE21916}"/>
                </a:ext>
              </a:extLst>
            </p:cNvPr>
            <p:cNvSpPr>
              <a:spLocks noEditPoints="1"/>
            </p:cNvSpPr>
            <p:nvPr userDrawn="1"/>
          </p:nvSpPr>
          <p:spPr bwMode="auto">
            <a:xfrm>
              <a:off x="7588250" y="5280026"/>
              <a:ext cx="269875" cy="382588"/>
            </a:xfrm>
            <a:custGeom>
              <a:avLst/>
              <a:gdLst>
                <a:gd name="T0" fmla="*/ 33 w 170"/>
                <a:gd name="T1" fmla="*/ 28 h 241"/>
                <a:gd name="T2" fmla="*/ 33 w 170"/>
                <a:gd name="T3" fmla="*/ 105 h 241"/>
                <a:gd name="T4" fmla="*/ 75 w 170"/>
                <a:gd name="T5" fmla="*/ 105 h 241"/>
                <a:gd name="T6" fmla="*/ 91 w 170"/>
                <a:gd name="T7" fmla="*/ 105 h 241"/>
                <a:gd name="T8" fmla="*/ 105 w 170"/>
                <a:gd name="T9" fmla="*/ 101 h 241"/>
                <a:gd name="T10" fmla="*/ 117 w 170"/>
                <a:gd name="T11" fmla="*/ 96 h 241"/>
                <a:gd name="T12" fmla="*/ 124 w 170"/>
                <a:gd name="T13" fmla="*/ 84 h 241"/>
                <a:gd name="T14" fmla="*/ 126 w 170"/>
                <a:gd name="T15" fmla="*/ 68 h 241"/>
                <a:gd name="T16" fmla="*/ 124 w 170"/>
                <a:gd name="T17" fmla="*/ 52 h 241"/>
                <a:gd name="T18" fmla="*/ 117 w 170"/>
                <a:gd name="T19" fmla="*/ 40 h 241"/>
                <a:gd name="T20" fmla="*/ 105 w 170"/>
                <a:gd name="T21" fmla="*/ 33 h 241"/>
                <a:gd name="T22" fmla="*/ 91 w 170"/>
                <a:gd name="T23" fmla="*/ 31 h 241"/>
                <a:gd name="T24" fmla="*/ 75 w 170"/>
                <a:gd name="T25" fmla="*/ 28 h 241"/>
                <a:gd name="T26" fmla="*/ 33 w 170"/>
                <a:gd name="T27" fmla="*/ 28 h 241"/>
                <a:gd name="T28" fmla="*/ 0 w 170"/>
                <a:gd name="T29" fmla="*/ 0 h 241"/>
                <a:gd name="T30" fmla="*/ 84 w 170"/>
                <a:gd name="T31" fmla="*/ 0 h 241"/>
                <a:gd name="T32" fmla="*/ 112 w 170"/>
                <a:gd name="T33" fmla="*/ 3 h 241"/>
                <a:gd name="T34" fmla="*/ 131 w 170"/>
                <a:gd name="T35" fmla="*/ 12 h 241"/>
                <a:gd name="T36" fmla="*/ 145 w 170"/>
                <a:gd name="T37" fmla="*/ 24 h 241"/>
                <a:gd name="T38" fmla="*/ 154 w 170"/>
                <a:gd name="T39" fmla="*/ 38 h 241"/>
                <a:gd name="T40" fmla="*/ 158 w 170"/>
                <a:gd name="T41" fmla="*/ 52 h 241"/>
                <a:gd name="T42" fmla="*/ 161 w 170"/>
                <a:gd name="T43" fmla="*/ 68 h 241"/>
                <a:gd name="T44" fmla="*/ 156 w 170"/>
                <a:gd name="T45" fmla="*/ 89 h 241"/>
                <a:gd name="T46" fmla="*/ 145 w 170"/>
                <a:gd name="T47" fmla="*/ 110 h 241"/>
                <a:gd name="T48" fmla="*/ 126 w 170"/>
                <a:gd name="T49" fmla="*/ 124 h 241"/>
                <a:gd name="T50" fmla="*/ 103 w 170"/>
                <a:gd name="T51" fmla="*/ 131 h 241"/>
                <a:gd name="T52" fmla="*/ 170 w 170"/>
                <a:gd name="T53" fmla="*/ 241 h 241"/>
                <a:gd name="T54" fmla="*/ 128 w 170"/>
                <a:gd name="T55" fmla="*/ 241 h 241"/>
                <a:gd name="T56" fmla="*/ 68 w 170"/>
                <a:gd name="T57" fmla="*/ 133 h 241"/>
                <a:gd name="T58" fmla="*/ 33 w 170"/>
                <a:gd name="T59" fmla="*/ 133 h 241"/>
                <a:gd name="T60" fmla="*/ 33 w 170"/>
                <a:gd name="T61" fmla="*/ 241 h 241"/>
                <a:gd name="T62" fmla="*/ 0 w 170"/>
                <a:gd name="T63" fmla="*/ 241 h 241"/>
                <a:gd name="T64" fmla="*/ 0 w 170"/>
                <a:gd name="T65"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0" h="241">
                  <a:moveTo>
                    <a:pt x="33" y="28"/>
                  </a:moveTo>
                  <a:lnTo>
                    <a:pt x="33" y="105"/>
                  </a:lnTo>
                  <a:lnTo>
                    <a:pt x="75" y="105"/>
                  </a:lnTo>
                  <a:lnTo>
                    <a:pt x="91" y="105"/>
                  </a:lnTo>
                  <a:lnTo>
                    <a:pt x="105" y="101"/>
                  </a:lnTo>
                  <a:lnTo>
                    <a:pt x="117" y="96"/>
                  </a:lnTo>
                  <a:lnTo>
                    <a:pt x="124" y="84"/>
                  </a:lnTo>
                  <a:lnTo>
                    <a:pt x="126" y="68"/>
                  </a:lnTo>
                  <a:lnTo>
                    <a:pt x="124" y="52"/>
                  </a:lnTo>
                  <a:lnTo>
                    <a:pt x="117" y="40"/>
                  </a:lnTo>
                  <a:lnTo>
                    <a:pt x="105" y="33"/>
                  </a:lnTo>
                  <a:lnTo>
                    <a:pt x="91" y="31"/>
                  </a:lnTo>
                  <a:lnTo>
                    <a:pt x="75" y="28"/>
                  </a:lnTo>
                  <a:lnTo>
                    <a:pt x="33" y="28"/>
                  </a:lnTo>
                  <a:close/>
                  <a:moveTo>
                    <a:pt x="0" y="0"/>
                  </a:moveTo>
                  <a:lnTo>
                    <a:pt x="84" y="0"/>
                  </a:lnTo>
                  <a:lnTo>
                    <a:pt x="112" y="3"/>
                  </a:lnTo>
                  <a:lnTo>
                    <a:pt x="131" y="12"/>
                  </a:lnTo>
                  <a:lnTo>
                    <a:pt x="145" y="24"/>
                  </a:lnTo>
                  <a:lnTo>
                    <a:pt x="154" y="38"/>
                  </a:lnTo>
                  <a:lnTo>
                    <a:pt x="158" y="52"/>
                  </a:lnTo>
                  <a:lnTo>
                    <a:pt x="161" y="68"/>
                  </a:lnTo>
                  <a:lnTo>
                    <a:pt x="156" y="89"/>
                  </a:lnTo>
                  <a:lnTo>
                    <a:pt x="145" y="110"/>
                  </a:lnTo>
                  <a:lnTo>
                    <a:pt x="126" y="124"/>
                  </a:lnTo>
                  <a:lnTo>
                    <a:pt x="103" y="131"/>
                  </a:lnTo>
                  <a:lnTo>
                    <a:pt x="170" y="241"/>
                  </a:lnTo>
                  <a:lnTo>
                    <a:pt x="128" y="241"/>
                  </a:lnTo>
                  <a:lnTo>
                    <a:pt x="68" y="133"/>
                  </a:lnTo>
                  <a:lnTo>
                    <a:pt x="33" y="133"/>
                  </a:lnTo>
                  <a:lnTo>
                    <a:pt x="33" y="241"/>
                  </a:lnTo>
                  <a:lnTo>
                    <a:pt x="0"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2" name="Freeform 39">
              <a:extLst>
                <a:ext uri="{FF2B5EF4-FFF2-40B4-BE49-F238E27FC236}">
                  <a16:creationId xmlns:a16="http://schemas.microsoft.com/office/drawing/2014/main" id="{67ECA2D0-2E7D-4616-8EF0-D7325EC2EE1A}"/>
                </a:ext>
              </a:extLst>
            </p:cNvPr>
            <p:cNvSpPr>
              <a:spLocks/>
            </p:cNvSpPr>
            <p:nvPr userDrawn="1"/>
          </p:nvSpPr>
          <p:spPr bwMode="auto">
            <a:xfrm>
              <a:off x="7866063" y="5280026"/>
              <a:ext cx="295275" cy="382588"/>
            </a:xfrm>
            <a:custGeom>
              <a:avLst/>
              <a:gdLst>
                <a:gd name="T0" fmla="*/ 0 w 186"/>
                <a:gd name="T1" fmla="*/ 0 h 241"/>
                <a:gd name="T2" fmla="*/ 186 w 186"/>
                <a:gd name="T3" fmla="*/ 0 h 241"/>
                <a:gd name="T4" fmla="*/ 186 w 186"/>
                <a:gd name="T5" fmla="*/ 31 h 241"/>
                <a:gd name="T6" fmla="*/ 109 w 186"/>
                <a:gd name="T7" fmla="*/ 31 h 241"/>
                <a:gd name="T8" fmla="*/ 109 w 186"/>
                <a:gd name="T9" fmla="*/ 241 h 241"/>
                <a:gd name="T10" fmla="*/ 77 w 186"/>
                <a:gd name="T11" fmla="*/ 241 h 241"/>
                <a:gd name="T12" fmla="*/ 77 w 186"/>
                <a:gd name="T13" fmla="*/ 31 h 241"/>
                <a:gd name="T14" fmla="*/ 0 w 186"/>
                <a:gd name="T15" fmla="*/ 31 h 241"/>
                <a:gd name="T16" fmla="*/ 0 w 186"/>
                <a:gd name="T1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6" h="241">
                  <a:moveTo>
                    <a:pt x="0" y="0"/>
                  </a:moveTo>
                  <a:lnTo>
                    <a:pt x="186" y="0"/>
                  </a:lnTo>
                  <a:lnTo>
                    <a:pt x="186" y="31"/>
                  </a:lnTo>
                  <a:lnTo>
                    <a:pt x="109" y="31"/>
                  </a:lnTo>
                  <a:lnTo>
                    <a:pt x="109" y="241"/>
                  </a:lnTo>
                  <a:lnTo>
                    <a:pt x="77" y="241"/>
                  </a:lnTo>
                  <a:lnTo>
                    <a:pt x="77" y="31"/>
                  </a:lnTo>
                  <a:lnTo>
                    <a:pt x="0" y="3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3" name="Freeform 40">
              <a:extLst>
                <a:ext uri="{FF2B5EF4-FFF2-40B4-BE49-F238E27FC236}">
                  <a16:creationId xmlns:a16="http://schemas.microsoft.com/office/drawing/2014/main" id="{1FF5B2F2-E920-434E-A3C7-3DF026735A86}"/>
                </a:ext>
              </a:extLst>
            </p:cNvPr>
            <p:cNvSpPr>
              <a:spLocks/>
            </p:cNvSpPr>
            <p:nvPr userDrawn="1"/>
          </p:nvSpPr>
          <p:spPr bwMode="auto">
            <a:xfrm>
              <a:off x="8205788" y="5280026"/>
              <a:ext cx="254000" cy="382588"/>
            </a:xfrm>
            <a:custGeom>
              <a:avLst/>
              <a:gdLst>
                <a:gd name="T0" fmla="*/ 0 w 160"/>
                <a:gd name="T1" fmla="*/ 0 h 241"/>
                <a:gd name="T2" fmla="*/ 156 w 160"/>
                <a:gd name="T3" fmla="*/ 0 h 241"/>
                <a:gd name="T4" fmla="*/ 156 w 160"/>
                <a:gd name="T5" fmla="*/ 31 h 241"/>
                <a:gd name="T6" fmla="*/ 32 w 160"/>
                <a:gd name="T7" fmla="*/ 31 h 241"/>
                <a:gd name="T8" fmla="*/ 32 w 160"/>
                <a:gd name="T9" fmla="*/ 103 h 241"/>
                <a:gd name="T10" fmla="*/ 146 w 160"/>
                <a:gd name="T11" fmla="*/ 103 h 241"/>
                <a:gd name="T12" fmla="*/ 146 w 160"/>
                <a:gd name="T13" fmla="*/ 133 h 241"/>
                <a:gd name="T14" fmla="*/ 32 w 160"/>
                <a:gd name="T15" fmla="*/ 133 h 241"/>
                <a:gd name="T16" fmla="*/ 32 w 160"/>
                <a:gd name="T17" fmla="*/ 210 h 241"/>
                <a:gd name="T18" fmla="*/ 160 w 160"/>
                <a:gd name="T19" fmla="*/ 210 h 241"/>
                <a:gd name="T20" fmla="*/ 160 w 160"/>
                <a:gd name="T21" fmla="*/ 241 h 241"/>
                <a:gd name="T22" fmla="*/ 0 w 160"/>
                <a:gd name="T23" fmla="*/ 241 h 241"/>
                <a:gd name="T24" fmla="*/ 0 w 160"/>
                <a:gd name="T25"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 h="241">
                  <a:moveTo>
                    <a:pt x="0" y="0"/>
                  </a:moveTo>
                  <a:lnTo>
                    <a:pt x="156" y="0"/>
                  </a:lnTo>
                  <a:lnTo>
                    <a:pt x="156" y="31"/>
                  </a:lnTo>
                  <a:lnTo>
                    <a:pt x="32" y="31"/>
                  </a:lnTo>
                  <a:lnTo>
                    <a:pt x="32" y="103"/>
                  </a:lnTo>
                  <a:lnTo>
                    <a:pt x="146" y="103"/>
                  </a:lnTo>
                  <a:lnTo>
                    <a:pt x="146" y="133"/>
                  </a:lnTo>
                  <a:lnTo>
                    <a:pt x="32" y="133"/>
                  </a:lnTo>
                  <a:lnTo>
                    <a:pt x="32" y="210"/>
                  </a:lnTo>
                  <a:lnTo>
                    <a:pt x="160" y="210"/>
                  </a:lnTo>
                  <a:lnTo>
                    <a:pt x="160" y="241"/>
                  </a:lnTo>
                  <a:lnTo>
                    <a:pt x="0"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4" name="Freeform 41">
              <a:extLst>
                <a:ext uri="{FF2B5EF4-FFF2-40B4-BE49-F238E27FC236}">
                  <a16:creationId xmlns:a16="http://schemas.microsoft.com/office/drawing/2014/main" id="{A02D6F3D-F77C-43BD-836A-F1FF029D4E09}"/>
                </a:ext>
              </a:extLst>
            </p:cNvPr>
            <p:cNvSpPr>
              <a:spLocks noEditPoints="1"/>
            </p:cNvSpPr>
            <p:nvPr userDrawn="1"/>
          </p:nvSpPr>
          <p:spPr bwMode="auto">
            <a:xfrm>
              <a:off x="8526463" y="5280026"/>
              <a:ext cx="269875" cy="382588"/>
            </a:xfrm>
            <a:custGeom>
              <a:avLst/>
              <a:gdLst>
                <a:gd name="T0" fmla="*/ 33 w 170"/>
                <a:gd name="T1" fmla="*/ 28 h 241"/>
                <a:gd name="T2" fmla="*/ 33 w 170"/>
                <a:gd name="T3" fmla="*/ 105 h 241"/>
                <a:gd name="T4" fmla="*/ 75 w 170"/>
                <a:gd name="T5" fmla="*/ 105 h 241"/>
                <a:gd name="T6" fmla="*/ 89 w 170"/>
                <a:gd name="T7" fmla="*/ 105 h 241"/>
                <a:gd name="T8" fmla="*/ 103 w 170"/>
                <a:gd name="T9" fmla="*/ 101 h 241"/>
                <a:gd name="T10" fmla="*/ 114 w 170"/>
                <a:gd name="T11" fmla="*/ 96 h 241"/>
                <a:gd name="T12" fmla="*/ 124 w 170"/>
                <a:gd name="T13" fmla="*/ 84 h 241"/>
                <a:gd name="T14" fmla="*/ 126 w 170"/>
                <a:gd name="T15" fmla="*/ 68 h 241"/>
                <a:gd name="T16" fmla="*/ 124 w 170"/>
                <a:gd name="T17" fmla="*/ 52 h 241"/>
                <a:gd name="T18" fmla="*/ 114 w 170"/>
                <a:gd name="T19" fmla="*/ 40 h 241"/>
                <a:gd name="T20" fmla="*/ 103 w 170"/>
                <a:gd name="T21" fmla="*/ 33 h 241"/>
                <a:gd name="T22" fmla="*/ 89 w 170"/>
                <a:gd name="T23" fmla="*/ 31 h 241"/>
                <a:gd name="T24" fmla="*/ 75 w 170"/>
                <a:gd name="T25" fmla="*/ 28 h 241"/>
                <a:gd name="T26" fmla="*/ 33 w 170"/>
                <a:gd name="T27" fmla="*/ 28 h 241"/>
                <a:gd name="T28" fmla="*/ 0 w 170"/>
                <a:gd name="T29" fmla="*/ 0 h 241"/>
                <a:gd name="T30" fmla="*/ 84 w 170"/>
                <a:gd name="T31" fmla="*/ 0 h 241"/>
                <a:gd name="T32" fmla="*/ 110 w 170"/>
                <a:gd name="T33" fmla="*/ 3 h 241"/>
                <a:gd name="T34" fmla="*/ 131 w 170"/>
                <a:gd name="T35" fmla="*/ 12 h 241"/>
                <a:gd name="T36" fmla="*/ 145 w 170"/>
                <a:gd name="T37" fmla="*/ 24 h 241"/>
                <a:gd name="T38" fmla="*/ 154 w 170"/>
                <a:gd name="T39" fmla="*/ 38 h 241"/>
                <a:gd name="T40" fmla="*/ 159 w 170"/>
                <a:gd name="T41" fmla="*/ 52 h 241"/>
                <a:gd name="T42" fmla="*/ 161 w 170"/>
                <a:gd name="T43" fmla="*/ 68 h 241"/>
                <a:gd name="T44" fmla="*/ 156 w 170"/>
                <a:gd name="T45" fmla="*/ 89 h 241"/>
                <a:gd name="T46" fmla="*/ 145 w 170"/>
                <a:gd name="T47" fmla="*/ 110 h 241"/>
                <a:gd name="T48" fmla="*/ 126 w 170"/>
                <a:gd name="T49" fmla="*/ 124 h 241"/>
                <a:gd name="T50" fmla="*/ 100 w 170"/>
                <a:gd name="T51" fmla="*/ 131 h 241"/>
                <a:gd name="T52" fmla="*/ 170 w 170"/>
                <a:gd name="T53" fmla="*/ 241 h 241"/>
                <a:gd name="T54" fmla="*/ 128 w 170"/>
                <a:gd name="T55" fmla="*/ 241 h 241"/>
                <a:gd name="T56" fmla="*/ 68 w 170"/>
                <a:gd name="T57" fmla="*/ 133 h 241"/>
                <a:gd name="T58" fmla="*/ 33 w 170"/>
                <a:gd name="T59" fmla="*/ 133 h 241"/>
                <a:gd name="T60" fmla="*/ 33 w 170"/>
                <a:gd name="T61" fmla="*/ 241 h 241"/>
                <a:gd name="T62" fmla="*/ 0 w 170"/>
                <a:gd name="T63" fmla="*/ 241 h 241"/>
                <a:gd name="T64" fmla="*/ 0 w 170"/>
                <a:gd name="T65"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0" h="241">
                  <a:moveTo>
                    <a:pt x="33" y="28"/>
                  </a:moveTo>
                  <a:lnTo>
                    <a:pt x="33" y="105"/>
                  </a:lnTo>
                  <a:lnTo>
                    <a:pt x="75" y="105"/>
                  </a:lnTo>
                  <a:lnTo>
                    <a:pt x="89" y="105"/>
                  </a:lnTo>
                  <a:lnTo>
                    <a:pt x="103" y="101"/>
                  </a:lnTo>
                  <a:lnTo>
                    <a:pt x="114" y="96"/>
                  </a:lnTo>
                  <a:lnTo>
                    <a:pt x="124" y="84"/>
                  </a:lnTo>
                  <a:lnTo>
                    <a:pt x="126" y="68"/>
                  </a:lnTo>
                  <a:lnTo>
                    <a:pt x="124" y="52"/>
                  </a:lnTo>
                  <a:lnTo>
                    <a:pt x="114" y="40"/>
                  </a:lnTo>
                  <a:lnTo>
                    <a:pt x="103" y="33"/>
                  </a:lnTo>
                  <a:lnTo>
                    <a:pt x="89" y="31"/>
                  </a:lnTo>
                  <a:lnTo>
                    <a:pt x="75" y="28"/>
                  </a:lnTo>
                  <a:lnTo>
                    <a:pt x="33" y="28"/>
                  </a:lnTo>
                  <a:close/>
                  <a:moveTo>
                    <a:pt x="0" y="0"/>
                  </a:moveTo>
                  <a:lnTo>
                    <a:pt x="84" y="0"/>
                  </a:lnTo>
                  <a:lnTo>
                    <a:pt x="110" y="3"/>
                  </a:lnTo>
                  <a:lnTo>
                    <a:pt x="131" y="12"/>
                  </a:lnTo>
                  <a:lnTo>
                    <a:pt x="145" y="24"/>
                  </a:lnTo>
                  <a:lnTo>
                    <a:pt x="154" y="38"/>
                  </a:lnTo>
                  <a:lnTo>
                    <a:pt x="159" y="52"/>
                  </a:lnTo>
                  <a:lnTo>
                    <a:pt x="161" y="68"/>
                  </a:lnTo>
                  <a:lnTo>
                    <a:pt x="156" y="89"/>
                  </a:lnTo>
                  <a:lnTo>
                    <a:pt x="145" y="110"/>
                  </a:lnTo>
                  <a:lnTo>
                    <a:pt x="126" y="124"/>
                  </a:lnTo>
                  <a:lnTo>
                    <a:pt x="100" y="131"/>
                  </a:lnTo>
                  <a:lnTo>
                    <a:pt x="170" y="241"/>
                  </a:lnTo>
                  <a:lnTo>
                    <a:pt x="128" y="241"/>
                  </a:lnTo>
                  <a:lnTo>
                    <a:pt x="68" y="133"/>
                  </a:lnTo>
                  <a:lnTo>
                    <a:pt x="33" y="133"/>
                  </a:lnTo>
                  <a:lnTo>
                    <a:pt x="33" y="241"/>
                  </a:lnTo>
                  <a:lnTo>
                    <a:pt x="0"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5" name="Freeform 42">
              <a:extLst>
                <a:ext uri="{FF2B5EF4-FFF2-40B4-BE49-F238E27FC236}">
                  <a16:creationId xmlns:a16="http://schemas.microsoft.com/office/drawing/2014/main" id="{5F3BAB0E-E73F-46CF-9F44-568EB69B2381}"/>
                </a:ext>
              </a:extLst>
            </p:cNvPr>
            <p:cNvSpPr>
              <a:spLocks/>
            </p:cNvSpPr>
            <p:nvPr userDrawn="1"/>
          </p:nvSpPr>
          <p:spPr bwMode="auto">
            <a:xfrm>
              <a:off x="8937625" y="5280026"/>
              <a:ext cx="512763" cy="382588"/>
            </a:xfrm>
            <a:custGeom>
              <a:avLst/>
              <a:gdLst>
                <a:gd name="T0" fmla="*/ 0 w 323"/>
                <a:gd name="T1" fmla="*/ 0 h 241"/>
                <a:gd name="T2" fmla="*/ 35 w 323"/>
                <a:gd name="T3" fmla="*/ 0 h 241"/>
                <a:gd name="T4" fmla="*/ 86 w 323"/>
                <a:gd name="T5" fmla="*/ 192 h 241"/>
                <a:gd name="T6" fmla="*/ 86 w 323"/>
                <a:gd name="T7" fmla="*/ 192 h 241"/>
                <a:gd name="T8" fmla="*/ 144 w 323"/>
                <a:gd name="T9" fmla="*/ 0 h 241"/>
                <a:gd name="T10" fmla="*/ 181 w 323"/>
                <a:gd name="T11" fmla="*/ 0 h 241"/>
                <a:gd name="T12" fmla="*/ 237 w 323"/>
                <a:gd name="T13" fmla="*/ 192 h 241"/>
                <a:gd name="T14" fmla="*/ 237 w 323"/>
                <a:gd name="T15" fmla="*/ 192 h 241"/>
                <a:gd name="T16" fmla="*/ 291 w 323"/>
                <a:gd name="T17" fmla="*/ 0 h 241"/>
                <a:gd name="T18" fmla="*/ 323 w 323"/>
                <a:gd name="T19" fmla="*/ 0 h 241"/>
                <a:gd name="T20" fmla="*/ 253 w 323"/>
                <a:gd name="T21" fmla="*/ 241 h 241"/>
                <a:gd name="T22" fmla="*/ 221 w 323"/>
                <a:gd name="T23" fmla="*/ 241 h 241"/>
                <a:gd name="T24" fmla="*/ 163 w 323"/>
                <a:gd name="T25" fmla="*/ 45 h 241"/>
                <a:gd name="T26" fmla="*/ 160 w 323"/>
                <a:gd name="T27" fmla="*/ 45 h 241"/>
                <a:gd name="T28" fmla="*/ 104 w 323"/>
                <a:gd name="T29" fmla="*/ 241 h 241"/>
                <a:gd name="T30" fmla="*/ 69 w 323"/>
                <a:gd name="T31" fmla="*/ 241 h 241"/>
                <a:gd name="T32" fmla="*/ 0 w 323"/>
                <a:gd name="T33"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3" h="241">
                  <a:moveTo>
                    <a:pt x="0" y="0"/>
                  </a:moveTo>
                  <a:lnTo>
                    <a:pt x="35" y="0"/>
                  </a:lnTo>
                  <a:lnTo>
                    <a:pt x="86" y="192"/>
                  </a:lnTo>
                  <a:lnTo>
                    <a:pt x="86" y="192"/>
                  </a:lnTo>
                  <a:lnTo>
                    <a:pt x="144" y="0"/>
                  </a:lnTo>
                  <a:lnTo>
                    <a:pt x="181" y="0"/>
                  </a:lnTo>
                  <a:lnTo>
                    <a:pt x="237" y="192"/>
                  </a:lnTo>
                  <a:lnTo>
                    <a:pt x="237" y="192"/>
                  </a:lnTo>
                  <a:lnTo>
                    <a:pt x="291" y="0"/>
                  </a:lnTo>
                  <a:lnTo>
                    <a:pt x="323" y="0"/>
                  </a:lnTo>
                  <a:lnTo>
                    <a:pt x="253" y="241"/>
                  </a:lnTo>
                  <a:lnTo>
                    <a:pt x="221" y="241"/>
                  </a:lnTo>
                  <a:lnTo>
                    <a:pt x="163" y="45"/>
                  </a:lnTo>
                  <a:lnTo>
                    <a:pt x="160" y="45"/>
                  </a:lnTo>
                  <a:lnTo>
                    <a:pt x="104" y="241"/>
                  </a:lnTo>
                  <a:lnTo>
                    <a:pt x="69"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6" name="Freeform 43">
              <a:extLst>
                <a:ext uri="{FF2B5EF4-FFF2-40B4-BE49-F238E27FC236}">
                  <a16:creationId xmlns:a16="http://schemas.microsoft.com/office/drawing/2014/main" id="{6FB5EE82-C79A-4D56-BC59-536224BC9B49}"/>
                </a:ext>
              </a:extLst>
            </p:cNvPr>
            <p:cNvSpPr>
              <a:spLocks noEditPoints="1"/>
            </p:cNvSpPr>
            <p:nvPr userDrawn="1"/>
          </p:nvSpPr>
          <p:spPr bwMode="auto">
            <a:xfrm>
              <a:off x="9469438" y="5268913"/>
              <a:ext cx="395288" cy="400050"/>
            </a:xfrm>
            <a:custGeom>
              <a:avLst/>
              <a:gdLst>
                <a:gd name="T0" fmla="*/ 123 w 249"/>
                <a:gd name="T1" fmla="*/ 33 h 252"/>
                <a:gd name="T2" fmla="*/ 93 w 249"/>
                <a:gd name="T3" fmla="*/ 38 h 252"/>
                <a:gd name="T4" fmla="*/ 70 w 249"/>
                <a:gd name="T5" fmla="*/ 49 h 252"/>
                <a:gd name="T6" fmla="*/ 51 w 249"/>
                <a:gd name="T7" fmla="*/ 70 h 252"/>
                <a:gd name="T8" fmla="*/ 37 w 249"/>
                <a:gd name="T9" fmla="*/ 98 h 252"/>
                <a:gd name="T10" fmla="*/ 35 w 249"/>
                <a:gd name="T11" fmla="*/ 126 h 252"/>
                <a:gd name="T12" fmla="*/ 37 w 249"/>
                <a:gd name="T13" fmla="*/ 157 h 252"/>
                <a:gd name="T14" fmla="*/ 51 w 249"/>
                <a:gd name="T15" fmla="*/ 182 h 252"/>
                <a:gd name="T16" fmla="*/ 70 w 249"/>
                <a:gd name="T17" fmla="*/ 203 h 252"/>
                <a:gd name="T18" fmla="*/ 93 w 249"/>
                <a:gd name="T19" fmla="*/ 217 h 252"/>
                <a:gd name="T20" fmla="*/ 123 w 249"/>
                <a:gd name="T21" fmla="*/ 222 h 252"/>
                <a:gd name="T22" fmla="*/ 153 w 249"/>
                <a:gd name="T23" fmla="*/ 217 h 252"/>
                <a:gd name="T24" fmla="*/ 179 w 249"/>
                <a:gd name="T25" fmla="*/ 203 h 252"/>
                <a:gd name="T26" fmla="*/ 198 w 249"/>
                <a:gd name="T27" fmla="*/ 182 h 252"/>
                <a:gd name="T28" fmla="*/ 209 w 249"/>
                <a:gd name="T29" fmla="*/ 157 h 252"/>
                <a:gd name="T30" fmla="*/ 214 w 249"/>
                <a:gd name="T31" fmla="*/ 126 h 252"/>
                <a:gd name="T32" fmla="*/ 209 w 249"/>
                <a:gd name="T33" fmla="*/ 98 h 252"/>
                <a:gd name="T34" fmla="*/ 198 w 249"/>
                <a:gd name="T35" fmla="*/ 70 h 252"/>
                <a:gd name="T36" fmla="*/ 179 w 249"/>
                <a:gd name="T37" fmla="*/ 49 h 252"/>
                <a:gd name="T38" fmla="*/ 153 w 249"/>
                <a:gd name="T39" fmla="*/ 38 h 252"/>
                <a:gd name="T40" fmla="*/ 123 w 249"/>
                <a:gd name="T41" fmla="*/ 33 h 252"/>
                <a:gd name="T42" fmla="*/ 123 w 249"/>
                <a:gd name="T43" fmla="*/ 0 h 252"/>
                <a:gd name="T44" fmla="*/ 165 w 249"/>
                <a:gd name="T45" fmla="*/ 7 h 252"/>
                <a:gd name="T46" fmla="*/ 200 w 249"/>
                <a:gd name="T47" fmla="*/ 26 h 252"/>
                <a:gd name="T48" fmla="*/ 226 w 249"/>
                <a:gd name="T49" fmla="*/ 52 h 252"/>
                <a:gd name="T50" fmla="*/ 242 w 249"/>
                <a:gd name="T51" fmla="*/ 87 h 252"/>
                <a:gd name="T52" fmla="*/ 249 w 249"/>
                <a:gd name="T53" fmla="*/ 126 h 252"/>
                <a:gd name="T54" fmla="*/ 242 w 249"/>
                <a:gd name="T55" fmla="*/ 168 h 252"/>
                <a:gd name="T56" fmla="*/ 226 w 249"/>
                <a:gd name="T57" fmla="*/ 203 h 252"/>
                <a:gd name="T58" fmla="*/ 200 w 249"/>
                <a:gd name="T59" fmla="*/ 229 h 252"/>
                <a:gd name="T60" fmla="*/ 165 w 249"/>
                <a:gd name="T61" fmla="*/ 248 h 252"/>
                <a:gd name="T62" fmla="*/ 123 w 249"/>
                <a:gd name="T63" fmla="*/ 252 h 252"/>
                <a:gd name="T64" fmla="*/ 84 w 249"/>
                <a:gd name="T65" fmla="*/ 248 h 252"/>
                <a:gd name="T66" fmla="*/ 49 w 249"/>
                <a:gd name="T67" fmla="*/ 229 h 252"/>
                <a:gd name="T68" fmla="*/ 23 w 249"/>
                <a:gd name="T69" fmla="*/ 203 h 252"/>
                <a:gd name="T70" fmla="*/ 4 w 249"/>
                <a:gd name="T71" fmla="*/ 168 h 252"/>
                <a:gd name="T72" fmla="*/ 0 w 249"/>
                <a:gd name="T73" fmla="*/ 126 h 252"/>
                <a:gd name="T74" fmla="*/ 4 w 249"/>
                <a:gd name="T75" fmla="*/ 87 h 252"/>
                <a:gd name="T76" fmla="*/ 23 w 249"/>
                <a:gd name="T77" fmla="*/ 52 h 252"/>
                <a:gd name="T78" fmla="*/ 49 w 249"/>
                <a:gd name="T79" fmla="*/ 26 h 252"/>
                <a:gd name="T80" fmla="*/ 84 w 249"/>
                <a:gd name="T81" fmla="*/ 7 h 252"/>
                <a:gd name="T82" fmla="*/ 123 w 249"/>
                <a:gd name="T83"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9" h="252">
                  <a:moveTo>
                    <a:pt x="123" y="33"/>
                  </a:moveTo>
                  <a:lnTo>
                    <a:pt x="93" y="38"/>
                  </a:lnTo>
                  <a:lnTo>
                    <a:pt x="70" y="49"/>
                  </a:lnTo>
                  <a:lnTo>
                    <a:pt x="51" y="70"/>
                  </a:lnTo>
                  <a:lnTo>
                    <a:pt x="37" y="98"/>
                  </a:lnTo>
                  <a:lnTo>
                    <a:pt x="35" y="126"/>
                  </a:lnTo>
                  <a:lnTo>
                    <a:pt x="37" y="157"/>
                  </a:lnTo>
                  <a:lnTo>
                    <a:pt x="51" y="182"/>
                  </a:lnTo>
                  <a:lnTo>
                    <a:pt x="70" y="203"/>
                  </a:lnTo>
                  <a:lnTo>
                    <a:pt x="93" y="217"/>
                  </a:lnTo>
                  <a:lnTo>
                    <a:pt x="123" y="222"/>
                  </a:lnTo>
                  <a:lnTo>
                    <a:pt x="153" y="217"/>
                  </a:lnTo>
                  <a:lnTo>
                    <a:pt x="179" y="203"/>
                  </a:lnTo>
                  <a:lnTo>
                    <a:pt x="198" y="182"/>
                  </a:lnTo>
                  <a:lnTo>
                    <a:pt x="209" y="157"/>
                  </a:lnTo>
                  <a:lnTo>
                    <a:pt x="214" y="126"/>
                  </a:lnTo>
                  <a:lnTo>
                    <a:pt x="209" y="98"/>
                  </a:lnTo>
                  <a:lnTo>
                    <a:pt x="198" y="70"/>
                  </a:lnTo>
                  <a:lnTo>
                    <a:pt x="179" y="49"/>
                  </a:lnTo>
                  <a:lnTo>
                    <a:pt x="153" y="38"/>
                  </a:lnTo>
                  <a:lnTo>
                    <a:pt x="123" y="33"/>
                  </a:lnTo>
                  <a:close/>
                  <a:moveTo>
                    <a:pt x="123" y="0"/>
                  </a:moveTo>
                  <a:lnTo>
                    <a:pt x="165" y="7"/>
                  </a:lnTo>
                  <a:lnTo>
                    <a:pt x="200" y="26"/>
                  </a:lnTo>
                  <a:lnTo>
                    <a:pt x="226" y="52"/>
                  </a:lnTo>
                  <a:lnTo>
                    <a:pt x="242" y="87"/>
                  </a:lnTo>
                  <a:lnTo>
                    <a:pt x="249" y="126"/>
                  </a:lnTo>
                  <a:lnTo>
                    <a:pt x="242" y="168"/>
                  </a:lnTo>
                  <a:lnTo>
                    <a:pt x="226" y="203"/>
                  </a:lnTo>
                  <a:lnTo>
                    <a:pt x="200" y="229"/>
                  </a:lnTo>
                  <a:lnTo>
                    <a:pt x="165" y="248"/>
                  </a:lnTo>
                  <a:lnTo>
                    <a:pt x="123" y="252"/>
                  </a:lnTo>
                  <a:lnTo>
                    <a:pt x="84" y="248"/>
                  </a:lnTo>
                  <a:lnTo>
                    <a:pt x="49" y="229"/>
                  </a:lnTo>
                  <a:lnTo>
                    <a:pt x="23" y="203"/>
                  </a:lnTo>
                  <a:lnTo>
                    <a:pt x="4" y="168"/>
                  </a:lnTo>
                  <a:lnTo>
                    <a:pt x="0" y="126"/>
                  </a:lnTo>
                  <a:lnTo>
                    <a:pt x="4" y="87"/>
                  </a:lnTo>
                  <a:lnTo>
                    <a:pt x="23" y="52"/>
                  </a:lnTo>
                  <a:lnTo>
                    <a:pt x="49" y="26"/>
                  </a:lnTo>
                  <a:lnTo>
                    <a:pt x="84" y="7"/>
                  </a:lnTo>
                  <a:lnTo>
                    <a:pt x="12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7" name="Freeform 44">
              <a:extLst>
                <a:ext uri="{FF2B5EF4-FFF2-40B4-BE49-F238E27FC236}">
                  <a16:creationId xmlns:a16="http://schemas.microsoft.com/office/drawing/2014/main" id="{C46EBC34-5FEE-42FD-B83B-88003CAA9B5A}"/>
                </a:ext>
              </a:extLst>
            </p:cNvPr>
            <p:cNvSpPr>
              <a:spLocks noEditPoints="1"/>
            </p:cNvSpPr>
            <p:nvPr userDrawn="1"/>
          </p:nvSpPr>
          <p:spPr bwMode="auto">
            <a:xfrm>
              <a:off x="9931400" y="5280026"/>
              <a:ext cx="269875" cy="382588"/>
            </a:xfrm>
            <a:custGeom>
              <a:avLst/>
              <a:gdLst>
                <a:gd name="T0" fmla="*/ 32 w 170"/>
                <a:gd name="T1" fmla="*/ 28 h 241"/>
                <a:gd name="T2" fmla="*/ 32 w 170"/>
                <a:gd name="T3" fmla="*/ 105 h 241"/>
                <a:gd name="T4" fmla="*/ 74 w 170"/>
                <a:gd name="T5" fmla="*/ 105 h 241"/>
                <a:gd name="T6" fmla="*/ 88 w 170"/>
                <a:gd name="T7" fmla="*/ 105 h 241"/>
                <a:gd name="T8" fmla="*/ 102 w 170"/>
                <a:gd name="T9" fmla="*/ 101 h 241"/>
                <a:gd name="T10" fmla="*/ 114 w 170"/>
                <a:gd name="T11" fmla="*/ 96 h 241"/>
                <a:gd name="T12" fmla="*/ 123 w 170"/>
                <a:gd name="T13" fmla="*/ 84 h 241"/>
                <a:gd name="T14" fmla="*/ 125 w 170"/>
                <a:gd name="T15" fmla="*/ 68 h 241"/>
                <a:gd name="T16" fmla="*/ 123 w 170"/>
                <a:gd name="T17" fmla="*/ 52 h 241"/>
                <a:gd name="T18" fmla="*/ 114 w 170"/>
                <a:gd name="T19" fmla="*/ 40 h 241"/>
                <a:gd name="T20" fmla="*/ 102 w 170"/>
                <a:gd name="T21" fmla="*/ 33 h 241"/>
                <a:gd name="T22" fmla="*/ 88 w 170"/>
                <a:gd name="T23" fmla="*/ 31 h 241"/>
                <a:gd name="T24" fmla="*/ 74 w 170"/>
                <a:gd name="T25" fmla="*/ 28 h 241"/>
                <a:gd name="T26" fmla="*/ 32 w 170"/>
                <a:gd name="T27" fmla="*/ 28 h 241"/>
                <a:gd name="T28" fmla="*/ 0 w 170"/>
                <a:gd name="T29" fmla="*/ 0 h 241"/>
                <a:gd name="T30" fmla="*/ 83 w 170"/>
                <a:gd name="T31" fmla="*/ 0 h 241"/>
                <a:gd name="T32" fmla="*/ 109 w 170"/>
                <a:gd name="T33" fmla="*/ 3 h 241"/>
                <a:gd name="T34" fmla="*/ 130 w 170"/>
                <a:gd name="T35" fmla="*/ 12 h 241"/>
                <a:gd name="T36" fmla="*/ 144 w 170"/>
                <a:gd name="T37" fmla="*/ 24 h 241"/>
                <a:gd name="T38" fmla="*/ 153 w 170"/>
                <a:gd name="T39" fmla="*/ 38 h 241"/>
                <a:gd name="T40" fmla="*/ 158 w 170"/>
                <a:gd name="T41" fmla="*/ 52 h 241"/>
                <a:gd name="T42" fmla="*/ 160 w 170"/>
                <a:gd name="T43" fmla="*/ 68 h 241"/>
                <a:gd name="T44" fmla="*/ 156 w 170"/>
                <a:gd name="T45" fmla="*/ 89 h 241"/>
                <a:gd name="T46" fmla="*/ 144 w 170"/>
                <a:gd name="T47" fmla="*/ 110 h 241"/>
                <a:gd name="T48" fmla="*/ 125 w 170"/>
                <a:gd name="T49" fmla="*/ 124 h 241"/>
                <a:gd name="T50" fmla="*/ 100 w 170"/>
                <a:gd name="T51" fmla="*/ 131 h 241"/>
                <a:gd name="T52" fmla="*/ 170 w 170"/>
                <a:gd name="T53" fmla="*/ 241 h 241"/>
                <a:gd name="T54" fmla="*/ 128 w 170"/>
                <a:gd name="T55" fmla="*/ 241 h 241"/>
                <a:gd name="T56" fmla="*/ 67 w 170"/>
                <a:gd name="T57" fmla="*/ 133 h 241"/>
                <a:gd name="T58" fmla="*/ 32 w 170"/>
                <a:gd name="T59" fmla="*/ 133 h 241"/>
                <a:gd name="T60" fmla="*/ 32 w 170"/>
                <a:gd name="T61" fmla="*/ 241 h 241"/>
                <a:gd name="T62" fmla="*/ 0 w 170"/>
                <a:gd name="T63" fmla="*/ 241 h 241"/>
                <a:gd name="T64" fmla="*/ 0 w 170"/>
                <a:gd name="T65"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0" h="241">
                  <a:moveTo>
                    <a:pt x="32" y="28"/>
                  </a:moveTo>
                  <a:lnTo>
                    <a:pt x="32" y="105"/>
                  </a:lnTo>
                  <a:lnTo>
                    <a:pt x="74" y="105"/>
                  </a:lnTo>
                  <a:lnTo>
                    <a:pt x="88" y="105"/>
                  </a:lnTo>
                  <a:lnTo>
                    <a:pt x="102" y="101"/>
                  </a:lnTo>
                  <a:lnTo>
                    <a:pt x="114" y="96"/>
                  </a:lnTo>
                  <a:lnTo>
                    <a:pt x="123" y="84"/>
                  </a:lnTo>
                  <a:lnTo>
                    <a:pt x="125" y="68"/>
                  </a:lnTo>
                  <a:lnTo>
                    <a:pt x="123" y="52"/>
                  </a:lnTo>
                  <a:lnTo>
                    <a:pt x="114" y="40"/>
                  </a:lnTo>
                  <a:lnTo>
                    <a:pt x="102" y="33"/>
                  </a:lnTo>
                  <a:lnTo>
                    <a:pt x="88" y="31"/>
                  </a:lnTo>
                  <a:lnTo>
                    <a:pt x="74" y="28"/>
                  </a:lnTo>
                  <a:lnTo>
                    <a:pt x="32" y="28"/>
                  </a:lnTo>
                  <a:close/>
                  <a:moveTo>
                    <a:pt x="0" y="0"/>
                  </a:moveTo>
                  <a:lnTo>
                    <a:pt x="83" y="0"/>
                  </a:lnTo>
                  <a:lnTo>
                    <a:pt x="109" y="3"/>
                  </a:lnTo>
                  <a:lnTo>
                    <a:pt x="130" y="12"/>
                  </a:lnTo>
                  <a:lnTo>
                    <a:pt x="144" y="24"/>
                  </a:lnTo>
                  <a:lnTo>
                    <a:pt x="153" y="38"/>
                  </a:lnTo>
                  <a:lnTo>
                    <a:pt x="158" y="52"/>
                  </a:lnTo>
                  <a:lnTo>
                    <a:pt x="160" y="68"/>
                  </a:lnTo>
                  <a:lnTo>
                    <a:pt x="156" y="89"/>
                  </a:lnTo>
                  <a:lnTo>
                    <a:pt x="144" y="110"/>
                  </a:lnTo>
                  <a:lnTo>
                    <a:pt x="125" y="124"/>
                  </a:lnTo>
                  <a:lnTo>
                    <a:pt x="100" y="131"/>
                  </a:lnTo>
                  <a:lnTo>
                    <a:pt x="170" y="241"/>
                  </a:lnTo>
                  <a:lnTo>
                    <a:pt x="128" y="241"/>
                  </a:lnTo>
                  <a:lnTo>
                    <a:pt x="67" y="133"/>
                  </a:lnTo>
                  <a:lnTo>
                    <a:pt x="32" y="133"/>
                  </a:lnTo>
                  <a:lnTo>
                    <a:pt x="32" y="241"/>
                  </a:lnTo>
                  <a:lnTo>
                    <a:pt x="0"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8" name="Freeform 45">
              <a:extLst>
                <a:ext uri="{FF2B5EF4-FFF2-40B4-BE49-F238E27FC236}">
                  <a16:creationId xmlns:a16="http://schemas.microsoft.com/office/drawing/2014/main" id="{AF7B554D-512C-432D-9204-37DE0AFDD455}"/>
                </a:ext>
              </a:extLst>
            </p:cNvPr>
            <p:cNvSpPr>
              <a:spLocks/>
            </p:cNvSpPr>
            <p:nvPr userDrawn="1"/>
          </p:nvSpPr>
          <p:spPr bwMode="auto">
            <a:xfrm>
              <a:off x="10248900" y="5280026"/>
              <a:ext cx="225425" cy="382588"/>
            </a:xfrm>
            <a:custGeom>
              <a:avLst/>
              <a:gdLst>
                <a:gd name="T0" fmla="*/ 0 w 142"/>
                <a:gd name="T1" fmla="*/ 0 h 241"/>
                <a:gd name="T2" fmla="*/ 32 w 142"/>
                <a:gd name="T3" fmla="*/ 0 h 241"/>
                <a:gd name="T4" fmla="*/ 32 w 142"/>
                <a:gd name="T5" fmla="*/ 210 h 241"/>
                <a:gd name="T6" fmla="*/ 142 w 142"/>
                <a:gd name="T7" fmla="*/ 210 h 241"/>
                <a:gd name="T8" fmla="*/ 142 w 142"/>
                <a:gd name="T9" fmla="*/ 241 h 241"/>
                <a:gd name="T10" fmla="*/ 0 w 142"/>
                <a:gd name="T11" fmla="*/ 241 h 241"/>
                <a:gd name="T12" fmla="*/ 0 w 142"/>
                <a:gd name="T13" fmla="*/ 0 h 241"/>
              </a:gdLst>
              <a:ahLst/>
              <a:cxnLst>
                <a:cxn ang="0">
                  <a:pos x="T0" y="T1"/>
                </a:cxn>
                <a:cxn ang="0">
                  <a:pos x="T2" y="T3"/>
                </a:cxn>
                <a:cxn ang="0">
                  <a:pos x="T4" y="T5"/>
                </a:cxn>
                <a:cxn ang="0">
                  <a:pos x="T6" y="T7"/>
                </a:cxn>
                <a:cxn ang="0">
                  <a:pos x="T8" y="T9"/>
                </a:cxn>
                <a:cxn ang="0">
                  <a:pos x="T10" y="T11"/>
                </a:cxn>
                <a:cxn ang="0">
                  <a:pos x="T12" y="T13"/>
                </a:cxn>
              </a:cxnLst>
              <a:rect l="0" t="0" r="r" b="b"/>
              <a:pathLst>
                <a:path w="142" h="241">
                  <a:moveTo>
                    <a:pt x="0" y="0"/>
                  </a:moveTo>
                  <a:lnTo>
                    <a:pt x="32" y="0"/>
                  </a:lnTo>
                  <a:lnTo>
                    <a:pt x="32" y="210"/>
                  </a:lnTo>
                  <a:lnTo>
                    <a:pt x="142" y="210"/>
                  </a:lnTo>
                  <a:lnTo>
                    <a:pt x="142" y="241"/>
                  </a:lnTo>
                  <a:lnTo>
                    <a:pt x="0"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39" name="Freeform 46">
              <a:extLst>
                <a:ext uri="{FF2B5EF4-FFF2-40B4-BE49-F238E27FC236}">
                  <a16:creationId xmlns:a16="http://schemas.microsoft.com/office/drawing/2014/main" id="{A2FDA819-396F-4418-90D4-2165F47C5066}"/>
                </a:ext>
              </a:extLst>
            </p:cNvPr>
            <p:cNvSpPr>
              <a:spLocks noEditPoints="1"/>
            </p:cNvSpPr>
            <p:nvPr userDrawn="1"/>
          </p:nvSpPr>
          <p:spPr bwMode="auto">
            <a:xfrm>
              <a:off x="10510838" y="5280026"/>
              <a:ext cx="328613" cy="382588"/>
            </a:xfrm>
            <a:custGeom>
              <a:avLst/>
              <a:gdLst>
                <a:gd name="T0" fmla="*/ 33 w 207"/>
                <a:gd name="T1" fmla="*/ 31 h 241"/>
                <a:gd name="T2" fmla="*/ 33 w 207"/>
                <a:gd name="T3" fmla="*/ 210 h 241"/>
                <a:gd name="T4" fmla="*/ 72 w 207"/>
                <a:gd name="T5" fmla="*/ 210 h 241"/>
                <a:gd name="T6" fmla="*/ 105 w 207"/>
                <a:gd name="T7" fmla="*/ 206 h 241"/>
                <a:gd name="T8" fmla="*/ 133 w 207"/>
                <a:gd name="T9" fmla="*/ 194 h 241"/>
                <a:gd name="T10" fmla="*/ 154 w 207"/>
                <a:gd name="T11" fmla="*/ 178 h 241"/>
                <a:gd name="T12" fmla="*/ 168 w 207"/>
                <a:gd name="T13" fmla="*/ 152 h 241"/>
                <a:gd name="T14" fmla="*/ 175 w 207"/>
                <a:gd name="T15" fmla="*/ 119 h 241"/>
                <a:gd name="T16" fmla="*/ 172 w 207"/>
                <a:gd name="T17" fmla="*/ 105 h 241"/>
                <a:gd name="T18" fmla="*/ 170 w 207"/>
                <a:gd name="T19" fmla="*/ 89 h 241"/>
                <a:gd name="T20" fmla="*/ 161 w 207"/>
                <a:gd name="T21" fmla="*/ 73 h 241"/>
                <a:gd name="T22" fmla="*/ 149 w 207"/>
                <a:gd name="T23" fmla="*/ 56 h 241"/>
                <a:gd name="T24" fmla="*/ 133 w 207"/>
                <a:gd name="T25" fmla="*/ 42 h 241"/>
                <a:gd name="T26" fmla="*/ 109 w 207"/>
                <a:gd name="T27" fmla="*/ 35 h 241"/>
                <a:gd name="T28" fmla="*/ 82 w 207"/>
                <a:gd name="T29" fmla="*/ 31 h 241"/>
                <a:gd name="T30" fmla="*/ 33 w 207"/>
                <a:gd name="T31" fmla="*/ 31 h 241"/>
                <a:gd name="T32" fmla="*/ 0 w 207"/>
                <a:gd name="T33" fmla="*/ 0 h 241"/>
                <a:gd name="T34" fmla="*/ 84 w 207"/>
                <a:gd name="T35" fmla="*/ 0 h 241"/>
                <a:gd name="T36" fmla="*/ 121 w 207"/>
                <a:gd name="T37" fmla="*/ 5 h 241"/>
                <a:gd name="T38" fmla="*/ 151 w 207"/>
                <a:gd name="T39" fmla="*/ 17 h 241"/>
                <a:gd name="T40" fmla="*/ 175 w 207"/>
                <a:gd name="T41" fmla="*/ 33 h 241"/>
                <a:gd name="T42" fmla="*/ 191 w 207"/>
                <a:gd name="T43" fmla="*/ 54 h 241"/>
                <a:gd name="T44" fmla="*/ 200 w 207"/>
                <a:gd name="T45" fmla="*/ 77 h 241"/>
                <a:gd name="T46" fmla="*/ 207 w 207"/>
                <a:gd name="T47" fmla="*/ 101 h 241"/>
                <a:gd name="T48" fmla="*/ 207 w 207"/>
                <a:gd name="T49" fmla="*/ 119 h 241"/>
                <a:gd name="T50" fmla="*/ 205 w 207"/>
                <a:gd name="T51" fmla="*/ 150 h 241"/>
                <a:gd name="T52" fmla="*/ 193 w 207"/>
                <a:gd name="T53" fmla="*/ 178 h 241"/>
                <a:gd name="T54" fmla="*/ 175 w 207"/>
                <a:gd name="T55" fmla="*/ 203 h 241"/>
                <a:gd name="T56" fmla="*/ 149 w 207"/>
                <a:gd name="T57" fmla="*/ 222 h 241"/>
                <a:gd name="T58" fmla="*/ 116 w 207"/>
                <a:gd name="T59" fmla="*/ 236 h 241"/>
                <a:gd name="T60" fmla="*/ 77 w 207"/>
                <a:gd name="T61" fmla="*/ 241 h 241"/>
                <a:gd name="T62" fmla="*/ 0 w 207"/>
                <a:gd name="T63" fmla="*/ 241 h 241"/>
                <a:gd name="T64" fmla="*/ 0 w 207"/>
                <a:gd name="T65"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7" h="241">
                  <a:moveTo>
                    <a:pt x="33" y="31"/>
                  </a:moveTo>
                  <a:lnTo>
                    <a:pt x="33" y="210"/>
                  </a:lnTo>
                  <a:lnTo>
                    <a:pt x="72" y="210"/>
                  </a:lnTo>
                  <a:lnTo>
                    <a:pt x="105" y="206"/>
                  </a:lnTo>
                  <a:lnTo>
                    <a:pt x="133" y="194"/>
                  </a:lnTo>
                  <a:lnTo>
                    <a:pt x="154" y="178"/>
                  </a:lnTo>
                  <a:lnTo>
                    <a:pt x="168" y="152"/>
                  </a:lnTo>
                  <a:lnTo>
                    <a:pt x="175" y="119"/>
                  </a:lnTo>
                  <a:lnTo>
                    <a:pt x="172" y="105"/>
                  </a:lnTo>
                  <a:lnTo>
                    <a:pt x="170" y="89"/>
                  </a:lnTo>
                  <a:lnTo>
                    <a:pt x="161" y="73"/>
                  </a:lnTo>
                  <a:lnTo>
                    <a:pt x="149" y="56"/>
                  </a:lnTo>
                  <a:lnTo>
                    <a:pt x="133" y="42"/>
                  </a:lnTo>
                  <a:lnTo>
                    <a:pt x="109" y="35"/>
                  </a:lnTo>
                  <a:lnTo>
                    <a:pt x="82" y="31"/>
                  </a:lnTo>
                  <a:lnTo>
                    <a:pt x="33" y="31"/>
                  </a:lnTo>
                  <a:close/>
                  <a:moveTo>
                    <a:pt x="0" y="0"/>
                  </a:moveTo>
                  <a:lnTo>
                    <a:pt x="84" y="0"/>
                  </a:lnTo>
                  <a:lnTo>
                    <a:pt x="121" y="5"/>
                  </a:lnTo>
                  <a:lnTo>
                    <a:pt x="151" y="17"/>
                  </a:lnTo>
                  <a:lnTo>
                    <a:pt x="175" y="33"/>
                  </a:lnTo>
                  <a:lnTo>
                    <a:pt x="191" y="54"/>
                  </a:lnTo>
                  <a:lnTo>
                    <a:pt x="200" y="77"/>
                  </a:lnTo>
                  <a:lnTo>
                    <a:pt x="207" y="101"/>
                  </a:lnTo>
                  <a:lnTo>
                    <a:pt x="207" y="119"/>
                  </a:lnTo>
                  <a:lnTo>
                    <a:pt x="205" y="150"/>
                  </a:lnTo>
                  <a:lnTo>
                    <a:pt x="193" y="178"/>
                  </a:lnTo>
                  <a:lnTo>
                    <a:pt x="175" y="203"/>
                  </a:lnTo>
                  <a:lnTo>
                    <a:pt x="149" y="222"/>
                  </a:lnTo>
                  <a:lnTo>
                    <a:pt x="116" y="236"/>
                  </a:lnTo>
                  <a:lnTo>
                    <a:pt x="77" y="241"/>
                  </a:lnTo>
                  <a:lnTo>
                    <a:pt x="0" y="241"/>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Quality Large Headline">
    <p:spTree>
      <p:nvGrpSpPr>
        <p:cNvPr id="1" name=""/>
        <p:cNvGrpSpPr/>
        <p:nvPr/>
      </p:nvGrpSpPr>
      <p:grpSpPr>
        <a:xfrm>
          <a:off x="0" y="0"/>
          <a:ext cx="0" cy="0"/>
          <a:chOff x="0" y="0"/>
          <a:chExt cx="0" cy="0"/>
        </a:xfrm>
      </p:grpSpPr>
      <p:pic>
        <p:nvPicPr>
          <p:cNvPr id="24" name="Picture Placeholder 6" descr="A person standing in front of a store&#10;&#10;Description automatically generated">
            <a:extLst>
              <a:ext uri="{FF2B5EF4-FFF2-40B4-BE49-F238E27FC236}">
                <a16:creationId xmlns:a16="http://schemas.microsoft.com/office/drawing/2014/main" id="{B6308E49-6F4B-4FB3-B55E-5ABCE9FC1EC3}"/>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1919" y="78902"/>
            <a:ext cx="4560213" cy="6779098"/>
          </a:xfrm>
          <a:prstGeom prst="rect">
            <a:avLst/>
          </a:prstGeom>
        </p:spPr>
      </p:pic>
      <p:sp>
        <p:nvSpPr>
          <p:cNvPr id="21" name="Rectangle 20">
            <a:extLst>
              <a:ext uri="{FF2B5EF4-FFF2-40B4-BE49-F238E27FC236}">
                <a16:creationId xmlns:a16="http://schemas.microsoft.com/office/drawing/2014/main" id="{014D81D1-28E2-4B5A-90AC-0665128E04D9}"/>
              </a:ext>
            </a:extLst>
          </p:cNvPr>
          <p:cNvSpPr/>
          <p:nvPr userDrawn="1"/>
        </p:nvSpPr>
        <p:spPr>
          <a:xfrm rot="10800000">
            <a:off x="0" y="79514"/>
            <a:ext cx="4196372" cy="6778486"/>
          </a:xfrm>
          <a:prstGeom prst="rect">
            <a:avLst/>
          </a:prstGeom>
          <a:gradFill flip="none" rotWithShape="1">
            <a:gsLst>
              <a:gs pos="3000">
                <a:schemeClr val="accent1">
                  <a:alpha val="38000"/>
                </a:schemeClr>
              </a:gs>
              <a:gs pos="34000">
                <a:schemeClr val="accent1">
                  <a:alpha val="0"/>
                </a:schemeClr>
              </a:gs>
              <a:gs pos="100000">
                <a:schemeClr val="accent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endParaRPr>
          </a:p>
        </p:txBody>
      </p:sp>
      <p:sp>
        <p:nvSpPr>
          <p:cNvPr id="77" name="Picture Placeholder 76">
            <a:extLst>
              <a:ext uri="{FF2B5EF4-FFF2-40B4-BE49-F238E27FC236}">
                <a16:creationId xmlns:a16="http://schemas.microsoft.com/office/drawing/2014/main" id="{792C26BF-6739-427A-A9E9-8A8A678B7CC7}"/>
              </a:ext>
            </a:extLst>
          </p:cNvPr>
          <p:cNvSpPr>
            <a:spLocks noGrp="1"/>
          </p:cNvSpPr>
          <p:nvPr>
            <p:ph type="pic" sz="quarter" idx="13" hasCustomPrompt="1"/>
          </p:nvPr>
        </p:nvSpPr>
        <p:spPr>
          <a:xfrm>
            <a:off x="1919" y="78902"/>
            <a:ext cx="4560213" cy="6779098"/>
          </a:xfrm>
        </p:spPr>
        <p:txBody>
          <a:bodyPr anchor="ctr">
            <a:normAutofit/>
          </a:bodyPr>
          <a:lstStyle>
            <a:lvl1pPr marL="0" indent="0" algn="ctr">
              <a:buFontTx/>
              <a:buNone/>
              <a:defRPr sz="1500">
                <a:solidFill>
                  <a:schemeClr val="bg1"/>
                </a:solidFill>
                <a:latin typeface="Arial" panose="020B0604020202020204" pitchFamily="34" charset="0"/>
                <a:cs typeface="Arial" panose="020B0604020202020204" pitchFamily="34" charset="0"/>
              </a:defRPr>
            </a:lvl1pPr>
          </a:lstStyle>
          <a:p>
            <a:r>
              <a:rPr lang="en-US" dirty="0"/>
              <a:t>Click to Place Picture</a:t>
            </a:r>
          </a:p>
        </p:txBody>
      </p:sp>
      <p:sp>
        <p:nvSpPr>
          <p:cNvPr id="37" name="Rectangle 182">
            <a:extLst>
              <a:ext uri="{FF2B5EF4-FFF2-40B4-BE49-F238E27FC236}">
                <a16:creationId xmlns:a16="http://schemas.microsoft.com/office/drawing/2014/main" id="{7F1551CC-56A8-4FFE-8188-6BBCFBC0D73C}"/>
              </a:ext>
            </a:extLst>
          </p:cNvPr>
          <p:cNvSpPr>
            <a:spLocks noGrp="1" noChangeArrowheads="1"/>
          </p:cNvSpPr>
          <p:nvPr>
            <p:ph type="ctrTitle" hasCustomPrompt="1"/>
          </p:nvPr>
        </p:nvSpPr>
        <p:spPr bwMode="blackWhite">
          <a:xfrm>
            <a:off x="5275942" y="1272210"/>
            <a:ext cx="6325011" cy="3864494"/>
          </a:xfrm>
          <a:prstGeom prst="rect">
            <a:avLst/>
          </a:prstGeom>
          <a:ln w="25400"/>
          <a:effectLst/>
        </p:spPr>
        <p:txBody>
          <a:bodyPr tIns="91440" bIns="91440" anchor="ctr">
            <a:normAutofit/>
          </a:bodyPr>
          <a:lstStyle>
            <a:lvl1pPr algn="l">
              <a:lnSpc>
                <a:spcPct val="100000"/>
              </a:lnSpc>
              <a:spcBef>
                <a:spcPts val="0"/>
              </a:spcBef>
              <a:defRPr lang="en-US" sz="5100" b="0" kern="1200" cap="none" spc="-5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a:lstStyle>
          <a:p>
            <a:r>
              <a:rPr lang="en-US" dirty="0"/>
              <a:t>Large headline or statement goes here. Lorem ipsum</a:t>
            </a:r>
          </a:p>
        </p:txBody>
      </p:sp>
      <p:grpSp>
        <p:nvGrpSpPr>
          <p:cNvPr id="29" name="Group 28">
            <a:extLst>
              <a:ext uri="{FF2B5EF4-FFF2-40B4-BE49-F238E27FC236}">
                <a16:creationId xmlns:a16="http://schemas.microsoft.com/office/drawing/2014/main" id="{C08A7271-EAD5-41DA-A647-B52662CE3871}"/>
              </a:ext>
            </a:extLst>
          </p:cNvPr>
          <p:cNvGrpSpPr/>
          <p:nvPr userDrawn="1"/>
        </p:nvGrpSpPr>
        <p:grpSpPr>
          <a:xfrm>
            <a:off x="0" y="0"/>
            <a:ext cx="12190081" cy="79514"/>
            <a:chOff x="0" y="-1"/>
            <a:chExt cx="12190081" cy="1350190"/>
          </a:xfrm>
        </p:grpSpPr>
        <p:sp>
          <p:nvSpPr>
            <p:cNvPr id="30" name="Rectangle 29">
              <a:extLst>
                <a:ext uri="{FF2B5EF4-FFF2-40B4-BE49-F238E27FC236}">
                  <a16:creationId xmlns:a16="http://schemas.microsoft.com/office/drawing/2014/main" id="{566998BE-D4A8-4E8F-9220-64B75E6ABA38}"/>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4DAEA3FA-932F-42AD-ABBD-14E9BA87D29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29991BE7-E792-4F0F-B8A2-3D9FCF1CD3BB}"/>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73D0491D-8066-428E-9435-FA3684E23FA0}"/>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B99A8192-CD11-4ECE-A1A1-EF3ACC047545}"/>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20" name="Slide Number Placeholder 1">
            <a:extLst>
              <a:ext uri="{FF2B5EF4-FFF2-40B4-BE49-F238E27FC236}">
                <a16:creationId xmlns:a16="http://schemas.microsoft.com/office/drawing/2014/main" id="{1259CC84-9D61-4B7E-B269-B36414503070}"/>
              </a:ext>
            </a:extLst>
          </p:cNvPr>
          <p:cNvSpPr txBox="1">
            <a:spLocks/>
          </p:cNvSpPr>
          <p:nvPr userDrawn="1"/>
        </p:nvSpPr>
        <p:spPr>
          <a:xfrm>
            <a:off x="10315547" y="6463203"/>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1">
                    <a:lumMod val="65000"/>
                    <a:lumOff val="35000"/>
                  </a:schemeClr>
                </a:solidFill>
                <a:latin typeface="Arial" panose="020B0604020202020204" pitchFamily="34" charset="0"/>
                <a:cs typeface="Arial" panose="020B0604020202020204" pitchFamily="34" charset="0"/>
              </a:rPr>
              <a:pPr algn="r"/>
              <a:t>‹#›</a:t>
            </a:fld>
            <a:endParaRPr lang="en-US" sz="1000" b="1" spc="3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4F57D660-4AAE-4D5D-82B7-7B0FFD272375}"/>
              </a:ext>
            </a:extLst>
          </p:cNvPr>
          <p:cNvSpPr txBox="1"/>
          <p:nvPr userDrawn="1"/>
        </p:nvSpPr>
        <p:spPr>
          <a:xfrm>
            <a:off x="7781092" y="6418656"/>
            <a:ext cx="2590528" cy="308777"/>
          </a:xfrm>
          <a:prstGeom prst="rect">
            <a:avLst/>
          </a:prstGeom>
          <a:noFill/>
        </p:spPr>
        <p:txBody>
          <a:bodyPr wrap="square" rtlCol="0" anchor="b">
            <a:noAutofit/>
          </a:bodyPr>
          <a:lstStyle/>
          <a:p>
            <a:pPr algn="r"/>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grpSp>
        <p:nvGrpSpPr>
          <p:cNvPr id="26" name="Group 25">
            <a:extLst>
              <a:ext uri="{FF2B5EF4-FFF2-40B4-BE49-F238E27FC236}">
                <a16:creationId xmlns:a16="http://schemas.microsoft.com/office/drawing/2014/main" id="{A7964EA6-FA40-459F-BF7E-34433308865C}"/>
              </a:ext>
            </a:extLst>
          </p:cNvPr>
          <p:cNvGrpSpPr/>
          <p:nvPr userDrawn="1"/>
        </p:nvGrpSpPr>
        <p:grpSpPr>
          <a:xfrm>
            <a:off x="11369623" y="6476214"/>
            <a:ext cx="489002" cy="176138"/>
            <a:chOff x="271463" y="2852738"/>
            <a:chExt cx="3190876" cy="1149350"/>
          </a:xfrm>
        </p:grpSpPr>
        <p:sp>
          <p:nvSpPr>
            <p:cNvPr id="40" name="Freeform 6">
              <a:extLst>
                <a:ext uri="{FF2B5EF4-FFF2-40B4-BE49-F238E27FC236}">
                  <a16:creationId xmlns:a16="http://schemas.microsoft.com/office/drawing/2014/main" id="{6B56D1BA-1D0B-48D6-8A9B-D6701B6E2C0F}"/>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Freeform 7">
              <a:extLst>
                <a:ext uri="{FF2B5EF4-FFF2-40B4-BE49-F238E27FC236}">
                  <a16:creationId xmlns:a16="http://schemas.microsoft.com/office/drawing/2014/main" id="{6F33A3D7-2E0B-4E81-A491-81B9B4545670}"/>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2" name="Freeform 8">
              <a:extLst>
                <a:ext uri="{FF2B5EF4-FFF2-40B4-BE49-F238E27FC236}">
                  <a16:creationId xmlns:a16="http://schemas.microsoft.com/office/drawing/2014/main" id="{CE9950E5-3A53-4262-9FF9-392F9697D4C9}"/>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3" name="Freeform 9">
              <a:extLst>
                <a:ext uri="{FF2B5EF4-FFF2-40B4-BE49-F238E27FC236}">
                  <a16:creationId xmlns:a16="http://schemas.microsoft.com/office/drawing/2014/main" id="{53084A67-7628-476E-9F80-8CED241E2D7C}"/>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4" name="Freeform 10">
              <a:extLst>
                <a:ext uri="{FF2B5EF4-FFF2-40B4-BE49-F238E27FC236}">
                  <a16:creationId xmlns:a16="http://schemas.microsoft.com/office/drawing/2014/main" id="{BEBEFBC6-A920-4150-8CB5-2F07F5A518EE}"/>
                </a:ext>
              </a:extLst>
            </p:cNvPr>
            <p:cNvSpPr>
              <a:spLocks/>
            </p:cNvSpPr>
            <p:nvPr/>
          </p:nvSpPr>
          <p:spPr bwMode="auto">
            <a:xfrm>
              <a:off x="271463" y="2852738"/>
              <a:ext cx="1306512"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63370800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Mobile Large Headline">
    <p:spTree>
      <p:nvGrpSpPr>
        <p:cNvPr id="1" name=""/>
        <p:cNvGrpSpPr/>
        <p:nvPr/>
      </p:nvGrpSpPr>
      <p:grpSpPr>
        <a:xfrm>
          <a:off x="0" y="0"/>
          <a:ext cx="0" cy="0"/>
          <a:chOff x="0" y="0"/>
          <a:chExt cx="0" cy="0"/>
        </a:xfrm>
      </p:grpSpPr>
      <p:pic>
        <p:nvPicPr>
          <p:cNvPr id="21" name="Picture Placeholder 6" descr="A picture containing person, indoor, kitchen, standing&#10;&#10;Description automatically generated">
            <a:extLst>
              <a:ext uri="{FF2B5EF4-FFF2-40B4-BE49-F238E27FC236}">
                <a16:creationId xmlns:a16="http://schemas.microsoft.com/office/drawing/2014/main" id="{D1FAD2AD-D927-430E-83F0-A8F8A5926A4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919" y="78902"/>
            <a:ext cx="4560213" cy="6779098"/>
          </a:xfrm>
          <a:prstGeom prst="rect">
            <a:avLst/>
          </a:prstGeom>
        </p:spPr>
      </p:pic>
      <p:sp>
        <p:nvSpPr>
          <p:cNvPr id="22" name="Rectangle 21">
            <a:extLst>
              <a:ext uri="{FF2B5EF4-FFF2-40B4-BE49-F238E27FC236}">
                <a16:creationId xmlns:a16="http://schemas.microsoft.com/office/drawing/2014/main" id="{CF9387C9-D1B7-403A-B764-A76CCEA66EE8}"/>
              </a:ext>
            </a:extLst>
          </p:cNvPr>
          <p:cNvSpPr/>
          <p:nvPr userDrawn="1"/>
        </p:nvSpPr>
        <p:spPr>
          <a:xfrm rot="10800000">
            <a:off x="-1" y="79514"/>
            <a:ext cx="4562131" cy="6778486"/>
          </a:xfrm>
          <a:prstGeom prst="rect">
            <a:avLst/>
          </a:prstGeom>
          <a:gradFill flip="none" rotWithShape="1">
            <a:gsLst>
              <a:gs pos="3000">
                <a:schemeClr val="accent1">
                  <a:alpha val="38000"/>
                </a:schemeClr>
              </a:gs>
              <a:gs pos="34000">
                <a:schemeClr val="accent1">
                  <a:alpha val="0"/>
                </a:schemeClr>
              </a:gs>
              <a:gs pos="100000">
                <a:schemeClr val="accent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endParaRPr>
          </a:p>
        </p:txBody>
      </p:sp>
      <p:sp>
        <p:nvSpPr>
          <p:cNvPr id="77" name="Picture Placeholder 76">
            <a:extLst>
              <a:ext uri="{FF2B5EF4-FFF2-40B4-BE49-F238E27FC236}">
                <a16:creationId xmlns:a16="http://schemas.microsoft.com/office/drawing/2014/main" id="{792C26BF-6739-427A-A9E9-8A8A678B7CC7}"/>
              </a:ext>
            </a:extLst>
          </p:cNvPr>
          <p:cNvSpPr>
            <a:spLocks noGrp="1"/>
          </p:cNvSpPr>
          <p:nvPr>
            <p:ph type="pic" sz="quarter" idx="13" hasCustomPrompt="1"/>
          </p:nvPr>
        </p:nvSpPr>
        <p:spPr>
          <a:xfrm>
            <a:off x="1919" y="78902"/>
            <a:ext cx="4560213" cy="6779098"/>
          </a:xfrm>
        </p:spPr>
        <p:txBody>
          <a:bodyPr anchor="ctr">
            <a:normAutofit/>
          </a:bodyPr>
          <a:lstStyle>
            <a:lvl1pPr marL="0" indent="0" algn="ctr">
              <a:buFontTx/>
              <a:buNone/>
              <a:defRPr sz="1500">
                <a:solidFill>
                  <a:schemeClr val="bg1"/>
                </a:solidFill>
                <a:latin typeface="Arial" panose="020B0604020202020204" pitchFamily="34" charset="0"/>
                <a:cs typeface="Arial" panose="020B0604020202020204" pitchFamily="34" charset="0"/>
              </a:defRPr>
            </a:lvl1pPr>
          </a:lstStyle>
          <a:p>
            <a:r>
              <a:rPr lang="en-US" dirty="0"/>
              <a:t>Click to Place Picture</a:t>
            </a:r>
          </a:p>
        </p:txBody>
      </p:sp>
      <p:sp>
        <p:nvSpPr>
          <p:cNvPr id="37" name="Rectangle 182">
            <a:extLst>
              <a:ext uri="{FF2B5EF4-FFF2-40B4-BE49-F238E27FC236}">
                <a16:creationId xmlns:a16="http://schemas.microsoft.com/office/drawing/2014/main" id="{7F1551CC-56A8-4FFE-8188-6BBCFBC0D73C}"/>
              </a:ext>
            </a:extLst>
          </p:cNvPr>
          <p:cNvSpPr>
            <a:spLocks noGrp="1" noChangeArrowheads="1"/>
          </p:cNvSpPr>
          <p:nvPr>
            <p:ph type="ctrTitle" hasCustomPrompt="1"/>
          </p:nvPr>
        </p:nvSpPr>
        <p:spPr bwMode="blackWhite">
          <a:xfrm>
            <a:off x="5275942" y="1272210"/>
            <a:ext cx="6325011" cy="3864494"/>
          </a:xfrm>
          <a:prstGeom prst="rect">
            <a:avLst/>
          </a:prstGeom>
          <a:ln w="25400"/>
          <a:effectLst/>
        </p:spPr>
        <p:txBody>
          <a:bodyPr tIns="91440" bIns="91440" anchor="ctr">
            <a:normAutofit/>
          </a:bodyPr>
          <a:lstStyle>
            <a:lvl1pPr algn="l">
              <a:lnSpc>
                <a:spcPct val="100000"/>
              </a:lnSpc>
              <a:spcBef>
                <a:spcPts val="0"/>
              </a:spcBef>
              <a:defRPr lang="en-US" sz="5100" b="0" kern="1200" cap="none" spc="-5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a:lstStyle>
          <a:p>
            <a:r>
              <a:rPr lang="en-US" dirty="0"/>
              <a:t>Large headline or statement goes here. Lorem ipsum</a:t>
            </a:r>
          </a:p>
        </p:txBody>
      </p:sp>
      <p:grpSp>
        <p:nvGrpSpPr>
          <p:cNvPr id="29" name="Group 28">
            <a:extLst>
              <a:ext uri="{FF2B5EF4-FFF2-40B4-BE49-F238E27FC236}">
                <a16:creationId xmlns:a16="http://schemas.microsoft.com/office/drawing/2014/main" id="{C08A7271-EAD5-41DA-A647-B52662CE3871}"/>
              </a:ext>
            </a:extLst>
          </p:cNvPr>
          <p:cNvGrpSpPr/>
          <p:nvPr userDrawn="1"/>
        </p:nvGrpSpPr>
        <p:grpSpPr>
          <a:xfrm>
            <a:off x="0" y="0"/>
            <a:ext cx="12190081" cy="79514"/>
            <a:chOff x="0" y="-1"/>
            <a:chExt cx="12190081" cy="1350190"/>
          </a:xfrm>
        </p:grpSpPr>
        <p:sp>
          <p:nvSpPr>
            <p:cNvPr id="30" name="Rectangle 29">
              <a:extLst>
                <a:ext uri="{FF2B5EF4-FFF2-40B4-BE49-F238E27FC236}">
                  <a16:creationId xmlns:a16="http://schemas.microsoft.com/office/drawing/2014/main" id="{566998BE-D4A8-4E8F-9220-64B75E6ABA38}"/>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4DAEA3FA-932F-42AD-ABBD-14E9BA87D29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29991BE7-E792-4F0F-B8A2-3D9FCF1CD3BB}"/>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73D0491D-8066-428E-9435-FA3684E23FA0}"/>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B99A8192-CD11-4ECE-A1A1-EF3ACC047545}"/>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20" name="Slide Number Placeholder 1">
            <a:extLst>
              <a:ext uri="{FF2B5EF4-FFF2-40B4-BE49-F238E27FC236}">
                <a16:creationId xmlns:a16="http://schemas.microsoft.com/office/drawing/2014/main" id="{72DDE7A5-E2F2-4CF2-B186-F3795441777B}"/>
              </a:ext>
            </a:extLst>
          </p:cNvPr>
          <p:cNvSpPr txBox="1">
            <a:spLocks/>
          </p:cNvSpPr>
          <p:nvPr userDrawn="1"/>
        </p:nvSpPr>
        <p:spPr>
          <a:xfrm>
            <a:off x="10315547" y="6463203"/>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1">
                    <a:lumMod val="65000"/>
                    <a:lumOff val="35000"/>
                  </a:schemeClr>
                </a:solidFill>
                <a:latin typeface="Arial" panose="020B0604020202020204" pitchFamily="34" charset="0"/>
                <a:cs typeface="Arial" panose="020B0604020202020204" pitchFamily="34" charset="0"/>
              </a:rPr>
              <a:pPr algn="r"/>
              <a:t>‹#›</a:t>
            </a:fld>
            <a:endParaRPr lang="en-US" sz="1000" b="1" spc="3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A47F1F9F-4C3C-4D70-9F0E-5759721FA966}"/>
              </a:ext>
            </a:extLst>
          </p:cNvPr>
          <p:cNvSpPr txBox="1"/>
          <p:nvPr userDrawn="1"/>
        </p:nvSpPr>
        <p:spPr>
          <a:xfrm>
            <a:off x="7781092" y="6418656"/>
            <a:ext cx="2590528" cy="308777"/>
          </a:xfrm>
          <a:prstGeom prst="rect">
            <a:avLst/>
          </a:prstGeom>
          <a:noFill/>
        </p:spPr>
        <p:txBody>
          <a:bodyPr wrap="square" rtlCol="0" anchor="b">
            <a:noAutofit/>
          </a:bodyPr>
          <a:lstStyle/>
          <a:p>
            <a:pPr algn="r"/>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grpSp>
        <p:nvGrpSpPr>
          <p:cNvPr id="24" name="Group 23">
            <a:extLst>
              <a:ext uri="{FF2B5EF4-FFF2-40B4-BE49-F238E27FC236}">
                <a16:creationId xmlns:a16="http://schemas.microsoft.com/office/drawing/2014/main" id="{F115E115-25E8-43EB-BA59-CCA58D4B8507}"/>
              </a:ext>
            </a:extLst>
          </p:cNvPr>
          <p:cNvGrpSpPr/>
          <p:nvPr userDrawn="1"/>
        </p:nvGrpSpPr>
        <p:grpSpPr>
          <a:xfrm>
            <a:off x="11369623" y="6476214"/>
            <a:ext cx="489002" cy="176138"/>
            <a:chOff x="271463" y="2852738"/>
            <a:chExt cx="3190876" cy="1149350"/>
          </a:xfrm>
        </p:grpSpPr>
        <p:sp>
          <p:nvSpPr>
            <p:cNvPr id="40" name="Freeform 6">
              <a:extLst>
                <a:ext uri="{FF2B5EF4-FFF2-40B4-BE49-F238E27FC236}">
                  <a16:creationId xmlns:a16="http://schemas.microsoft.com/office/drawing/2014/main" id="{EB0E3C50-5D0D-4B3D-AB5E-FB14C50605B1}"/>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Freeform 7">
              <a:extLst>
                <a:ext uri="{FF2B5EF4-FFF2-40B4-BE49-F238E27FC236}">
                  <a16:creationId xmlns:a16="http://schemas.microsoft.com/office/drawing/2014/main" id="{27BAD98C-D2A0-4D70-8EE5-0EF8CD534BEB}"/>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2" name="Freeform 8">
              <a:extLst>
                <a:ext uri="{FF2B5EF4-FFF2-40B4-BE49-F238E27FC236}">
                  <a16:creationId xmlns:a16="http://schemas.microsoft.com/office/drawing/2014/main" id="{691DC690-D4FD-4831-96EA-3B2665EC0D44}"/>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3" name="Freeform 9">
              <a:extLst>
                <a:ext uri="{FF2B5EF4-FFF2-40B4-BE49-F238E27FC236}">
                  <a16:creationId xmlns:a16="http://schemas.microsoft.com/office/drawing/2014/main" id="{C76CB046-A760-4B56-AE94-1EB3F5FDF2CF}"/>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4" name="Freeform 10">
              <a:extLst>
                <a:ext uri="{FF2B5EF4-FFF2-40B4-BE49-F238E27FC236}">
                  <a16:creationId xmlns:a16="http://schemas.microsoft.com/office/drawing/2014/main" id="{EE180CB8-C23E-474B-B32A-6F5128D6C69D}"/>
                </a:ext>
              </a:extLst>
            </p:cNvPr>
            <p:cNvSpPr>
              <a:spLocks/>
            </p:cNvSpPr>
            <p:nvPr/>
          </p:nvSpPr>
          <p:spPr bwMode="auto">
            <a:xfrm>
              <a:off x="271463" y="2852738"/>
              <a:ext cx="1306512"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08114561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Industrial Large Headline">
    <p:spTree>
      <p:nvGrpSpPr>
        <p:cNvPr id="1" name=""/>
        <p:cNvGrpSpPr/>
        <p:nvPr/>
      </p:nvGrpSpPr>
      <p:grpSpPr>
        <a:xfrm>
          <a:off x="0" y="0"/>
          <a:ext cx="0" cy="0"/>
          <a:chOff x="0" y="0"/>
          <a:chExt cx="0" cy="0"/>
        </a:xfrm>
      </p:grpSpPr>
      <p:pic>
        <p:nvPicPr>
          <p:cNvPr id="21" name="Picture Placeholder 4" descr="A picture containing building, indoor, toy, train&#10;&#10;Description automatically generated">
            <a:extLst>
              <a:ext uri="{FF2B5EF4-FFF2-40B4-BE49-F238E27FC236}">
                <a16:creationId xmlns:a16="http://schemas.microsoft.com/office/drawing/2014/main" id="{73837969-8D79-4D54-80F4-F540E957731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919" y="78902"/>
            <a:ext cx="4560213" cy="6779098"/>
          </a:xfrm>
          <a:prstGeom prst="rect">
            <a:avLst/>
          </a:prstGeom>
        </p:spPr>
      </p:pic>
      <p:sp>
        <p:nvSpPr>
          <p:cNvPr id="23" name="Rectangle 22">
            <a:extLst>
              <a:ext uri="{FF2B5EF4-FFF2-40B4-BE49-F238E27FC236}">
                <a16:creationId xmlns:a16="http://schemas.microsoft.com/office/drawing/2014/main" id="{20C6F7F7-17BF-482B-BA80-F24629A4A24E}"/>
              </a:ext>
            </a:extLst>
          </p:cNvPr>
          <p:cNvSpPr/>
          <p:nvPr userDrawn="1"/>
        </p:nvSpPr>
        <p:spPr>
          <a:xfrm rot="10800000">
            <a:off x="0" y="79514"/>
            <a:ext cx="4196372" cy="6778486"/>
          </a:xfrm>
          <a:prstGeom prst="rect">
            <a:avLst/>
          </a:prstGeom>
          <a:gradFill flip="none" rotWithShape="1">
            <a:gsLst>
              <a:gs pos="3000">
                <a:schemeClr val="accent1">
                  <a:alpha val="38000"/>
                </a:schemeClr>
              </a:gs>
              <a:gs pos="34000">
                <a:schemeClr val="accent1">
                  <a:alpha val="0"/>
                </a:schemeClr>
              </a:gs>
              <a:gs pos="100000">
                <a:schemeClr val="accent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endParaRPr>
          </a:p>
        </p:txBody>
      </p:sp>
      <p:sp>
        <p:nvSpPr>
          <p:cNvPr id="77" name="Picture Placeholder 76">
            <a:extLst>
              <a:ext uri="{FF2B5EF4-FFF2-40B4-BE49-F238E27FC236}">
                <a16:creationId xmlns:a16="http://schemas.microsoft.com/office/drawing/2014/main" id="{792C26BF-6739-427A-A9E9-8A8A678B7CC7}"/>
              </a:ext>
            </a:extLst>
          </p:cNvPr>
          <p:cNvSpPr>
            <a:spLocks noGrp="1"/>
          </p:cNvSpPr>
          <p:nvPr>
            <p:ph type="pic" sz="quarter" idx="13" hasCustomPrompt="1"/>
          </p:nvPr>
        </p:nvSpPr>
        <p:spPr>
          <a:xfrm>
            <a:off x="1919" y="78902"/>
            <a:ext cx="4560213" cy="6779098"/>
          </a:xfrm>
        </p:spPr>
        <p:txBody>
          <a:bodyPr anchor="ctr">
            <a:normAutofit/>
          </a:bodyPr>
          <a:lstStyle>
            <a:lvl1pPr marL="0" indent="0" algn="ctr">
              <a:buFontTx/>
              <a:buNone/>
              <a:defRPr sz="1500">
                <a:solidFill>
                  <a:schemeClr val="bg1"/>
                </a:solidFill>
                <a:latin typeface="Arial" panose="020B0604020202020204" pitchFamily="34" charset="0"/>
                <a:cs typeface="Arial" panose="020B0604020202020204" pitchFamily="34" charset="0"/>
              </a:defRPr>
            </a:lvl1pPr>
          </a:lstStyle>
          <a:p>
            <a:r>
              <a:rPr lang="en-US" dirty="0"/>
              <a:t>Click to Place Picture</a:t>
            </a:r>
          </a:p>
        </p:txBody>
      </p:sp>
      <p:sp>
        <p:nvSpPr>
          <p:cNvPr id="37" name="Rectangle 182">
            <a:extLst>
              <a:ext uri="{FF2B5EF4-FFF2-40B4-BE49-F238E27FC236}">
                <a16:creationId xmlns:a16="http://schemas.microsoft.com/office/drawing/2014/main" id="{7F1551CC-56A8-4FFE-8188-6BBCFBC0D73C}"/>
              </a:ext>
            </a:extLst>
          </p:cNvPr>
          <p:cNvSpPr>
            <a:spLocks noGrp="1" noChangeArrowheads="1"/>
          </p:cNvSpPr>
          <p:nvPr>
            <p:ph type="ctrTitle" hasCustomPrompt="1"/>
          </p:nvPr>
        </p:nvSpPr>
        <p:spPr bwMode="blackWhite">
          <a:xfrm>
            <a:off x="5275942" y="1272210"/>
            <a:ext cx="6325011" cy="3864494"/>
          </a:xfrm>
          <a:prstGeom prst="rect">
            <a:avLst/>
          </a:prstGeom>
          <a:ln w="25400"/>
          <a:effectLst/>
        </p:spPr>
        <p:txBody>
          <a:bodyPr tIns="91440" bIns="91440" anchor="ctr">
            <a:normAutofit/>
          </a:bodyPr>
          <a:lstStyle>
            <a:lvl1pPr algn="l">
              <a:lnSpc>
                <a:spcPct val="100000"/>
              </a:lnSpc>
              <a:spcBef>
                <a:spcPts val="0"/>
              </a:spcBef>
              <a:defRPr lang="en-US" sz="5100" b="0" kern="1200" cap="none" spc="-5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a:lstStyle>
          <a:p>
            <a:r>
              <a:rPr lang="en-US" dirty="0"/>
              <a:t>Large headline or statement goes here. Lorem ipsum</a:t>
            </a:r>
          </a:p>
        </p:txBody>
      </p:sp>
      <p:grpSp>
        <p:nvGrpSpPr>
          <p:cNvPr id="29" name="Group 28">
            <a:extLst>
              <a:ext uri="{FF2B5EF4-FFF2-40B4-BE49-F238E27FC236}">
                <a16:creationId xmlns:a16="http://schemas.microsoft.com/office/drawing/2014/main" id="{C08A7271-EAD5-41DA-A647-B52662CE3871}"/>
              </a:ext>
            </a:extLst>
          </p:cNvPr>
          <p:cNvGrpSpPr/>
          <p:nvPr userDrawn="1"/>
        </p:nvGrpSpPr>
        <p:grpSpPr>
          <a:xfrm>
            <a:off x="0" y="0"/>
            <a:ext cx="12190081" cy="79514"/>
            <a:chOff x="0" y="-1"/>
            <a:chExt cx="12190081" cy="1350190"/>
          </a:xfrm>
        </p:grpSpPr>
        <p:sp>
          <p:nvSpPr>
            <p:cNvPr id="30" name="Rectangle 29">
              <a:extLst>
                <a:ext uri="{FF2B5EF4-FFF2-40B4-BE49-F238E27FC236}">
                  <a16:creationId xmlns:a16="http://schemas.microsoft.com/office/drawing/2014/main" id="{566998BE-D4A8-4E8F-9220-64B75E6ABA38}"/>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4DAEA3FA-932F-42AD-ABBD-14E9BA87D29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29991BE7-E792-4F0F-B8A2-3D9FCF1CD3BB}"/>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73D0491D-8066-428E-9435-FA3684E23FA0}"/>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B99A8192-CD11-4ECE-A1A1-EF3ACC047545}"/>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20" name="Slide Number Placeholder 1">
            <a:extLst>
              <a:ext uri="{FF2B5EF4-FFF2-40B4-BE49-F238E27FC236}">
                <a16:creationId xmlns:a16="http://schemas.microsoft.com/office/drawing/2014/main" id="{D183140B-A247-4A2B-9D4E-348839DEB103}"/>
              </a:ext>
            </a:extLst>
          </p:cNvPr>
          <p:cNvSpPr txBox="1">
            <a:spLocks/>
          </p:cNvSpPr>
          <p:nvPr userDrawn="1"/>
        </p:nvSpPr>
        <p:spPr>
          <a:xfrm>
            <a:off x="10315547" y="6463203"/>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1">
                    <a:lumMod val="65000"/>
                    <a:lumOff val="35000"/>
                  </a:schemeClr>
                </a:solidFill>
                <a:latin typeface="Arial" panose="020B0604020202020204" pitchFamily="34" charset="0"/>
                <a:cs typeface="Arial" panose="020B0604020202020204" pitchFamily="34" charset="0"/>
              </a:rPr>
              <a:pPr algn="r"/>
              <a:t>‹#›</a:t>
            </a:fld>
            <a:endParaRPr lang="en-US" sz="1000" b="1" spc="3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FD784AD3-2BA5-4E85-98B2-D09F18251633}"/>
              </a:ext>
            </a:extLst>
          </p:cNvPr>
          <p:cNvSpPr txBox="1"/>
          <p:nvPr userDrawn="1"/>
        </p:nvSpPr>
        <p:spPr>
          <a:xfrm>
            <a:off x="7781092" y="6418656"/>
            <a:ext cx="2590528" cy="308777"/>
          </a:xfrm>
          <a:prstGeom prst="rect">
            <a:avLst/>
          </a:prstGeom>
          <a:noFill/>
        </p:spPr>
        <p:txBody>
          <a:bodyPr wrap="square" rtlCol="0" anchor="b">
            <a:noAutofit/>
          </a:bodyPr>
          <a:lstStyle/>
          <a:p>
            <a:pPr algn="r"/>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grpSp>
        <p:nvGrpSpPr>
          <p:cNvPr id="25" name="Group 24">
            <a:extLst>
              <a:ext uri="{FF2B5EF4-FFF2-40B4-BE49-F238E27FC236}">
                <a16:creationId xmlns:a16="http://schemas.microsoft.com/office/drawing/2014/main" id="{80B958C5-2B3E-473E-8744-054A7F5304DE}"/>
              </a:ext>
            </a:extLst>
          </p:cNvPr>
          <p:cNvGrpSpPr/>
          <p:nvPr userDrawn="1"/>
        </p:nvGrpSpPr>
        <p:grpSpPr>
          <a:xfrm>
            <a:off x="11369623" y="6476214"/>
            <a:ext cx="489002" cy="176138"/>
            <a:chOff x="271463" y="2852738"/>
            <a:chExt cx="3190876" cy="1149350"/>
          </a:xfrm>
        </p:grpSpPr>
        <p:sp>
          <p:nvSpPr>
            <p:cNvPr id="40" name="Freeform 6">
              <a:extLst>
                <a:ext uri="{FF2B5EF4-FFF2-40B4-BE49-F238E27FC236}">
                  <a16:creationId xmlns:a16="http://schemas.microsoft.com/office/drawing/2014/main" id="{E7C1EB4B-5A45-4466-8072-0645AC92A328}"/>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Freeform 7">
              <a:extLst>
                <a:ext uri="{FF2B5EF4-FFF2-40B4-BE49-F238E27FC236}">
                  <a16:creationId xmlns:a16="http://schemas.microsoft.com/office/drawing/2014/main" id="{FE6AE65A-B4E9-4A34-9C1D-11C90F15FB75}"/>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2" name="Freeform 8">
              <a:extLst>
                <a:ext uri="{FF2B5EF4-FFF2-40B4-BE49-F238E27FC236}">
                  <a16:creationId xmlns:a16="http://schemas.microsoft.com/office/drawing/2014/main" id="{C9E3FC99-0BDE-4CA4-8495-6D512122D32B}"/>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3" name="Freeform 9">
              <a:extLst>
                <a:ext uri="{FF2B5EF4-FFF2-40B4-BE49-F238E27FC236}">
                  <a16:creationId xmlns:a16="http://schemas.microsoft.com/office/drawing/2014/main" id="{4576331F-C76A-4EB4-91BB-E020D9D8E24C}"/>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4" name="Freeform 10">
              <a:extLst>
                <a:ext uri="{FF2B5EF4-FFF2-40B4-BE49-F238E27FC236}">
                  <a16:creationId xmlns:a16="http://schemas.microsoft.com/office/drawing/2014/main" id="{9AC83E4E-604E-456C-8274-6BBEB5FB5DDA}"/>
                </a:ext>
              </a:extLst>
            </p:cNvPr>
            <p:cNvSpPr>
              <a:spLocks/>
            </p:cNvSpPr>
            <p:nvPr/>
          </p:nvSpPr>
          <p:spPr bwMode="auto">
            <a:xfrm>
              <a:off x="271463" y="2852738"/>
              <a:ext cx="1306512"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17291566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Networking Large Headline">
    <p:spTree>
      <p:nvGrpSpPr>
        <p:cNvPr id="1" name=""/>
        <p:cNvGrpSpPr/>
        <p:nvPr/>
      </p:nvGrpSpPr>
      <p:grpSpPr>
        <a:xfrm>
          <a:off x="0" y="0"/>
          <a:ext cx="0" cy="0"/>
          <a:chOff x="0" y="0"/>
          <a:chExt cx="0" cy="0"/>
        </a:xfrm>
      </p:grpSpPr>
      <p:pic>
        <p:nvPicPr>
          <p:cNvPr id="21" name="Picture Placeholder 6" descr="A antenna on a cloudy day&#10;&#10;Description automatically generated">
            <a:extLst>
              <a:ext uri="{FF2B5EF4-FFF2-40B4-BE49-F238E27FC236}">
                <a16:creationId xmlns:a16="http://schemas.microsoft.com/office/drawing/2014/main" id="{E91A284D-B48E-4428-872F-AA05AB4316E8}"/>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1919" y="78902"/>
            <a:ext cx="4560213" cy="6779098"/>
          </a:xfrm>
          <a:prstGeom prst="rect">
            <a:avLst/>
          </a:prstGeom>
        </p:spPr>
      </p:pic>
      <p:sp>
        <p:nvSpPr>
          <p:cNvPr id="22" name="Rectangle 21">
            <a:extLst>
              <a:ext uri="{FF2B5EF4-FFF2-40B4-BE49-F238E27FC236}">
                <a16:creationId xmlns:a16="http://schemas.microsoft.com/office/drawing/2014/main" id="{2AAAD775-814D-4D87-B23C-FB937F7D91FA}"/>
              </a:ext>
            </a:extLst>
          </p:cNvPr>
          <p:cNvSpPr/>
          <p:nvPr userDrawn="1"/>
        </p:nvSpPr>
        <p:spPr>
          <a:xfrm>
            <a:off x="61415" y="79514"/>
            <a:ext cx="4490903" cy="6778486"/>
          </a:xfrm>
          <a:prstGeom prst="rect">
            <a:avLst/>
          </a:prstGeom>
          <a:gradFill flip="none" rotWithShape="1">
            <a:gsLst>
              <a:gs pos="3000">
                <a:schemeClr val="accent3">
                  <a:alpha val="26000"/>
                </a:schemeClr>
              </a:gs>
              <a:gs pos="70000">
                <a:schemeClr val="accent1">
                  <a:alpha val="0"/>
                </a:schemeClr>
              </a:gs>
              <a:gs pos="100000">
                <a:schemeClr val="accent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endParaRPr>
          </a:p>
        </p:txBody>
      </p:sp>
      <p:sp>
        <p:nvSpPr>
          <p:cNvPr id="77" name="Picture Placeholder 76">
            <a:extLst>
              <a:ext uri="{FF2B5EF4-FFF2-40B4-BE49-F238E27FC236}">
                <a16:creationId xmlns:a16="http://schemas.microsoft.com/office/drawing/2014/main" id="{792C26BF-6739-427A-A9E9-8A8A678B7CC7}"/>
              </a:ext>
            </a:extLst>
          </p:cNvPr>
          <p:cNvSpPr>
            <a:spLocks noGrp="1"/>
          </p:cNvSpPr>
          <p:nvPr>
            <p:ph type="pic" sz="quarter" idx="13" hasCustomPrompt="1"/>
          </p:nvPr>
        </p:nvSpPr>
        <p:spPr>
          <a:xfrm>
            <a:off x="1919" y="78902"/>
            <a:ext cx="4560213" cy="6779098"/>
          </a:xfrm>
        </p:spPr>
        <p:txBody>
          <a:bodyPr anchor="ctr">
            <a:normAutofit/>
          </a:bodyPr>
          <a:lstStyle>
            <a:lvl1pPr marL="0" indent="0" algn="ctr">
              <a:buFontTx/>
              <a:buNone/>
              <a:defRPr sz="1500">
                <a:solidFill>
                  <a:schemeClr val="bg1"/>
                </a:solidFill>
                <a:latin typeface="Arial" panose="020B0604020202020204" pitchFamily="34" charset="0"/>
                <a:cs typeface="Arial" panose="020B0604020202020204" pitchFamily="34" charset="0"/>
              </a:defRPr>
            </a:lvl1pPr>
          </a:lstStyle>
          <a:p>
            <a:r>
              <a:rPr lang="en-US" dirty="0"/>
              <a:t>Click to Place Picture</a:t>
            </a:r>
          </a:p>
        </p:txBody>
      </p:sp>
      <p:sp>
        <p:nvSpPr>
          <p:cNvPr id="37" name="Rectangle 182">
            <a:extLst>
              <a:ext uri="{FF2B5EF4-FFF2-40B4-BE49-F238E27FC236}">
                <a16:creationId xmlns:a16="http://schemas.microsoft.com/office/drawing/2014/main" id="{7F1551CC-56A8-4FFE-8188-6BBCFBC0D73C}"/>
              </a:ext>
            </a:extLst>
          </p:cNvPr>
          <p:cNvSpPr>
            <a:spLocks noGrp="1" noChangeArrowheads="1"/>
          </p:cNvSpPr>
          <p:nvPr>
            <p:ph type="ctrTitle" hasCustomPrompt="1"/>
          </p:nvPr>
        </p:nvSpPr>
        <p:spPr bwMode="blackWhite">
          <a:xfrm>
            <a:off x="5275942" y="1272210"/>
            <a:ext cx="6325011" cy="3864494"/>
          </a:xfrm>
          <a:prstGeom prst="rect">
            <a:avLst/>
          </a:prstGeom>
          <a:ln w="25400"/>
          <a:effectLst/>
        </p:spPr>
        <p:txBody>
          <a:bodyPr tIns="91440" bIns="91440" anchor="ctr">
            <a:normAutofit/>
          </a:bodyPr>
          <a:lstStyle>
            <a:lvl1pPr algn="l">
              <a:lnSpc>
                <a:spcPct val="100000"/>
              </a:lnSpc>
              <a:spcBef>
                <a:spcPts val="0"/>
              </a:spcBef>
              <a:defRPr lang="en-US" sz="5100" b="0" kern="1200" cap="none" spc="-5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a:lstStyle>
          <a:p>
            <a:r>
              <a:rPr lang="en-US" dirty="0"/>
              <a:t>Large headline or statement goes here. Lorem ipsum</a:t>
            </a:r>
          </a:p>
        </p:txBody>
      </p:sp>
      <p:grpSp>
        <p:nvGrpSpPr>
          <p:cNvPr id="29" name="Group 28">
            <a:extLst>
              <a:ext uri="{FF2B5EF4-FFF2-40B4-BE49-F238E27FC236}">
                <a16:creationId xmlns:a16="http://schemas.microsoft.com/office/drawing/2014/main" id="{C08A7271-EAD5-41DA-A647-B52662CE3871}"/>
              </a:ext>
            </a:extLst>
          </p:cNvPr>
          <p:cNvGrpSpPr/>
          <p:nvPr userDrawn="1"/>
        </p:nvGrpSpPr>
        <p:grpSpPr>
          <a:xfrm>
            <a:off x="0" y="0"/>
            <a:ext cx="12190081" cy="79514"/>
            <a:chOff x="0" y="-1"/>
            <a:chExt cx="12190081" cy="1350190"/>
          </a:xfrm>
        </p:grpSpPr>
        <p:sp>
          <p:nvSpPr>
            <p:cNvPr id="30" name="Rectangle 29">
              <a:extLst>
                <a:ext uri="{FF2B5EF4-FFF2-40B4-BE49-F238E27FC236}">
                  <a16:creationId xmlns:a16="http://schemas.microsoft.com/office/drawing/2014/main" id="{566998BE-D4A8-4E8F-9220-64B75E6ABA38}"/>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4DAEA3FA-932F-42AD-ABBD-14E9BA87D29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29991BE7-E792-4F0F-B8A2-3D9FCF1CD3BB}"/>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73D0491D-8066-428E-9435-FA3684E23FA0}"/>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B99A8192-CD11-4ECE-A1A1-EF3ACC047545}"/>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20" name="Slide Number Placeholder 1">
            <a:extLst>
              <a:ext uri="{FF2B5EF4-FFF2-40B4-BE49-F238E27FC236}">
                <a16:creationId xmlns:a16="http://schemas.microsoft.com/office/drawing/2014/main" id="{2FA28723-837F-4B23-8CE8-02BE47FE281C}"/>
              </a:ext>
            </a:extLst>
          </p:cNvPr>
          <p:cNvSpPr txBox="1">
            <a:spLocks/>
          </p:cNvSpPr>
          <p:nvPr userDrawn="1"/>
        </p:nvSpPr>
        <p:spPr>
          <a:xfrm>
            <a:off x="10315547" y="6463203"/>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1">
                    <a:lumMod val="65000"/>
                    <a:lumOff val="35000"/>
                  </a:schemeClr>
                </a:solidFill>
                <a:latin typeface="Arial" panose="020B0604020202020204" pitchFamily="34" charset="0"/>
                <a:cs typeface="Arial" panose="020B0604020202020204" pitchFamily="34" charset="0"/>
              </a:rPr>
              <a:pPr algn="r"/>
              <a:t>‹#›</a:t>
            </a:fld>
            <a:endParaRPr lang="en-US" sz="1000" b="1" spc="3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6FD25E3D-662E-44DF-8C74-92C87184BB0C}"/>
              </a:ext>
            </a:extLst>
          </p:cNvPr>
          <p:cNvSpPr txBox="1"/>
          <p:nvPr userDrawn="1"/>
        </p:nvSpPr>
        <p:spPr>
          <a:xfrm>
            <a:off x="7781092" y="6418656"/>
            <a:ext cx="2590528" cy="308777"/>
          </a:xfrm>
          <a:prstGeom prst="rect">
            <a:avLst/>
          </a:prstGeom>
          <a:noFill/>
        </p:spPr>
        <p:txBody>
          <a:bodyPr wrap="square" rtlCol="0" anchor="b">
            <a:noAutofit/>
          </a:bodyPr>
          <a:lstStyle/>
          <a:p>
            <a:pPr algn="r"/>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grpSp>
        <p:nvGrpSpPr>
          <p:cNvPr id="25" name="Group 24">
            <a:extLst>
              <a:ext uri="{FF2B5EF4-FFF2-40B4-BE49-F238E27FC236}">
                <a16:creationId xmlns:a16="http://schemas.microsoft.com/office/drawing/2014/main" id="{55CFFEF0-33F0-4F4C-BE34-F0CE8B9E61E9}"/>
              </a:ext>
            </a:extLst>
          </p:cNvPr>
          <p:cNvGrpSpPr/>
          <p:nvPr userDrawn="1"/>
        </p:nvGrpSpPr>
        <p:grpSpPr>
          <a:xfrm>
            <a:off x="11369623" y="6476214"/>
            <a:ext cx="489002" cy="176138"/>
            <a:chOff x="271463" y="2852738"/>
            <a:chExt cx="3190876" cy="1149350"/>
          </a:xfrm>
        </p:grpSpPr>
        <p:sp>
          <p:nvSpPr>
            <p:cNvPr id="40" name="Freeform 6">
              <a:extLst>
                <a:ext uri="{FF2B5EF4-FFF2-40B4-BE49-F238E27FC236}">
                  <a16:creationId xmlns:a16="http://schemas.microsoft.com/office/drawing/2014/main" id="{BC086BCB-54AC-46CF-A349-82F2CB7DD890}"/>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Freeform 7">
              <a:extLst>
                <a:ext uri="{FF2B5EF4-FFF2-40B4-BE49-F238E27FC236}">
                  <a16:creationId xmlns:a16="http://schemas.microsoft.com/office/drawing/2014/main" id="{F622D00E-770D-4828-BB83-AF27DABC282F}"/>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2" name="Freeform 8">
              <a:extLst>
                <a:ext uri="{FF2B5EF4-FFF2-40B4-BE49-F238E27FC236}">
                  <a16:creationId xmlns:a16="http://schemas.microsoft.com/office/drawing/2014/main" id="{43E01C42-EE25-40F8-84CF-C03046F9A185}"/>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3" name="Freeform 9">
              <a:extLst>
                <a:ext uri="{FF2B5EF4-FFF2-40B4-BE49-F238E27FC236}">
                  <a16:creationId xmlns:a16="http://schemas.microsoft.com/office/drawing/2014/main" id="{F37FE27F-A44B-48E4-910C-3CA9640096F6}"/>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4" name="Freeform 10">
              <a:extLst>
                <a:ext uri="{FF2B5EF4-FFF2-40B4-BE49-F238E27FC236}">
                  <a16:creationId xmlns:a16="http://schemas.microsoft.com/office/drawing/2014/main" id="{79D3E226-DE3E-4BD8-98C8-FE8CA53A0FD4}"/>
                </a:ext>
              </a:extLst>
            </p:cNvPr>
            <p:cNvSpPr>
              <a:spLocks/>
            </p:cNvSpPr>
            <p:nvPr/>
          </p:nvSpPr>
          <p:spPr bwMode="auto">
            <a:xfrm>
              <a:off x="271463" y="2852738"/>
              <a:ext cx="1306512"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91302680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mart City Large Headline">
    <p:spTree>
      <p:nvGrpSpPr>
        <p:cNvPr id="1" name=""/>
        <p:cNvGrpSpPr/>
        <p:nvPr/>
      </p:nvGrpSpPr>
      <p:grpSpPr>
        <a:xfrm>
          <a:off x="0" y="0"/>
          <a:ext cx="0" cy="0"/>
          <a:chOff x="0" y="0"/>
          <a:chExt cx="0" cy="0"/>
        </a:xfrm>
      </p:grpSpPr>
      <p:sp>
        <p:nvSpPr>
          <p:cNvPr id="37" name="Rectangle 182">
            <a:extLst>
              <a:ext uri="{FF2B5EF4-FFF2-40B4-BE49-F238E27FC236}">
                <a16:creationId xmlns:a16="http://schemas.microsoft.com/office/drawing/2014/main" id="{7F1551CC-56A8-4FFE-8188-6BBCFBC0D73C}"/>
              </a:ext>
            </a:extLst>
          </p:cNvPr>
          <p:cNvSpPr>
            <a:spLocks noGrp="1" noChangeArrowheads="1"/>
          </p:cNvSpPr>
          <p:nvPr>
            <p:ph type="ctrTitle" hasCustomPrompt="1"/>
          </p:nvPr>
        </p:nvSpPr>
        <p:spPr bwMode="blackWhite">
          <a:xfrm>
            <a:off x="5275942" y="1272210"/>
            <a:ext cx="6325011" cy="3864494"/>
          </a:xfrm>
          <a:prstGeom prst="rect">
            <a:avLst/>
          </a:prstGeom>
          <a:ln w="25400"/>
          <a:effectLst/>
        </p:spPr>
        <p:txBody>
          <a:bodyPr tIns="91440" bIns="91440" anchor="ctr">
            <a:normAutofit/>
          </a:bodyPr>
          <a:lstStyle>
            <a:lvl1pPr algn="l">
              <a:lnSpc>
                <a:spcPct val="100000"/>
              </a:lnSpc>
              <a:spcBef>
                <a:spcPts val="0"/>
              </a:spcBef>
              <a:defRPr lang="en-US" sz="5100" b="0" kern="1200" cap="none" spc="-5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a:lstStyle>
          <a:p>
            <a:r>
              <a:rPr lang="en-US" dirty="0"/>
              <a:t>Large headline or statement goes here. Lorem ipsum</a:t>
            </a:r>
          </a:p>
        </p:txBody>
      </p:sp>
      <p:grpSp>
        <p:nvGrpSpPr>
          <p:cNvPr id="29" name="Group 28">
            <a:extLst>
              <a:ext uri="{FF2B5EF4-FFF2-40B4-BE49-F238E27FC236}">
                <a16:creationId xmlns:a16="http://schemas.microsoft.com/office/drawing/2014/main" id="{C08A7271-EAD5-41DA-A647-B52662CE3871}"/>
              </a:ext>
            </a:extLst>
          </p:cNvPr>
          <p:cNvGrpSpPr/>
          <p:nvPr userDrawn="1"/>
        </p:nvGrpSpPr>
        <p:grpSpPr>
          <a:xfrm>
            <a:off x="0" y="0"/>
            <a:ext cx="12190081" cy="79514"/>
            <a:chOff x="0" y="-1"/>
            <a:chExt cx="12190081" cy="1350190"/>
          </a:xfrm>
        </p:grpSpPr>
        <p:sp>
          <p:nvSpPr>
            <p:cNvPr id="30" name="Rectangle 29">
              <a:extLst>
                <a:ext uri="{FF2B5EF4-FFF2-40B4-BE49-F238E27FC236}">
                  <a16:creationId xmlns:a16="http://schemas.microsoft.com/office/drawing/2014/main" id="{566998BE-D4A8-4E8F-9220-64B75E6ABA38}"/>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4DAEA3FA-932F-42AD-ABBD-14E9BA87D29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29991BE7-E792-4F0F-B8A2-3D9FCF1CD3BB}"/>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73D0491D-8066-428E-9435-FA3684E23FA0}"/>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B99A8192-CD11-4ECE-A1A1-EF3ACC047545}"/>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20" name="Slide Number Placeholder 1">
            <a:extLst>
              <a:ext uri="{FF2B5EF4-FFF2-40B4-BE49-F238E27FC236}">
                <a16:creationId xmlns:a16="http://schemas.microsoft.com/office/drawing/2014/main" id="{83A94EBF-98FE-4812-9A14-44279029264B}"/>
              </a:ext>
            </a:extLst>
          </p:cNvPr>
          <p:cNvSpPr txBox="1">
            <a:spLocks/>
          </p:cNvSpPr>
          <p:nvPr userDrawn="1"/>
        </p:nvSpPr>
        <p:spPr>
          <a:xfrm>
            <a:off x="10315547" y="6463203"/>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1">
                    <a:lumMod val="65000"/>
                    <a:lumOff val="35000"/>
                  </a:schemeClr>
                </a:solidFill>
                <a:latin typeface="Arial" panose="020B0604020202020204" pitchFamily="34" charset="0"/>
                <a:cs typeface="Arial" panose="020B0604020202020204" pitchFamily="34" charset="0"/>
              </a:rPr>
              <a:pPr algn="r"/>
              <a:t>‹#›</a:t>
            </a:fld>
            <a:endParaRPr lang="en-US" sz="1000" b="1" spc="3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803D1922-F66C-4A65-BADA-585E83654932}"/>
              </a:ext>
            </a:extLst>
          </p:cNvPr>
          <p:cNvSpPr txBox="1"/>
          <p:nvPr userDrawn="1"/>
        </p:nvSpPr>
        <p:spPr>
          <a:xfrm>
            <a:off x="7781092" y="6418656"/>
            <a:ext cx="2590528" cy="308777"/>
          </a:xfrm>
          <a:prstGeom prst="rect">
            <a:avLst/>
          </a:prstGeom>
          <a:noFill/>
        </p:spPr>
        <p:txBody>
          <a:bodyPr wrap="square" rtlCol="0" anchor="b">
            <a:noAutofit/>
          </a:bodyPr>
          <a:lstStyle/>
          <a:p>
            <a:pPr algn="r"/>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grpSp>
        <p:nvGrpSpPr>
          <p:cNvPr id="35" name="Group 34">
            <a:extLst>
              <a:ext uri="{FF2B5EF4-FFF2-40B4-BE49-F238E27FC236}">
                <a16:creationId xmlns:a16="http://schemas.microsoft.com/office/drawing/2014/main" id="{712E3D91-19A9-47E1-A2D0-389742C55D2F}"/>
              </a:ext>
            </a:extLst>
          </p:cNvPr>
          <p:cNvGrpSpPr/>
          <p:nvPr userDrawn="1"/>
        </p:nvGrpSpPr>
        <p:grpSpPr>
          <a:xfrm>
            <a:off x="11369623" y="6476214"/>
            <a:ext cx="489002" cy="176138"/>
            <a:chOff x="271463" y="2852738"/>
            <a:chExt cx="3190876" cy="1149350"/>
          </a:xfrm>
        </p:grpSpPr>
        <p:sp>
          <p:nvSpPr>
            <p:cNvPr id="40" name="Freeform 6">
              <a:extLst>
                <a:ext uri="{FF2B5EF4-FFF2-40B4-BE49-F238E27FC236}">
                  <a16:creationId xmlns:a16="http://schemas.microsoft.com/office/drawing/2014/main" id="{ACAB0B10-E424-4C5F-81CD-AE869D728553}"/>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1" name="Freeform 7">
              <a:extLst>
                <a:ext uri="{FF2B5EF4-FFF2-40B4-BE49-F238E27FC236}">
                  <a16:creationId xmlns:a16="http://schemas.microsoft.com/office/drawing/2014/main" id="{0F5701D1-A391-456C-8948-07FBBDD32D2C}"/>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2" name="Freeform 8">
              <a:extLst>
                <a:ext uri="{FF2B5EF4-FFF2-40B4-BE49-F238E27FC236}">
                  <a16:creationId xmlns:a16="http://schemas.microsoft.com/office/drawing/2014/main" id="{2A0F9761-7943-4EDD-AD61-B82DDD42EE1A}"/>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3" name="Freeform 9">
              <a:extLst>
                <a:ext uri="{FF2B5EF4-FFF2-40B4-BE49-F238E27FC236}">
                  <a16:creationId xmlns:a16="http://schemas.microsoft.com/office/drawing/2014/main" id="{5C1A76E3-E547-459A-AA20-2A41DD1D59AF}"/>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44" name="Freeform 10">
              <a:extLst>
                <a:ext uri="{FF2B5EF4-FFF2-40B4-BE49-F238E27FC236}">
                  <a16:creationId xmlns:a16="http://schemas.microsoft.com/office/drawing/2014/main" id="{468C635A-20C5-45ED-A75C-99F8C469DED1}"/>
                </a:ext>
              </a:extLst>
            </p:cNvPr>
            <p:cNvSpPr>
              <a:spLocks/>
            </p:cNvSpPr>
            <p:nvPr/>
          </p:nvSpPr>
          <p:spPr bwMode="auto">
            <a:xfrm>
              <a:off x="271463" y="2852738"/>
              <a:ext cx="1306512"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pic>
        <p:nvPicPr>
          <p:cNvPr id="22" name="Picture 21" descr="A view of a city&#10;&#10;Description automatically generated">
            <a:extLst>
              <a:ext uri="{FF2B5EF4-FFF2-40B4-BE49-F238E27FC236}">
                <a16:creationId xmlns:a16="http://schemas.microsoft.com/office/drawing/2014/main" id="{CB9ABCE8-B5F4-48BD-86CE-887669C5B93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3773" y="78900"/>
            <a:ext cx="4558359" cy="6779099"/>
          </a:xfrm>
          <a:prstGeom prst="rect">
            <a:avLst/>
          </a:prstGeom>
        </p:spPr>
      </p:pic>
      <p:sp>
        <p:nvSpPr>
          <p:cNvPr id="23" name="Rectangle 22">
            <a:extLst>
              <a:ext uri="{FF2B5EF4-FFF2-40B4-BE49-F238E27FC236}">
                <a16:creationId xmlns:a16="http://schemas.microsoft.com/office/drawing/2014/main" id="{F63BE673-EBB9-4511-BBA9-928E31D9C62B}"/>
              </a:ext>
            </a:extLst>
          </p:cNvPr>
          <p:cNvSpPr/>
          <p:nvPr userDrawn="1"/>
        </p:nvSpPr>
        <p:spPr>
          <a:xfrm flipV="1">
            <a:off x="-6831" y="78902"/>
            <a:ext cx="4558359" cy="2192350"/>
          </a:xfrm>
          <a:prstGeom prst="rect">
            <a:avLst/>
          </a:prstGeom>
          <a:gradFill flip="none" rotWithShape="1">
            <a:gsLst>
              <a:gs pos="3000">
                <a:schemeClr val="accent1">
                  <a:alpha val="41000"/>
                </a:schemeClr>
              </a:gs>
              <a:gs pos="70000">
                <a:schemeClr val="accent1">
                  <a:alpha val="0"/>
                </a:schemeClr>
              </a:gs>
              <a:gs pos="100000">
                <a:schemeClr val="accent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endParaRPr>
          </a:p>
        </p:txBody>
      </p:sp>
      <p:sp>
        <p:nvSpPr>
          <p:cNvPr id="24" name="Picture Placeholder 76">
            <a:extLst>
              <a:ext uri="{FF2B5EF4-FFF2-40B4-BE49-F238E27FC236}">
                <a16:creationId xmlns:a16="http://schemas.microsoft.com/office/drawing/2014/main" id="{994508B0-A33C-4CE0-B505-0D816FBBCF7B}"/>
              </a:ext>
            </a:extLst>
          </p:cNvPr>
          <p:cNvSpPr>
            <a:spLocks noGrp="1"/>
          </p:cNvSpPr>
          <p:nvPr>
            <p:ph type="pic" sz="quarter" idx="13" hasCustomPrompt="1"/>
          </p:nvPr>
        </p:nvSpPr>
        <p:spPr>
          <a:xfrm>
            <a:off x="-8749" y="78902"/>
            <a:ext cx="4562132" cy="6779098"/>
          </a:xfrm>
        </p:spPr>
        <p:txBody>
          <a:bodyPr anchor="ctr">
            <a:normAutofit/>
          </a:bodyPr>
          <a:lstStyle>
            <a:lvl1pPr marL="0" indent="0" algn="ctr">
              <a:buFontTx/>
              <a:buNone/>
              <a:defRPr sz="1500">
                <a:solidFill>
                  <a:schemeClr val="bg1"/>
                </a:solidFill>
                <a:latin typeface="Arial" panose="020B0604020202020204" pitchFamily="34" charset="0"/>
                <a:cs typeface="Arial" panose="020B0604020202020204" pitchFamily="34" charset="0"/>
              </a:defRPr>
            </a:lvl1pPr>
          </a:lstStyle>
          <a:p>
            <a:r>
              <a:rPr lang="en-US" dirty="0"/>
              <a:t>Click to Place Picture</a:t>
            </a:r>
          </a:p>
        </p:txBody>
      </p:sp>
    </p:spTree>
    <p:extLst>
      <p:ext uri="{BB962C8B-B14F-4D97-AF65-F5344CB8AC3E}">
        <p14:creationId xmlns:p14="http://schemas.microsoft.com/office/powerpoint/2010/main" val="84862008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mart Home Large Headline">
    <p:spTree>
      <p:nvGrpSpPr>
        <p:cNvPr id="1" name=""/>
        <p:cNvGrpSpPr/>
        <p:nvPr/>
      </p:nvGrpSpPr>
      <p:grpSpPr>
        <a:xfrm>
          <a:off x="0" y="0"/>
          <a:ext cx="0" cy="0"/>
          <a:chOff x="0" y="0"/>
          <a:chExt cx="0" cy="0"/>
        </a:xfrm>
      </p:grpSpPr>
      <p:pic>
        <p:nvPicPr>
          <p:cNvPr id="21" name="Picture Placeholder 6" descr="A living room with a fireplace and a large window&#10;&#10;Description automatically generated">
            <a:extLst>
              <a:ext uri="{FF2B5EF4-FFF2-40B4-BE49-F238E27FC236}">
                <a16:creationId xmlns:a16="http://schemas.microsoft.com/office/drawing/2014/main" id="{6100B157-B5B3-46F6-B663-F4415621E7F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919" y="78902"/>
            <a:ext cx="4560213" cy="6779098"/>
          </a:xfrm>
          <a:prstGeom prst="rect">
            <a:avLst/>
          </a:prstGeom>
        </p:spPr>
      </p:pic>
      <p:sp>
        <p:nvSpPr>
          <p:cNvPr id="22" name="Rectangle 21">
            <a:extLst>
              <a:ext uri="{FF2B5EF4-FFF2-40B4-BE49-F238E27FC236}">
                <a16:creationId xmlns:a16="http://schemas.microsoft.com/office/drawing/2014/main" id="{90A81B96-5386-44A4-B378-BF3D5A5F5174}"/>
              </a:ext>
            </a:extLst>
          </p:cNvPr>
          <p:cNvSpPr/>
          <p:nvPr userDrawn="1"/>
        </p:nvSpPr>
        <p:spPr>
          <a:xfrm rot="10800000" flipH="1">
            <a:off x="365760" y="79514"/>
            <a:ext cx="4196372" cy="6778486"/>
          </a:xfrm>
          <a:prstGeom prst="rect">
            <a:avLst/>
          </a:prstGeom>
          <a:gradFill flip="none" rotWithShape="1">
            <a:gsLst>
              <a:gs pos="3000">
                <a:schemeClr val="accent1">
                  <a:alpha val="38000"/>
                </a:schemeClr>
              </a:gs>
              <a:gs pos="34000">
                <a:schemeClr val="accent1">
                  <a:alpha val="0"/>
                </a:schemeClr>
              </a:gs>
              <a:gs pos="100000">
                <a:schemeClr val="accent1">
                  <a:alpha val="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endParaRPr>
          </a:p>
        </p:txBody>
      </p:sp>
      <p:sp>
        <p:nvSpPr>
          <p:cNvPr id="77" name="Picture Placeholder 76">
            <a:extLst>
              <a:ext uri="{FF2B5EF4-FFF2-40B4-BE49-F238E27FC236}">
                <a16:creationId xmlns:a16="http://schemas.microsoft.com/office/drawing/2014/main" id="{792C26BF-6739-427A-A9E9-8A8A678B7CC7}"/>
              </a:ext>
            </a:extLst>
          </p:cNvPr>
          <p:cNvSpPr>
            <a:spLocks noGrp="1"/>
          </p:cNvSpPr>
          <p:nvPr>
            <p:ph type="pic" sz="quarter" idx="13" hasCustomPrompt="1"/>
          </p:nvPr>
        </p:nvSpPr>
        <p:spPr>
          <a:xfrm>
            <a:off x="1919" y="78902"/>
            <a:ext cx="4560213" cy="6779098"/>
          </a:xfrm>
        </p:spPr>
        <p:txBody>
          <a:bodyPr anchor="ctr">
            <a:normAutofit/>
          </a:bodyPr>
          <a:lstStyle>
            <a:lvl1pPr marL="0" indent="0" algn="ctr">
              <a:buFontTx/>
              <a:buNone/>
              <a:defRPr sz="1500">
                <a:solidFill>
                  <a:schemeClr val="bg1"/>
                </a:solidFill>
                <a:latin typeface="Arial" panose="020B0604020202020204" pitchFamily="34" charset="0"/>
                <a:cs typeface="Arial" panose="020B0604020202020204" pitchFamily="34" charset="0"/>
              </a:defRPr>
            </a:lvl1pPr>
          </a:lstStyle>
          <a:p>
            <a:r>
              <a:rPr lang="en-US" dirty="0"/>
              <a:t>Click to Place Picture</a:t>
            </a:r>
          </a:p>
        </p:txBody>
      </p:sp>
      <p:sp>
        <p:nvSpPr>
          <p:cNvPr id="37" name="Rectangle 182">
            <a:extLst>
              <a:ext uri="{FF2B5EF4-FFF2-40B4-BE49-F238E27FC236}">
                <a16:creationId xmlns:a16="http://schemas.microsoft.com/office/drawing/2014/main" id="{7F1551CC-56A8-4FFE-8188-6BBCFBC0D73C}"/>
              </a:ext>
            </a:extLst>
          </p:cNvPr>
          <p:cNvSpPr>
            <a:spLocks noGrp="1" noChangeArrowheads="1"/>
          </p:cNvSpPr>
          <p:nvPr>
            <p:ph type="ctrTitle" hasCustomPrompt="1"/>
          </p:nvPr>
        </p:nvSpPr>
        <p:spPr bwMode="blackWhite">
          <a:xfrm>
            <a:off x="5275942" y="1272210"/>
            <a:ext cx="6325011" cy="3864494"/>
          </a:xfrm>
          <a:prstGeom prst="rect">
            <a:avLst/>
          </a:prstGeom>
          <a:ln w="25400"/>
          <a:effectLst/>
        </p:spPr>
        <p:txBody>
          <a:bodyPr tIns="91440" bIns="91440" anchor="ctr">
            <a:normAutofit/>
          </a:bodyPr>
          <a:lstStyle>
            <a:lvl1pPr algn="l">
              <a:lnSpc>
                <a:spcPct val="100000"/>
              </a:lnSpc>
              <a:spcBef>
                <a:spcPts val="0"/>
              </a:spcBef>
              <a:defRPr lang="en-US" sz="5100" b="0" kern="1200" cap="none" spc="-50" baseline="0" dirty="0">
                <a:solidFill>
                  <a:schemeClr val="tx1">
                    <a:lumMod val="85000"/>
                    <a:lumOff val="15000"/>
                  </a:schemeClr>
                </a:solidFill>
                <a:effectLst/>
                <a:latin typeface="Arial" panose="020B0604020202020204" pitchFamily="34" charset="0"/>
                <a:ea typeface="+mn-ea"/>
                <a:cs typeface="Arial" panose="020B0604020202020204" pitchFamily="34" charset="0"/>
              </a:defRPr>
            </a:lvl1pPr>
          </a:lstStyle>
          <a:p>
            <a:r>
              <a:rPr lang="en-US" dirty="0"/>
              <a:t>Large headline or statement goes here. Lorem ipsum</a:t>
            </a:r>
          </a:p>
        </p:txBody>
      </p:sp>
      <p:grpSp>
        <p:nvGrpSpPr>
          <p:cNvPr id="29" name="Group 28">
            <a:extLst>
              <a:ext uri="{FF2B5EF4-FFF2-40B4-BE49-F238E27FC236}">
                <a16:creationId xmlns:a16="http://schemas.microsoft.com/office/drawing/2014/main" id="{C08A7271-EAD5-41DA-A647-B52662CE3871}"/>
              </a:ext>
            </a:extLst>
          </p:cNvPr>
          <p:cNvGrpSpPr/>
          <p:nvPr userDrawn="1"/>
        </p:nvGrpSpPr>
        <p:grpSpPr>
          <a:xfrm>
            <a:off x="0" y="0"/>
            <a:ext cx="12190081" cy="79514"/>
            <a:chOff x="0" y="-1"/>
            <a:chExt cx="12190081" cy="1350190"/>
          </a:xfrm>
        </p:grpSpPr>
        <p:sp>
          <p:nvSpPr>
            <p:cNvPr id="30" name="Rectangle 29">
              <a:extLst>
                <a:ext uri="{FF2B5EF4-FFF2-40B4-BE49-F238E27FC236}">
                  <a16:creationId xmlns:a16="http://schemas.microsoft.com/office/drawing/2014/main" id="{566998BE-D4A8-4E8F-9220-64B75E6ABA38}"/>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1" name="Rectangle 30">
              <a:extLst>
                <a:ext uri="{FF2B5EF4-FFF2-40B4-BE49-F238E27FC236}">
                  <a16:creationId xmlns:a16="http://schemas.microsoft.com/office/drawing/2014/main" id="{4DAEA3FA-932F-42AD-ABBD-14E9BA87D297}"/>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29991BE7-E792-4F0F-B8A2-3D9FCF1CD3BB}"/>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73D0491D-8066-428E-9435-FA3684E23FA0}"/>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34" name="Rectangle 33">
              <a:extLst>
                <a:ext uri="{FF2B5EF4-FFF2-40B4-BE49-F238E27FC236}">
                  <a16:creationId xmlns:a16="http://schemas.microsoft.com/office/drawing/2014/main" id="{B99A8192-CD11-4ECE-A1A1-EF3ACC047545}"/>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sp>
        <p:nvSpPr>
          <p:cNvPr id="45" name="Slide Number Placeholder 1">
            <a:extLst>
              <a:ext uri="{FF2B5EF4-FFF2-40B4-BE49-F238E27FC236}">
                <a16:creationId xmlns:a16="http://schemas.microsoft.com/office/drawing/2014/main" id="{7D12FB66-22AA-4777-8CC2-F076131FE9DF}"/>
              </a:ext>
            </a:extLst>
          </p:cNvPr>
          <p:cNvSpPr txBox="1">
            <a:spLocks/>
          </p:cNvSpPr>
          <p:nvPr userDrawn="1"/>
        </p:nvSpPr>
        <p:spPr>
          <a:xfrm>
            <a:off x="10315547" y="6463203"/>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1">
                    <a:lumMod val="65000"/>
                    <a:lumOff val="35000"/>
                  </a:schemeClr>
                </a:solidFill>
                <a:latin typeface="Arial" panose="020B0604020202020204" pitchFamily="34" charset="0"/>
                <a:cs typeface="Arial" panose="020B0604020202020204" pitchFamily="34" charset="0"/>
              </a:rPr>
              <a:pPr algn="r"/>
              <a:t>‹#›</a:t>
            </a:fld>
            <a:endParaRPr lang="en-US" sz="1000" b="1" spc="3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A1736F53-0FCF-4DF2-B88E-1DE0E43AA886}"/>
              </a:ext>
            </a:extLst>
          </p:cNvPr>
          <p:cNvSpPr txBox="1"/>
          <p:nvPr userDrawn="1"/>
        </p:nvSpPr>
        <p:spPr>
          <a:xfrm>
            <a:off x="7781092" y="6418656"/>
            <a:ext cx="2590528" cy="308777"/>
          </a:xfrm>
          <a:prstGeom prst="rect">
            <a:avLst/>
          </a:prstGeom>
          <a:noFill/>
        </p:spPr>
        <p:txBody>
          <a:bodyPr wrap="square" rtlCol="0" anchor="b">
            <a:noAutofit/>
          </a:bodyPr>
          <a:lstStyle/>
          <a:p>
            <a:pPr algn="r"/>
            <a:r>
              <a:rPr lang="en-US" sz="900" b="1" i="0" cap="all" spc="50" baseline="0" dirty="0" err="1">
                <a:solidFill>
                  <a:schemeClr val="tx2">
                    <a:lumMod val="90000"/>
                  </a:schemeClr>
                </a:solidFill>
                <a:latin typeface="Arial" panose="020B0604020202020204" pitchFamily="34" charset="0"/>
                <a:cs typeface="Arial" panose="020B0604020202020204" pitchFamily="34" charset="0"/>
              </a:rPr>
              <a:t>PUblic</a:t>
            </a:r>
            <a:endParaRPr lang="en-US" sz="900" b="1" i="0" cap="all" spc="50" baseline="0" dirty="0">
              <a:solidFill>
                <a:schemeClr val="tx2">
                  <a:lumMod val="90000"/>
                </a:schemeClr>
              </a:solidFill>
              <a:latin typeface="Arial" panose="020B0604020202020204" pitchFamily="34" charset="0"/>
              <a:cs typeface="Arial" panose="020B0604020202020204" pitchFamily="34" charset="0"/>
            </a:endParaRPr>
          </a:p>
        </p:txBody>
      </p:sp>
      <p:grpSp>
        <p:nvGrpSpPr>
          <p:cNvPr id="47" name="Group 46">
            <a:extLst>
              <a:ext uri="{FF2B5EF4-FFF2-40B4-BE49-F238E27FC236}">
                <a16:creationId xmlns:a16="http://schemas.microsoft.com/office/drawing/2014/main" id="{7A4A96C1-8B50-4A87-8923-04CE2B04CEAF}"/>
              </a:ext>
            </a:extLst>
          </p:cNvPr>
          <p:cNvGrpSpPr/>
          <p:nvPr userDrawn="1"/>
        </p:nvGrpSpPr>
        <p:grpSpPr>
          <a:xfrm>
            <a:off x="11369623" y="6476214"/>
            <a:ext cx="489002" cy="176138"/>
            <a:chOff x="271463" y="2852738"/>
            <a:chExt cx="3190876" cy="1149350"/>
          </a:xfrm>
        </p:grpSpPr>
        <p:sp>
          <p:nvSpPr>
            <p:cNvPr id="48" name="Freeform 6">
              <a:extLst>
                <a:ext uri="{FF2B5EF4-FFF2-40B4-BE49-F238E27FC236}">
                  <a16:creationId xmlns:a16="http://schemas.microsoft.com/office/drawing/2014/main" id="{3247CA1E-AF86-49CC-A305-8195944FFB98}"/>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49" name="Freeform 7">
              <a:extLst>
                <a:ext uri="{FF2B5EF4-FFF2-40B4-BE49-F238E27FC236}">
                  <a16:creationId xmlns:a16="http://schemas.microsoft.com/office/drawing/2014/main" id="{7CBFD072-C24E-4AF0-803E-E83E9025FAF2}"/>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50" name="Freeform 8">
              <a:extLst>
                <a:ext uri="{FF2B5EF4-FFF2-40B4-BE49-F238E27FC236}">
                  <a16:creationId xmlns:a16="http://schemas.microsoft.com/office/drawing/2014/main" id="{27821654-D521-4D2E-9557-169616963275}"/>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51" name="Freeform 9">
              <a:extLst>
                <a:ext uri="{FF2B5EF4-FFF2-40B4-BE49-F238E27FC236}">
                  <a16:creationId xmlns:a16="http://schemas.microsoft.com/office/drawing/2014/main" id="{766EDC3E-69CE-4032-9FB6-85216A191E94}"/>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52" name="Freeform 10">
              <a:extLst>
                <a:ext uri="{FF2B5EF4-FFF2-40B4-BE49-F238E27FC236}">
                  <a16:creationId xmlns:a16="http://schemas.microsoft.com/office/drawing/2014/main" id="{286022DB-6135-4077-A9E3-D3090DA262EC}"/>
                </a:ext>
              </a:extLst>
            </p:cNvPr>
            <p:cNvSpPr>
              <a:spLocks/>
            </p:cNvSpPr>
            <p:nvPr/>
          </p:nvSpPr>
          <p:spPr bwMode="auto">
            <a:xfrm>
              <a:off x="271463" y="2852738"/>
              <a:ext cx="1306512"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46482648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Slide">
    <p:spTree>
      <p:nvGrpSpPr>
        <p:cNvPr id="1" name=""/>
        <p:cNvGrpSpPr/>
        <p:nvPr/>
      </p:nvGrpSpPr>
      <p:grpSpPr>
        <a:xfrm>
          <a:off x="0" y="0"/>
          <a:ext cx="0" cy="0"/>
          <a:chOff x="0" y="0"/>
          <a:chExt cx="0" cy="0"/>
        </a:xfrm>
      </p:grpSpPr>
      <p:sp>
        <p:nvSpPr>
          <p:cNvPr id="44" name="Rectangle 226"/>
          <p:cNvSpPr>
            <a:spLocks noGrp="1" noChangeArrowheads="1"/>
          </p:cNvSpPr>
          <p:nvPr>
            <p:ph type="title" hasCustomPrompt="1"/>
          </p:nvPr>
        </p:nvSpPr>
        <p:spPr bwMode="auto">
          <a:xfrm>
            <a:off x="394775" y="414064"/>
            <a:ext cx="11425752" cy="654049"/>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lvl1pPr>
              <a:defRPr>
                <a:solidFill>
                  <a:schemeClr val="tx1"/>
                </a:solidFill>
                <a:latin typeface="Arial" panose="020B0604020202020204" pitchFamily="34" charset="0"/>
                <a:cs typeface="Arial" panose="020B0604020202020204" pitchFamily="34" charset="0"/>
              </a:defRPr>
            </a:lvl1pPr>
          </a:lstStyle>
          <a:p>
            <a:pPr lvl="0"/>
            <a:r>
              <a:rPr lang="en-US" dirty="0"/>
              <a:t>Click to add title here</a:t>
            </a:r>
            <a:br>
              <a:rPr lang="en-US" dirty="0"/>
            </a:br>
            <a:r>
              <a:rPr lang="en-US" dirty="0"/>
              <a:t>second line title</a:t>
            </a:r>
          </a:p>
        </p:txBody>
      </p:sp>
      <p:sp>
        <p:nvSpPr>
          <p:cNvPr id="46" name="Text Placeholder 45"/>
          <p:cNvSpPr>
            <a:spLocks noGrp="1"/>
          </p:cNvSpPr>
          <p:nvPr>
            <p:ph type="body" sz="quarter" idx="10"/>
          </p:nvPr>
        </p:nvSpPr>
        <p:spPr>
          <a:xfrm>
            <a:off x="394774" y="1153266"/>
            <a:ext cx="11425752" cy="4667249"/>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9133332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066" name="Rectangle 226"/>
          <p:cNvSpPr>
            <a:spLocks noGrp="1" noChangeArrowheads="1"/>
          </p:cNvSpPr>
          <p:nvPr>
            <p:ph type="title"/>
          </p:nvPr>
        </p:nvSpPr>
        <p:spPr bwMode="auto">
          <a:xfrm>
            <a:off x="395932" y="414063"/>
            <a:ext cx="11451382" cy="654050"/>
          </a:xfrm>
          <a:prstGeom prst="rect">
            <a:avLst/>
          </a:prstGeom>
          <a:noFill/>
          <a:ln w="9525" algn="ctr">
            <a:noFill/>
            <a:miter lim="800000"/>
            <a:headEnd/>
            <a:tailEnd/>
          </a:ln>
          <a:effectLst/>
        </p:spPr>
        <p:txBody>
          <a:bodyPr vert="horz" wrap="square" lIns="91440" tIns="45720" rIns="91440" bIns="45720" numCol="1" anchor="t" anchorCtr="0" compatLnSpc="1">
            <a:prstTxWarp prst="textNoShape">
              <a:avLst/>
            </a:prstTxWarp>
          </a:bodyPr>
          <a:lstStyle/>
          <a:p>
            <a:pPr lvl="0"/>
            <a:r>
              <a:rPr lang="en-US" dirty="0"/>
              <a:t>Title Goes Here</a:t>
            </a:r>
            <a:br>
              <a:rPr lang="en-US" dirty="0"/>
            </a:br>
            <a:r>
              <a:rPr lang="en-US" dirty="0"/>
              <a:t>second line title goes here</a:t>
            </a:r>
          </a:p>
        </p:txBody>
      </p:sp>
      <p:sp>
        <p:nvSpPr>
          <p:cNvPr id="17" name="Text Placeholder 16"/>
          <p:cNvSpPr>
            <a:spLocks noGrp="1"/>
          </p:cNvSpPr>
          <p:nvPr>
            <p:ph type="body" idx="1"/>
          </p:nvPr>
        </p:nvSpPr>
        <p:spPr>
          <a:xfrm>
            <a:off x="394773" y="1262418"/>
            <a:ext cx="11463852" cy="470847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Slide Number Placeholder 1"/>
          <p:cNvSpPr txBox="1">
            <a:spLocks/>
          </p:cNvSpPr>
          <p:nvPr userDrawn="1"/>
        </p:nvSpPr>
        <p:spPr>
          <a:xfrm>
            <a:off x="10315547" y="6463203"/>
            <a:ext cx="596447" cy="277811"/>
          </a:xfrm>
          <a:prstGeom prst="rect">
            <a:avLst/>
          </a:prstGeom>
        </p:spPr>
        <p:txBody>
          <a:bodyPr vert="horz" lIns="68580" tIns="34290" rIns="68580" bIns="34290" rtlCol="0" anchor="ctr"/>
          <a:lstStyle>
            <a:defPPr>
              <a:defRPr lang="en-US"/>
            </a:defPPr>
            <a:lvl1pPr algn="l" rtl="0" fontAlgn="base">
              <a:spcBef>
                <a:spcPct val="0"/>
              </a:spcBef>
              <a:spcAft>
                <a:spcPct val="0"/>
              </a:spcAft>
              <a:defRPr sz="1000" b="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9899D5D8-9A89-49C6-87E2-D5B81659BB09}" type="slidenum">
              <a:rPr lang="en-US" sz="1000" b="1" spc="300" smtClean="0">
                <a:solidFill>
                  <a:schemeClr val="tx1">
                    <a:lumMod val="65000"/>
                    <a:lumOff val="35000"/>
                  </a:schemeClr>
                </a:solidFill>
                <a:latin typeface="Arial" panose="020B0604020202020204" pitchFamily="34" charset="0"/>
                <a:cs typeface="Arial" panose="020B0604020202020204" pitchFamily="34" charset="0"/>
              </a:rPr>
              <a:pPr algn="r"/>
              <a:t>‹#›</a:t>
            </a:fld>
            <a:endParaRPr lang="en-US" sz="1000" b="1" spc="3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60BD596-F1C1-457C-B796-82B14CD68D03}"/>
              </a:ext>
            </a:extLst>
          </p:cNvPr>
          <p:cNvSpPr txBox="1"/>
          <p:nvPr userDrawn="1"/>
        </p:nvSpPr>
        <p:spPr>
          <a:xfrm>
            <a:off x="7781092" y="6418656"/>
            <a:ext cx="2590528" cy="308777"/>
          </a:xfrm>
          <a:prstGeom prst="rect">
            <a:avLst/>
          </a:prstGeom>
          <a:noFill/>
        </p:spPr>
        <p:txBody>
          <a:bodyPr wrap="square" rtlCol="0" anchor="b">
            <a:noAutofit/>
          </a:bodyPr>
          <a:lstStyle/>
          <a:p>
            <a:pPr algn="r"/>
            <a:r>
              <a:rPr lang="en-US" sz="900" b="1" i="0" cap="all" spc="50" baseline="0" dirty="0">
                <a:solidFill>
                  <a:schemeClr val="tx2">
                    <a:lumMod val="90000"/>
                  </a:schemeClr>
                </a:solidFill>
                <a:latin typeface="Arial" panose="020B0604020202020204" pitchFamily="34" charset="0"/>
                <a:cs typeface="Arial" panose="020B0604020202020204" pitchFamily="34" charset="0"/>
              </a:rPr>
              <a:t>public</a:t>
            </a:r>
          </a:p>
        </p:txBody>
      </p:sp>
      <p:grpSp>
        <p:nvGrpSpPr>
          <p:cNvPr id="16" name="Group 15">
            <a:extLst>
              <a:ext uri="{FF2B5EF4-FFF2-40B4-BE49-F238E27FC236}">
                <a16:creationId xmlns:a16="http://schemas.microsoft.com/office/drawing/2014/main" id="{CF4EBEAB-4D41-4F13-AA13-5BDC7E266E1D}"/>
              </a:ext>
            </a:extLst>
          </p:cNvPr>
          <p:cNvGrpSpPr/>
          <p:nvPr userDrawn="1"/>
        </p:nvGrpSpPr>
        <p:grpSpPr>
          <a:xfrm>
            <a:off x="0" y="0"/>
            <a:ext cx="12190081" cy="79514"/>
            <a:chOff x="0" y="-1"/>
            <a:chExt cx="12190081" cy="1350190"/>
          </a:xfrm>
        </p:grpSpPr>
        <p:sp>
          <p:nvSpPr>
            <p:cNvPr id="18" name="Rectangle 17">
              <a:extLst>
                <a:ext uri="{FF2B5EF4-FFF2-40B4-BE49-F238E27FC236}">
                  <a16:creationId xmlns:a16="http://schemas.microsoft.com/office/drawing/2014/main" id="{8333770F-5625-4034-9686-943A98D45359}"/>
                </a:ext>
              </a:extLst>
            </p:cNvPr>
            <p:cNvSpPr/>
            <p:nvPr userDrawn="1"/>
          </p:nvSpPr>
          <p:spPr>
            <a:xfrm>
              <a:off x="0" y="-1"/>
              <a:ext cx="3641697" cy="1350190"/>
            </a:xfrm>
            <a:prstGeom prst="rect">
              <a:avLst/>
            </a:prstGeom>
            <a:solidFill>
              <a:srgbClr val="FFA01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19" name="Rectangle 18">
              <a:extLst>
                <a:ext uri="{FF2B5EF4-FFF2-40B4-BE49-F238E27FC236}">
                  <a16:creationId xmlns:a16="http://schemas.microsoft.com/office/drawing/2014/main" id="{486B75AB-80AF-44F5-B06D-0637D166F451}"/>
                </a:ext>
              </a:extLst>
            </p:cNvPr>
            <p:cNvSpPr/>
            <p:nvPr userDrawn="1"/>
          </p:nvSpPr>
          <p:spPr>
            <a:xfrm>
              <a:off x="3641698" y="-1"/>
              <a:ext cx="922352" cy="1350190"/>
            </a:xfrm>
            <a:prstGeom prst="rect">
              <a:avLst/>
            </a:prstGeom>
            <a:solidFill>
              <a:srgbClr val="958436"/>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0" name="Rectangle 19">
              <a:extLst>
                <a:ext uri="{FF2B5EF4-FFF2-40B4-BE49-F238E27FC236}">
                  <a16:creationId xmlns:a16="http://schemas.microsoft.com/office/drawing/2014/main" id="{AEE71252-7C01-47AA-93B9-87F623C7177A}"/>
                </a:ext>
              </a:extLst>
            </p:cNvPr>
            <p:cNvSpPr/>
            <p:nvPr userDrawn="1"/>
          </p:nvSpPr>
          <p:spPr>
            <a:xfrm>
              <a:off x="4564051" y="-1"/>
              <a:ext cx="2806808" cy="1350190"/>
            </a:xfrm>
            <a:prstGeom prst="rect">
              <a:avLst/>
            </a:prstGeom>
            <a:solidFill>
              <a:srgbClr val="7DB2DB"/>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BD9CF932-D779-4EA8-BDE2-87D4119A6B55}"/>
                </a:ext>
              </a:extLst>
            </p:cNvPr>
            <p:cNvSpPr/>
            <p:nvPr userDrawn="1"/>
          </p:nvSpPr>
          <p:spPr>
            <a:xfrm>
              <a:off x="7370859" y="-1"/>
              <a:ext cx="1685677" cy="1350190"/>
            </a:xfrm>
            <a:prstGeom prst="rect">
              <a:avLst/>
            </a:prstGeom>
            <a:solidFill>
              <a:srgbClr val="73983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FEE4F54C-20EC-4792-9EF9-A06348BEB537}"/>
                </a:ext>
              </a:extLst>
            </p:cNvPr>
            <p:cNvSpPr/>
            <p:nvPr userDrawn="1"/>
          </p:nvSpPr>
          <p:spPr>
            <a:xfrm>
              <a:off x="9048586" y="-1"/>
              <a:ext cx="3141495" cy="1350190"/>
            </a:xfrm>
            <a:prstGeom prst="rect">
              <a:avLst/>
            </a:prstGeom>
            <a:solidFill>
              <a:srgbClr val="C7D22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Arial" panose="020B0604020202020204" pitchFamily="34" charset="0"/>
                <a:cs typeface="Arial" panose="020B0604020202020204" pitchFamily="34" charset="0"/>
              </a:endParaRPr>
            </a:p>
          </p:txBody>
        </p:sp>
      </p:grpSp>
      <p:grpSp>
        <p:nvGrpSpPr>
          <p:cNvPr id="14" name="Group 13">
            <a:extLst>
              <a:ext uri="{FF2B5EF4-FFF2-40B4-BE49-F238E27FC236}">
                <a16:creationId xmlns:a16="http://schemas.microsoft.com/office/drawing/2014/main" id="{D320A626-8584-4FE9-ACE5-B044CB0C67AB}"/>
              </a:ext>
            </a:extLst>
          </p:cNvPr>
          <p:cNvGrpSpPr/>
          <p:nvPr userDrawn="1"/>
        </p:nvGrpSpPr>
        <p:grpSpPr>
          <a:xfrm>
            <a:off x="11369623" y="6476214"/>
            <a:ext cx="489002" cy="176138"/>
            <a:chOff x="271463" y="2852738"/>
            <a:chExt cx="3190876" cy="1149350"/>
          </a:xfrm>
        </p:grpSpPr>
        <p:sp>
          <p:nvSpPr>
            <p:cNvPr id="15" name="Freeform 6">
              <a:extLst>
                <a:ext uri="{FF2B5EF4-FFF2-40B4-BE49-F238E27FC236}">
                  <a16:creationId xmlns:a16="http://schemas.microsoft.com/office/drawing/2014/main" id="{2B4D1812-625C-465C-8A40-C3A4D4EF977C}"/>
                </a:ext>
              </a:extLst>
            </p:cNvPr>
            <p:cNvSpPr>
              <a:spLocks/>
            </p:cNvSpPr>
            <p:nvPr/>
          </p:nvSpPr>
          <p:spPr bwMode="auto">
            <a:xfrm>
              <a:off x="1577976" y="2852738"/>
              <a:ext cx="609600" cy="1149350"/>
            </a:xfrm>
            <a:custGeom>
              <a:avLst/>
              <a:gdLst>
                <a:gd name="T0" fmla="*/ 0 w 384"/>
                <a:gd name="T1" fmla="*/ 0 h 724"/>
                <a:gd name="T2" fmla="*/ 41 w 384"/>
                <a:gd name="T3" fmla="*/ 0 h 724"/>
                <a:gd name="T4" fmla="*/ 192 w 384"/>
                <a:gd name="T5" fmla="*/ 241 h 724"/>
                <a:gd name="T6" fmla="*/ 341 w 384"/>
                <a:gd name="T7" fmla="*/ 0 h 724"/>
                <a:gd name="T8" fmla="*/ 382 w 384"/>
                <a:gd name="T9" fmla="*/ 0 h 724"/>
                <a:gd name="T10" fmla="*/ 382 w 384"/>
                <a:gd name="T11" fmla="*/ 723 h 724"/>
                <a:gd name="T12" fmla="*/ 384 w 384"/>
                <a:gd name="T13" fmla="*/ 724 h 724"/>
                <a:gd name="T14" fmla="*/ 341 w 384"/>
                <a:gd name="T15" fmla="*/ 724 h 724"/>
                <a:gd name="T16" fmla="*/ 192 w 384"/>
                <a:gd name="T17" fmla="*/ 483 h 724"/>
                <a:gd name="T18" fmla="*/ 41 w 384"/>
                <a:gd name="T19" fmla="*/ 724 h 724"/>
                <a:gd name="T20" fmla="*/ 0 w 384"/>
                <a:gd name="T21" fmla="*/ 724 h 724"/>
                <a:gd name="T22" fmla="*/ 0 w 384"/>
                <a:gd name="T23"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4" h="724">
                  <a:moveTo>
                    <a:pt x="0" y="0"/>
                  </a:moveTo>
                  <a:lnTo>
                    <a:pt x="41" y="0"/>
                  </a:lnTo>
                  <a:lnTo>
                    <a:pt x="192" y="241"/>
                  </a:lnTo>
                  <a:lnTo>
                    <a:pt x="341" y="0"/>
                  </a:lnTo>
                  <a:lnTo>
                    <a:pt x="382" y="0"/>
                  </a:lnTo>
                  <a:lnTo>
                    <a:pt x="382" y="723"/>
                  </a:lnTo>
                  <a:lnTo>
                    <a:pt x="384" y="724"/>
                  </a:lnTo>
                  <a:lnTo>
                    <a:pt x="341" y="724"/>
                  </a:lnTo>
                  <a:lnTo>
                    <a:pt x="192" y="483"/>
                  </a:lnTo>
                  <a:lnTo>
                    <a:pt x="41" y="724"/>
                  </a:lnTo>
                  <a:lnTo>
                    <a:pt x="0" y="724"/>
                  </a:lnTo>
                  <a:lnTo>
                    <a:pt x="0" y="0"/>
                  </a:lnTo>
                  <a:close/>
                </a:path>
              </a:pathLst>
            </a:custGeom>
            <a:solidFill>
              <a:srgbClr val="7DB2D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cs typeface="Arial" panose="020B0604020202020204" pitchFamily="34" charset="0"/>
              </a:endParaRPr>
            </a:p>
          </p:txBody>
        </p:sp>
        <p:sp>
          <p:nvSpPr>
            <p:cNvPr id="25" name="Freeform 7">
              <a:extLst>
                <a:ext uri="{FF2B5EF4-FFF2-40B4-BE49-F238E27FC236}">
                  <a16:creationId xmlns:a16="http://schemas.microsoft.com/office/drawing/2014/main" id="{3E33A4A8-DD5C-4ACC-9DDA-825DE8D6A643}"/>
                </a:ext>
              </a:extLst>
            </p:cNvPr>
            <p:cNvSpPr>
              <a:spLocks/>
            </p:cNvSpPr>
            <p:nvPr/>
          </p:nvSpPr>
          <p:spPr bwMode="auto">
            <a:xfrm>
              <a:off x="1225551" y="2852738"/>
              <a:ext cx="352425" cy="1149350"/>
            </a:xfrm>
            <a:custGeom>
              <a:avLst/>
              <a:gdLst>
                <a:gd name="T0" fmla="*/ 0 w 222"/>
                <a:gd name="T1" fmla="*/ 0 h 724"/>
                <a:gd name="T2" fmla="*/ 222 w 222"/>
                <a:gd name="T3" fmla="*/ 0 h 724"/>
                <a:gd name="T4" fmla="*/ 222 w 222"/>
                <a:gd name="T5" fmla="*/ 724 h 724"/>
                <a:gd name="T6" fmla="*/ 0 w 222"/>
                <a:gd name="T7" fmla="*/ 724 h 724"/>
                <a:gd name="T8" fmla="*/ 222 w 222"/>
                <a:gd name="T9" fmla="*/ 361 h 724"/>
                <a:gd name="T10" fmla="*/ 0 w 222"/>
                <a:gd name="T11" fmla="*/ 0 h 724"/>
              </a:gdLst>
              <a:ahLst/>
              <a:cxnLst>
                <a:cxn ang="0">
                  <a:pos x="T0" y="T1"/>
                </a:cxn>
                <a:cxn ang="0">
                  <a:pos x="T2" y="T3"/>
                </a:cxn>
                <a:cxn ang="0">
                  <a:pos x="T4" y="T5"/>
                </a:cxn>
                <a:cxn ang="0">
                  <a:pos x="T6" y="T7"/>
                </a:cxn>
                <a:cxn ang="0">
                  <a:pos x="T8" y="T9"/>
                </a:cxn>
                <a:cxn ang="0">
                  <a:pos x="T10" y="T11"/>
                </a:cxn>
              </a:cxnLst>
              <a:rect l="0" t="0" r="r" b="b"/>
              <a:pathLst>
                <a:path w="222" h="724">
                  <a:moveTo>
                    <a:pt x="0" y="0"/>
                  </a:moveTo>
                  <a:lnTo>
                    <a:pt x="222" y="0"/>
                  </a:lnTo>
                  <a:lnTo>
                    <a:pt x="222" y="724"/>
                  </a:lnTo>
                  <a:lnTo>
                    <a:pt x="0" y="724"/>
                  </a:lnTo>
                  <a:lnTo>
                    <a:pt x="222" y="361"/>
                  </a:lnTo>
                  <a:lnTo>
                    <a:pt x="0" y="0"/>
                  </a:lnTo>
                  <a:close/>
                </a:path>
              </a:pathLst>
            </a:custGeom>
            <a:solidFill>
              <a:srgbClr val="95843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6" name="Freeform 8">
              <a:extLst>
                <a:ext uri="{FF2B5EF4-FFF2-40B4-BE49-F238E27FC236}">
                  <a16:creationId xmlns:a16="http://schemas.microsoft.com/office/drawing/2014/main" id="{FC1DDF41-AC1C-4311-A127-9908D531585A}"/>
                </a:ext>
              </a:extLst>
            </p:cNvPr>
            <p:cNvSpPr>
              <a:spLocks/>
            </p:cNvSpPr>
            <p:nvPr/>
          </p:nvSpPr>
          <p:spPr bwMode="auto">
            <a:xfrm>
              <a:off x="2184401" y="2852738"/>
              <a:ext cx="354013" cy="1149350"/>
            </a:xfrm>
            <a:custGeom>
              <a:avLst/>
              <a:gdLst>
                <a:gd name="T0" fmla="*/ 0 w 223"/>
                <a:gd name="T1" fmla="*/ 0 h 724"/>
                <a:gd name="T2" fmla="*/ 223 w 223"/>
                <a:gd name="T3" fmla="*/ 0 h 724"/>
                <a:gd name="T4" fmla="*/ 2 w 223"/>
                <a:gd name="T5" fmla="*/ 361 h 724"/>
                <a:gd name="T6" fmla="*/ 223 w 223"/>
                <a:gd name="T7" fmla="*/ 724 h 724"/>
                <a:gd name="T8" fmla="*/ 2 w 223"/>
                <a:gd name="T9" fmla="*/ 724 h 724"/>
                <a:gd name="T10" fmla="*/ 0 w 223"/>
                <a:gd name="T11" fmla="*/ 723 h 724"/>
                <a:gd name="T12" fmla="*/ 0 w 223"/>
                <a:gd name="T13" fmla="*/ 0 h 724"/>
              </a:gdLst>
              <a:ahLst/>
              <a:cxnLst>
                <a:cxn ang="0">
                  <a:pos x="T0" y="T1"/>
                </a:cxn>
                <a:cxn ang="0">
                  <a:pos x="T2" y="T3"/>
                </a:cxn>
                <a:cxn ang="0">
                  <a:pos x="T4" y="T5"/>
                </a:cxn>
                <a:cxn ang="0">
                  <a:pos x="T6" y="T7"/>
                </a:cxn>
                <a:cxn ang="0">
                  <a:pos x="T8" y="T9"/>
                </a:cxn>
                <a:cxn ang="0">
                  <a:pos x="T10" y="T11"/>
                </a:cxn>
                <a:cxn ang="0">
                  <a:pos x="T12" y="T13"/>
                </a:cxn>
              </a:cxnLst>
              <a:rect l="0" t="0" r="r" b="b"/>
              <a:pathLst>
                <a:path w="223" h="724">
                  <a:moveTo>
                    <a:pt x="0" y="0"/>
                  </a:moveTo>
                  <a:lnTo>
                    <a:pt x="223" y="0"/>
                  </a:lnTo>
                  <a:lnTo>
                    <a:pt x="2" y="361"/>
                  </a:lnTo>
                  <a:lnTo>
                    <a:pt x="223" y="724"/>
                  </a:lnTo>
                  <a:lnTo>
                    <a:pt x="2" y="724"/>
                  </a:lnTo>
                  <a:lnTo>
                    <a:pt x="0" y="723"/>
                  </a:lnTo>
                  <a:lnTo>
                    <a:pt x="0" y="0"/>
                  </a:lnTo>
                  <a:close/>
                </a:path>
              </a:pathLst>
            </a:custGeom>
            <a:solidFill>
              <a:srgbClr val="73983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7" name="Freeform 9">
              <a:extLst>
                <a:ext uri="{FF2B5EF4-FFF2-40B4-BE49-F238E27FC236}">
                  <a16:creationId xmlns:a16="http://schemas.microsoft.com/office/drawing/2014/main" id="{1504D5C3-43D0-4E06-8303-EED7507E404E}"/>
                </a:ext>
              </a:extLst>
            </p:cNvPr>
            <p:cNvSpPr>
              <a:spLocks noEditPoints="1"/>
            </p:cNvSpPr>
            <p:nvPr/>
          </p:nvSpPr>
          <p:spPr bwMode="auto">
            <a:xfrm>
              <a:off x="2187576" y="2852738"/>
              <a:ext cx="1274763" cy="1149350"/>
            </a:xfrm>
            <a:custGeom>
              <a:avLst/>
              <a:gdLst>
                <a:gd name="T0" fmla="*/ 221 w 803"/>
                <a:gd name="T1" fmla="*/ 179 h 724"/>
                <a:gd name="T2" fmla="*/ 221 w 803"/>
                <a:gd name="T3" fmla="*/ 383 h 724"/>
                <a:gd name="T4" fmla="*/ 523 w 803"/>
                <a:gd name="T5" fmla="*/ 383 h 724"/>
                <a:gd name="T6" fmla="*/ 543 w 803"/>
                <a:gd name="T7" fmla="*/ 382 h 724"/>
                <a:gd name="T8" fmla="*/ 560 w 803"/>
                <a:gd name="T9" fmla="*/ 374 h 724"/>
                <a:gd name="T10" fmla="*/ 573 w 803"/>
                <a:gd name="T11" fmla="*/ 361 h 724"/>
                <a:gd name="T12" fmla="*/ 583 w 803"/>
                <a:gd name="T13" fmla="*/ 346 h 724"/>
                <a:gd name="T14" fmla="*/ 589 w 803"/>
                <a:gd name="T15" fmla="*/ 329 h 724"/>
                <a:gd name="T16" fmla="*/ 594 w 803"/>
                <a:gd name="T17" fmla="*/ 310 h 724"/>
                <a:gd name="T18" fmla="*/ 596 w 803"/>
                <a:gd name="T19" fmla="*/ 292 h 724"/>
                <a:gd name="T20" fmla="*/ 596 w 803"/>
                <a:gd name="T21" fmla="*/ 256 h 724"/>
                <a:gd name="T22" fmla="*/ 592 w 803"/>
                <a:gd name="T23" fmla="*/ 233 h 724"/>
                <a:gd name="T24" fmla="*/ 586 w 803"/>
                <a:gd name="T25" fmla="*/ 215 h 724"/>
                <a:gd name="T26" fmla="*/ 574 w 803"/>
                <a:gd name="T27" fmla="*/ 200 h 724"/>
                <a:gd name="T28" fmla="*/ 558 w 803"/>
                <a:gd name="T29" fmla="*/ 188 h 724"/>
                <a:gd name="T30" fmla="*/ 533 w 803"/>
                <a:gd name="T31" fmla="*/ 182 h 724"/>
                <a:gd name="T32" fmla="*/ 504 w 803"/>
                <a:gd name="T33" fmla="*/ 179 h 724"/>
                <a:gd name="T34" fmla="*/ 221 w 803"/>
                <a:gd name="T35" fmla="*/ 179 h 724"/>
                <a:gd name="T36" fmla="*/ 221 w 803"/>
                <a:gd name="T37" fmla="*/ 0 h 724"/>
                <a:gd name="T38" fmla="*/ 540 w 803"/>
                <a:gd name="T39" fmla="*/ 0 h 724"/>
                <a:gd name="T40" fmla="*/ 589 w 803"/>
                <a:gd name="T41" fmla="*/ 2 h 724"/>
                <a:gd name="T42" fmla="*/ 633 w 803"/>
                <a:gd name="T43" fmla="*/ 8 h 724"/>
                <a:gd name="T44" fmla="*/ 670 w 803"/>
                <a:gd name="T45" fmla="*/ 18 h 724"/>
                <a:gd name="T46" fmla="*/ 702 w 803"/>
                <a:gd name="T47" fmla="*/ 33 h 724"/>
                <a:gd name="T48" fmla="*/ 729 w 803"/>
                <a:gd name="T49" fmla="*/ 49 h 724"/>
                <a:gd name="T50" fmla="*/ 750 w 803"/>
                <a:gd name="T51" fmla="*/ 70 h 724"/>
                <a:gd name="T52" fmla="*/ 768 w 803"/>
                <a:gd name="T53" fmla="*/ 93 h 724"/>
                <a:gd name="T54" fmla="*/ 781 w 803"/>
                <a:gd name="T55" fmla="*/ 120 h 724"/>
                <a:gd name="T56" fmla="*/ 791 w 803"/>
                <a:gd name="T57" fmla="*/ 149 h 724"/>
                <a:gd name="T58" fmla="*/ 798 w 803"/>
                <a:gd name="T59" fmla="*/ 180 h 724"/>
                <a:gd name="T60" fmla="*/ 803 w 803"/>
                <a:gd name="T61" fmla="*/ 213 h 724"/>
                <a:gd name="T62" fmla="*/ 803 w 803"/>
                <a:gd name="T63" fmla="*/ 247 h 724"/>
                <a:gd name="T64" fmla="*/ 803 w 803"/>
                <a:gd name="T65" fmla="*/ 333 h 724"/>
                <a:gd name="T66" fmla="*/ 803 w 803"/>
                <a:gd name="T67" fmla="*/ 361 h 724"/>
                <a:gd name="T68" fmla="*/ 798 w 803"/>
                <a:gd name="T69" fmla="*/ 392 h 724"/>
                <a:gd name="T70" fmla="*/ 791 w 803"/>
                <a:gd name="T71" fmla="*/ 421 h 724"/>
                <a:gd name="T72" fmla="*/ 781 w 803"/>
                <a:gd name="T73" fmla="*/ 449 h 724"/>
                <a:gd name="T74" fmla="*/ 768 w 803"/>
                <a:gd name="T75" fmla="*/ 475 h 724"/>
                <a:gd name="T76" fmla="*/ 750 w 803"/>
                <a:gd name="T77" fmla="*/ 500 h 724"/>
                <a:gd name="T78" fmla="*/ 729 w 803"/>
                <a:gd name="T79" fmla="*/ 521 h 724"/>
                <a:gd name="T80" fmla="*/ 704 w 803"/>
                <a:gd name="T81" fmla="*/ 539 h 724"/>
                <a:gd name="T82" fmla="*/ 673 w 803"/>
                <a:gd name="T83" fmla="*/ 552 h 724"/>
                <a:gd name="T84" fmla="*/ 638 w 803"/>
                <a:gd name="T85" fmla="*/ 560 h 724"/>
                <a:gd name="T86" fmla="*/ 597 w 803"/>
                <a:gd name="T87" fmla="*/ 564 h 724"/>
                <a:gd name="T88" fmla="*/ 221 w 803"/>
                <a:gd name="T89" fmla="*/ 564 h 724"/>
                <a:gd name="T90" fmla="*/ 221 w 803"/>
                <a:gd name="T91" fmla="*/ 724 h 724"/>
                <a:gd name="T92" fmla="*/ 221 w 803"/>
                <a:gd name="T93" fmla="*/ 724 h 724"/>
                <a:gd name="T94" fmla="*/ 0 w 803"/>
                <a:gd name="T95" fmla="*/ 361 h 724"/>
                <a:gd name="T96" fmla="*/ 221 w 803"/>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3" h="724">
                  <a:moveTo>
                    <a:pt x="221" y="179"/>
                  </a:moveTo>
                  <a:lnTo>
                    <a:pt x="221" y="383"/>
                  </a:lnTo>
                  <a:lnTo>
                    <a:pt x="523" y="383"/>
                  </a:lnTo>
                  <a:lnTo>
                    <a:pt x="543" y="382"/>
                  </a:lnTo>
                  <a:lnTo>
                    <a:pt x="560" y="374"/>
                  </a:lnTo>
                  <a:lnTo>
                    <a:pt x="573" y="361"/>
                  </a:lnTo>
                  <a:lnTo>
                    <a:pt x="583" y="346"/>
                  </a:lnTo>
                  <a:lnTo>
                    <a:pt x="589" y="329"/>
                  </a:lnTo>
                  <a:lnTo>
                    <a:pt x="594" y="310"/>
                  </a:lnTo>
                  <a:lnTo>
                    <a:pt x="596" y="292"/>
                  </a:lnTo>
                  <a:lnTo>
                    <a:pt x="596" y="256"/>
                  </a:lnTo>
                  <a:lnTo>
                    <a:pt x="592" y="233"/>
                  </a:lnTo>
                  <a:lnTo>
                    <a:pt x="586" y="215"/>
                  </a:lnTo>
                  <a:lnTo>
                    <a:pt x="574" y="200"/>
                  </a:lnTo>
                  <a:lnTo>
                    <a:pt x="558" y="188"/>
                  </a:lnTo>
                  <a:lnTo>
                    <a:pt x="533" y="182"/>
                  </a:lnTo>
                  <a:lnTo>
                    <a:pt x="504" y="179"/>
                  </a:lnTo>
                  <a:lnTo>
                    <a:pt x="221" y="179"/>
                  </a:lnTo>
                  <a:close/>
                  <a:moveTo>
                    <a:pt x="221" y="0"/>
                  </a:moveTo>
                  <a:lnTo>
                    <a:pt x="540" y="0"/>
                  </a:lnTo>
                  <a:lnTo>
                    <a:pt x="589" y="2"/>
                  </a:lnTo>
                  <a:lnTo>
                    <a:pt x="633" y="8"/>
                  </a:lnTo>
                  <a:lnTo>
                    <a:pt x="670" y="18"/>
                  </a:lnTo>
                  <a:lnTo>
                    <a:pt x="702" y="33"/>
                  </a:lnTo>
                  <a:lnTo>
                    <a:pt x="729" y="49"/>
                  </a:lnTo>
                  <a:lnTo>
                    <a:pt x="750" y="70"/>
                  </a:lnTo>
                  <a:lnTo>
                    <a:pt x="768" y="93"/>
                  </a:lnTo>
                  <a:lnTo>
                    <a:pt x="781" y="120"/>
                  </a:lnTo>
                  <a:lnTo>
                    <a:pt x="791" y="149"/>
                  </a:lnTo>
                  <a:lnTo>
                    <a:pt x="798" y="180"/>
                  </a:lnTo>
                  <a:lnTo>
                    <a:pt x="803" y="213"/>
                  </a:lnTo>
                  <a:lnTo>
                    <a:pt x="803" y="247"/>
                  </a:lnTo>
                  <a:lnTo>
                    <a:pt x="803" y="333"/>
                  </a:lnTo>
                  <a:lnTo>
                    <a:pt x="803" y="361"/>
                  </a:lnTo>
                  <a:lnTo>
                    <a:pt x="798" y="392"/>
                  </a:lnTo>
                  <a:lnTo>
                    <a:pt x="791" y="421"/>
                  </a:lnTo>
                  <a:lnTo>
                    <a:pt x="781" y="449"/>
                  </a:lnTo>
                  <a:lnTo>
                    <a:pt x="768" y="475"/>
                  </a:lnTo>
                  <a:lnTo>
                    <a:pt x="750" y="500"/>
                  </a:lnTo>
                  <a:lnTo>
                    <a:pt x="729" y="521"/>
                  </a:lnTo>
                  <a:lnTo>
                    <a:pt x="704" y="539"/>
                  </a:lnTo>
                  <a:lnTo>
                    <a:pt x="673" y="552"/>
                  </a:lnTo>
                  <a:lnTo>
                    <a:pt x="638" y="560"/>
                  </a:lnTo>
                  <a:lnTo>
                    <a:pt x="597" y="564"/>
                  </a:lnTo>
                  <a:lnTo>
                    <a:pt x="221" y="564"/>
                  </a:lnTo>
                  <a:lnTo>
                    <a:pt x="221" y="724"/>
                  </a:lnTo>
                  <a:lnTo>
                    <a:pt x="221" y="724"/>
                  </a:lnTo>
                  <a:lnTo>
                    <a:pt x="0" y="361"/>
                  </a:lnTo>
                  <a:lnTo>
                    <a:pt x="221" y="0"/>
                  </a:lnTo>
                  <a:close/>
                </a:path>
              </a:pathLst>
            </a:custGeom>
            <a:solidFill>
              <a:srgbClr val="C7D22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8" name="Freeform 10">
              <a:extLst>
                <a:ext uri="{FF2B5EF4-FFF2-40B4-BE49-F238E27FC236}">
                  <a16:creationId xmlns:a16="http://schemas.microsoft.com/office/drawing/2014/main" id="{91FEF9C5-FE0D-4F71-BA75-6F78CC0E7E37}"/>
                </a:ext>
              </a:extLst>
            </p:cNvPr>
            <p:cNvSpPr>
              <a:spLocks/>
            </p:cNvSpPr>
            <p:nvPr/>
          </p:nvSpPr>
          <p:spPr bwMode="auto">
            <a:xfrm>
              <a:off x="271463" y="2852738"/>
              <a:ext cx="1306512" cy="1149350"/>
            </a:xfrm>
            <a:custGeom>
              <a:avLst/>
              <a:gdLst>
                <a:gd name="T0" fmla="*/ 0 w 823"/>
                <a:gd name="T1" fmla="*/ 0 h 724"/>
                <a:gd name="T2" fmla="*/ 223 w 823"/>
                <a:gd name="T3" fmla="*/ 0 h 724"/>
                <a:gd name="T4" fmla="*/ 601 w 823"/>
                <a:gd name="T5" fmla="*/ 438 h 724"/>
                <a:gd name="T6" fmla="*/ 601 w 823"/>
                <a:gd name="T7" fmla="*/ 0 h 724"/>
                <a:gd name="T8" fmla="*/ 601 w 823"/>
                <a:gd name="T9" fmla="*/ 0 h 724"/>
                <a:gd name="T10" fmla="*/ 823 w 823"/>
                <a:gd name="T11" fmla="*/ 361 h 724"/>
                <a:gd name="T12" fmla="*/ 601 w 823"/>
                <a:gd name="T13" fmla="*/ 724 h 724"/>
                <a:gd name="T14" fmla="*/ 223 w 823"/>
                <a:gd name="T15" fmla="*/ 287 h 724"/>
                <a:gd name="T16" fmla="*/ 223 w 823"/>
                <a:gd name="T17" fmla="*/ 724 h 724"/>
                <a:gd name="T18" fmla="*/ 0 w 823"/>
                <a:gd name="T19" fmla="*/ 724 h 724"/>
                <a:gd name="T20" fmla="*/ 0 w 823"/>
                <a:gd name="T21"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3" h="724">
                  <a:moveTo>
                    <a:pt x="0" y="0"/>
                  </a:moveTo>
                  <a:lnTo>
                    <a:pt x="223" y="0"/>
                  </a:lnTo>
                  <a:lnTo>
                    <a:pt x="601" y="438"/>
                  </a:lnTo>
                  <a:lnTo>
                    <a:pt x="601" y="0"/>
                  </a:lnTo>
                  <a:lnTo>
                    <a:pt x="601" y="0"/>
                  </a:lnTo>
                  <a:lnTo>
                    <a:pt x="823" y="361"/>
                  </a:lnTo>
                  <a:lnTo>
                    <a:pt x="601" y="724"/>
                  </a:lnTo>
                  <a:lnTo>
                    <a:pt x="223" y="287"/>
                  </a:lnTo>
                  <a:lnTo>
                    <a:pt x="223" y="724"/>
                  </a:lnTo>
                  <a:lnTo>
                    <a:pt x="0" y="724"/>
                  </a:lnTo>
                  <a:lnTo>
                    <a:pt x="0" y="0"/>
                  </a:lnTo>
                  <a:close/>
                </a:path>
              </a:pathLst>
            </a:custGeom>
            <a:solidFill>
              <a:srgbClr val="FFAD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289545993"/>
      </p:ext>
    </p:extLst>
  </p:cSld>
  <p:clrMap bg1="lt1" tx1="dk1" bg2="lt2" tx2="dk2" accent1="accent1" accent2="accent2" accent3="accent3" accent4="accent4" accent5="accent5" accent6="accent6" hlink="hlink" folHlink="folHlink"/>
  <p:sldLayoutIdLst>
    <p:sldLayoutId id="2147483823" r:id="rId1"/>
    <p:sldLayoutId id="2147483882" r:id="rId2"/>
    <p:sldLayoutId id="2147483905" r:id="rId3"/>
    <p:sldLayoutId id="2147483906" r:id="rId4"/>
    <p:sldLayoutId id="2147483907" r:id="rId5"/>
    <p:sldLayoutId id="2147483908" r:id="rId6"/>
    <p:sldLayoutId id="2147483909" r:id="rId7"/>
    <p:sldLayoutId id="2147483910" r:id="rId8"/>
    <p:sldLayoutId id="2147483775" r:id="rId9"/>
    <p:sldLayoutId id="2147483789" r:id="rId10"/>
    <p:sldLayoutId id="2147483790" r:id="rId11"/>
    <p:sldLayoutId id="2147483787" r:id="rId12"/>
    <p:sldLayoutId id="2147483902" r:id="rId13"/>
    <p:sldLayoutId id="2147483904" r:id="rId14"/>
    <p:sldLayoutId id="2147483903" r:id="rId15"/>
    <p:sldLayoutId id="2147483810" r:id="rId16"/>
    <p:sldLayoutId id="2147483811" r:id="rId17"/>
    <p:sldLayoutId id="2147483859" r:id="rId18"/>
    <p:sldLayoutId id="2147483865" r:id="rId19"/>
    <p:sldLayoutId id="2147483809" r:id="rId20"/>
    <p:sldLayoutId id="2147483861" r:id="rId21"/>
    <p:sldLayoutId id="2147483911" r:id="rId22"/>
    <p:sldLayoutId id="2147483912" r:id="rId23"/>
    <p:sldLayoutId id="2147483913" r:id="rId24"/>
  </p:sldLayoutIdLst>
  <p:transition>
    <p:fade/>
  </p:transition>
  <p:hf hdr="0" ftr="0" dt="0"/>
  <p:txStyles>
    <p:titleStyle>
      <a:lvl1pPr algn="l" rtl="0" eaLnBrk="1" fontAlgn="base" hangingPunct="1">
        <a:lnSpc>
          <a:spcPct val="100000"/>
        </a:lnSpc>
        <a:spcBef>
          <a:spcPct val="0"/>
        </a:spcBef>
        <a:spcAft>
          <a:spcPct val="0"/>
        </a:spcAft>
        <a:defRPr lang="en-US" sz="1600" b="1" kern="1200" cap="all" spc="210" baseline="0" dirty="0">
          <a:solidFill>
            <a:schemeClr val="tx1"/>
          </a:solidFill>
          <a:effectLst/>
          <a:latin typeface="Arial" panose="020B0604020202020204" pitchFamily="34" charset="0"/>
          <a:ea typeface="+mn-ea"/>
          <a:cs typeface="Arial" panose="020B0604020202020204" pitchFamily="34" charset="0"/>
        </a:defRPr>
      </a:lvl1pPr>
      <a:lvl2pPr algn="r" rtl="0" eaLnBrk="1" fontAlgn="base" hangingPunct="1">
        <a:lnSpc>
          <a:spcPct val="85000"/>
        </a:lnSpc>
        <a:spcBef>
          <a:spcPct val="0"/>
        </a:spcBef>
        <a:spcAft>
          <a:spcPct val="0"/>
        </a:spcAft>
        <a:defRPr sz="2200" b="1">
          <a:solidFill>
            <a:schemeClr val="tx1"/>
          </a:solidFill>
          <a:latin typeface="Arial" charset="0"/>
        </a:defRPr>
      </a:lvl2pPr>
      <a:lvl3pPr algn="r" rtl="0" eaLnBrk="1" fontAlgn="base" hangingPunct="1">
        <a:lnSpc>
          <a:spcPct val="85000"/>
        </a:lnSpc>
        <a:spcBef>
          <a:spcPct val="0"/>
        </a:spcBef>
        <a:spcAft>
          <a:spcPct val="0"/>
        </a:spcAft>
        <a:defRPr sz="2200" b="1">
          <a:solidFill>
            <a:schemeClr val="tx1"/>
          </a:solidFill>
          <a:latin typeface="Arial" charset="0"/>
        </a:defRPr>
      </a:lvl3pPr>
      <a:lvl4pPr algn="r" rtl="0" eaLnBrk="1" fontAlgn="base" hangingPunct="1">
        <a:lnSpc>
          <a:spcPct val="85000"/>
        </a:lnSpc>
        <a:spcBef>
          <a:spcPct val="0"/>
        </a:spcBef>
        <a:spcAft>
          <a:spcPct val="0"/>
        </a:spcAft>
        <a:defRPr sz="2200" b="1">
          <a:solidFill>
            <a:schemeClr val="tx1"/>
          </a:solidFill>
          <a:latin typeface="Arial" charset="0"/>
        </a:defRPr>
      </a:lvl4pPr>
      <a:lvl5pPr algn="r" rtl="0" eaLnBrk="1" fontAlgn="base" hangingPunct="1">
        <a:lnSpc>
          <a:spcPct val="85000"/>
        </a:lnSpc>
        <a:spcBef>
          <a:spcPct val="0"/>
        </a:spcBef>
        <a:spcAft>
          <a:spcPct val="0"/>
        </a:spcAft>
        <a:defRPr sz="2200" b="1">
          <a:solidFill>
            <a:schemeClr val="tx1"/>
          </a:solidFill>
          <a:latin typeface="Arial" charset="0"/>
        </a:defRPr>
      </a:lvl5pPr>
      <a:lvl6pPr marL="457200" algn="r" rtl="0" eaLnBrk="1" fontAlgn="base" hangingPunct="1">
        <a:lnSpc>
          <a:spcPct val="85000"/>
        </a:lnSpc>
        <a:spcBef>
          <a:spcPct val="0"/>
        </a:spcBef>
        <a:spcAft>
          <a:spcPct val="0"/>
        </a:spcAft>
        <a:defRPr sz="2200" b="1">
          <a:solidFill>
            <a:schemeClr val="tx1"/>
          </a:solidFill>
          <a:latin typeface="Arial" charset="0"/>
        </a:defRPr>
      </a:lvl6pPr>
      <a:lvl7pPr marL="914400" algn="r" rtl="0" eaLnBrk="1" fontAlgn="base" hangingPunct="1">
        <a:lnSpc>
          <a:spcPct val="85000"/>
        </a:lnSpc>
        <a:spcBef>
          <a:spcPct val="0"/>
        </a:spcBef>
        <a:spcAft>
          <a:spcPct val="0"/>
        </a:spcAft>
        <a:defRPr sz="2200" b="1">
          <a:solidFill>
            <a:schemeClr val="tx1"/>
          </a:solidFill>
          <a:latin typeface="Arial" charset="0"/>
        </a:defRPr>
      </a:lvl7pPr>
      <a:lvl8pPr marL="1371600" algn="r" rtl="0" eaLnBrk="1" fontAlgn="base" hangingPunct="1">
        <a:lnSpc>
          <a:spcPct val="85000"/>
        </a:lnSpc>
        <a:spcBef>
          <a:spcPct val="0"/>
        </a:spcBef>
        <a:spcAft>
          <a:spcPct val="0"/>
        </a:spcAft>
        <a:defRPr sz="2200" b="1">
          <a:solidFill>
            <a:schemeClr val="tx1"/>
          </a:solidFill>
          <a:latin typeface="Arial" charset="0"/>
        </a:defRPr>
      </a:lvl8pPr>
      <a:lvl9pPr marL="1828800" algn="r" rtl="0" eaLnBrk="1" fontAlgn="base" hangingPunct="1">
        <a:lnSpc>
          <a:spcPct val="85000"/>
        </a:lnSpc>
        <a:spcBef>
          <a:spcPct val="0"/>
        </a:spcBef>
        <a:spcAft>
          <a:spcPct val="0"/>
        </a:spcAft>
        <a:defRPr sz="2200" b="1">
          <a:solidFill>
            <a:schemeClr val="tx1"/>
          </a:solidFill>
          <a:latin typeface="Arial" charset="0"/>
        </a:defRPr>
      </a:lvl9pPr>
    </p:titleStyle>
    <p:bodyStyle>
      <a:lvl1pPr marL="169863" indent="-169863" algn="l" rtl="0" eaLnBrk="1" fontAlgn="base" hangingPunct="1">
        <a:lnSpc>
          <a:spcPct val="100000"/>
        </a:lnSpc>
        <a:spcBef>
          <a:spcPts val="575"/>
        </a:spcBef>
        <a:spcAft>
          <a:spcPts val="75"/>
        </a:spcAft>
        <a:buClrTx/>
        <a:buSzPct val="80000"/>
        <a:buFont typeface="Arial" pitchFamily="34" charset="0"/>
        <a:buChar char="•"/>
        <a:defRPr sz="2200" b="0">
          <a:solidFill>
            <a:schemeClr val="tx1">
              <a:lumMod val="85000"/>
              <a:lumOff val="15000"/>
            </a:schemeClr>
          </a:solidFill>
          <a:latin typeface="Arial" panose="020B0604020202020204" pitchFamily="34" charset="0"/>
          <a:ea typeface="+mn-ea"/>
          <a:cs typeface="Arial" panose="020B0604020202020204" pitchFamily="34" charset="0"/>
        </a:defRPr>
      </a:lvl1pPr>
      <a:lvl2pPr marL="341313" indent="-171450" algn="l" rtl="0" eaLnBrk="1" fontAlgn="base" hangingPunct="1">
        <a:lnSpc>
          <a:spcPct val="100000"/>
        </a:lnSpc>
        <a:spcBef>
          <a:spcPts val="575"/>
        </a:spcBef>
        <a:spcAft>
          <a:spcPts val="75"/>
        </a:spcAft>
        <a:buClrTx/>
        <a:buSzPct val="80000"/>
        <a:buFont typeface="Arial" pitchFamily="34" charset="0"/>
        <a:buChar char="−"/>
        <a:defRPr sz="2000">
          <a:solidFill>
            <a:srgbClr val="000000"/>
          </a:solidFill>
          <a:latin typeface="Arial" panose="020B0604020202020204" pitchFamily="34" charset="0"/>
          <a:cs typeface="Arial" panose="020B0604020202020204" pitchFamily="34" charset="0"/>
        </a:defRPr>
      </a:lvl2pPr>
      <a:lvl3pPr marL="511175" indent="-169863" algn="l" rtl="0" eaLnBrk="1" fontAlgn="base" hangingPunct="1">
        <a:lnSpc>
          <a:spcPct val="100000"/>
        </a:lnSpc>
        <a:spcBef>
          <a:spcPts val="575"/>
        </a:spcBef>
        <a:spcAft>
          <a:spcPts val="75"/>
        </a:spcAft>
        <a:buClrTx/>
        <a:buSzPct val="80000"/>
        <a:buFont typeface="Wingdings" pitchFamily="2" charset="2"/>
        <a:buChar char="§"/>
        <a:defRPr sz="1800">
          <a:solidFill>
            <a:srgbClr val="000000"/>
          </a:solidFill>
          <a:latin typeface="Arial" panose="020B0604020202020204" pitchFamily="34" charset="0"/>
          <a:cs typeface="Arial" panose="020B0604020202020204" pitchFamily="34" charset="0"/>
        </a:defRPr>
      </a:lvl3pPr>
      <a:lvl4pPr marL="688975" indent="-177800" algn="l" rtl="0" eaLnBrk="1" fontAlgn="base" hangingPunct="1">
        <a:lnSpc>
          <a:spcPct val="100000"/>
        </a:lnSpc>
        <a:spcBef>
          <a:spcPts val="575"/>
        </a:spcBef>
        <a:spcAft>
          <a:spcPts val="75"/>
        </a:spcAft>
        <a:buClrTx/>
        <a:buSzPct val="80000"/>
        <a:buFont typeface="Arial" pitchFamily="34" charset="0"/>
        <a:buChar char="•"/>
        <a:defRPr sz="1600">
          <a:solidFill>
            <a:srgbClr val="000000"/>
          </a:solidFill>
          <a:latin typeface="Arial" panose="020B0604020202020204" pitchFamily="34" charset="0"/>
          <a:cs typeface="Arial" panose="020B0604020202020204" pitchFamily="34" charset="0"/>
        </a:defRPr>
      </a:lvl4pPr>
      <a:lvl5pPr marL="860425" indent="-171450" algn="l" rtl="0" eaLnBrk="1" fontAlgn="base" hangingPunct="1">
        <a:lnSpc>
          <a:spcPct val="100000"/>
        </a:lnSpc>
        <a:spcBef>
          <a:spcPts val="575"/>
        </a:spcBef>
        <a:spcAft>
          <a:spcPts val="75"/>
        </a:spcAft>
        <a:buClrTx/>
        <a:buSzPct val="70000"/>
        <a:buFont typeface="Arial" pitchFamily="34" charset="0"/>
        <a:buChar char="−"/>
        <a:defRPr sz="1400">
          <a:solidFill>
            <a:srgbClr val="000000"/>
          </a:solidFill>
          <a:latin typeface="Arial" panose="020B0604020202020204" pitchFamily="34" charset="0"/>
          <a:cs typeface="Arial" panose="020B0604020202020204" pitchFamily="34" charset="0"/>
        </a:defRPr>
      </a:lvl5pPr>
      <a:lvl6pPr marL="22304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6pPr>
      <a:lvl7pPr marL="26876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7pPr>
      <a:lvl8pPr marL="31448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8pPr>
      <a:lvl9pPr marL="36020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4" name="TextBox 93"/>
          <p:cNvSpPr txBox="1"/>
          <p:nvPr userDrawn="1"/>
        </p:nvSpPr>
        <p:spPr>
          <a:xfrm>
            <a:off x="0" y="6412230"/>
            <a:ext cx="12192000" cy="200055"/>
          </a:xfrm>
          <a:prstGeom prst="rect">
            <a:avLst/>
          </a:prstGeom>
          <a:noFill/>
        </p:spPr>
        <p:txBody>
          <a:bodyPr wrap="square" rtlCol="0">
            <a:spAutoFit/>
          </a:bodyPr>
          <a:lstStyle/>
          <a:p>
            <a:pPr algn="ctr"/>
            <a:r>
              <a:rPr lang="en-US" sz="700" cap="all" baseline="0" dirty="0">
                <a:solidFill>
                  <a:schemeClr val="tx2">
                    <a:lumMod val="75000"/>
                  </a:schemeClr>
                </a:solidFill>
                <a:latin typeface="Arial" panose="020B0604020202020204" pitchFamily="34" charset="0"/>
                <a:cs typeface="Arial" panose="020B0604020202020204" pitchFamily="34" charset="0"/>
              </a:rPr>
              <a:t>NXP, the NXP logo and NXP SECURE CONNECTIONS FOR A SMARTER WORLD are trademarks of NXP B.V. All other product or service names are the property of their respective owners. © 2021 NXP B.V.</a:t>
            </a:r>
          </a:p>
        </p:txBody>
      </p:sp>
    </p:spTree>
  </p:cSld>
  <p:clrMap bg1="lt1" tx1="dk1" bg2="lt2" tx2="dk2" accent1="accent1" accent2="accent2" accent3="accent3" accent4="accent4" accent5="accent5" accent6="accent6" hlink="hlink" folHlink="folHlink"/>
  <p:sldLayoutIdLst>
    <p:sldLayoutId id="2147483684" r:id="rId1"/>
  </p:sldLayoutIdLst>
  <p:transition>
    <p:fade/>
  </p:transition>
  <p:hf hdr="0" ftr="0" dt="0"/>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defRPr>
      </a:lvl2pPr>
      <a:lvl3pPr algn="ctr" rtl="0" fontAlgn="base">
        <a:spcBef>
          <a:spcPct val="0"/>
        </a:spcBef>
        <a:spcAft>
          <a:spcPct val="0"/>
        </a:spcAft>
        <a:defRPr sz="4400">
          <a:solidFill>
            <a:schemeClr val="tx2"/>
          </a:solidFill>
          <a:latin typeface="Arial" charset="0"/>
        </a:defRPr>
      </a:lvl3pPr>
      <a:lvl4pPr algn="ctr" rtl="0" fontAlgn="base">
        <a:spcBef>
          <a:spcPct val="0"/>
        </a:spcBef>
        <a:spcAft>
          <a:spcPct val="0"/>
        </a:spcAft>
        <a:defRPr sz="4400">
          <a:solidFill>
            <a:schemeClr val="tx2"/>
          </a:solidFill>
          <a:latin typeface="Arial" charset="0"/>
        </a:defRPr>
      </a:lvl4pPr>
      <a:lvl5pPr algn="ctr" rtl="0" fontAlgn="base">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28.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openxmlformats.org/officeDocument/2006/relationships/image" Target="../media/image20.png"/><Relationship Id="rId4" Type="http://schemas.openxmlformats.org/officeDocument/2006/relationships/image" Target="../media/image19.gi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3" Type="http://schemas.openxmlformats.org/officeDocument/2006/relationships/hyperlink" Target="https://uavcan.org/" TargetMode="External"/><Relationship Id="rId2" Type="http://schemas.openxmlformats.org/officeDocument/2006/relationships/notesSlide" Target="../notesSlides/notesSlide31.xml"/><Relationship Id="rId1" Type="http://schemas.openxmlformats.org/officeDocument/2006/relationships/slideLayout" Target="../slideLayouts/slideLayout23.xml"/><Relationship Id="rId5" Type="http://schemas.openxmlformats.org/officeDocument/2006/relationships/image" Target="../media/image29.png"/><Relationship Id="rId4" Type="http://schemas.openxmlformats.org/officeDocument/2006/relationships/hyperlink" Target="https://github.com/NXPHovergames/socketcan_canar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23.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3.xml"/><Relationship Id="rId4" Type="http://schemas.openxmlformats.org/officeDocument/2006/relationships/image" Target="../media/image25.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E80A9-EF88-3141-89CD-F7431220CABE}"/>
              </a:ext>
            </a:extLst>
          </p:cNvPr>
          <p:cNvSpPr>
            <a:spLocks noGrp="1"/>
          </p:cNvSpPr>
          <p:nvPr>
            <p:ph type="ctrTitle"/>
          </p:nvPr>
        </p:nvSpPr>
        <p:spPr>
          <a:xfrm>
            <a:off x="4937758" y="1307111"/>
            <a:ext cx="7056933" cy="3864494"/>
          </a:xfrm>
        </p:spPr>
        <p:txBody>
          <a:bodyPr wrap="square" anchor="ctr">
            <a:normAutofit/>
          </a:bodyPr>
          <a:lstStyle/>
          <a:p>
            <a:r>
              <a:rPr lang="en-US" sz="3600" dirty="0"/>
              <a:t>Introduction to UAVCAN/CAN in C (Libcanard)</a:t>
            </a:r>
          </a:p>
        </p:txBody>
      </p:sp>
      <p:sp>
        <p:nvSpPr>
          <p:cNvPr id="8" name="TextBox 7">
            <a:extLst>
              <a:ext uri="{FF2B5EF4-FFF2-40B4-BE49-F238E27FC236}">
                <a16:creationId xmlns:a16="http://schemas.microsoft.com/office/drawing/2014/main" id="{74752DAB-7460-D74A-9B7E-A2FF220F9666}"/>
              </a:ext>
            </a:extLst>
          </p:cNvPr>
          <p:cNvSpPr txBox="1"/>
          <p:nvPr/>
        </p:nvSpPr>
        <p:spPr>
          <a:xfrm>
            <a:off x="1943100" y="2297430"/>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F7878594-6FEA-5E47-ACEB-7CAD9398800C}"/>
              </a:ext>
            </a:extLst>
          </p:cNvPr>
          <p:cNvSpPr/>
          <p:nvPr/>
        </p:nvSpPr>
        <p:spPr>
          <a:xfrm>
            <a:off x="-1" y="80010"/>
            <a:ext cx="4796155" cy="67779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pic>
        <p:nvPicPr>
          <p:cNvPr id="16" name="Picture 15" descr="Icon&#10;&#10;Description automatically generated">
            <a:extLst>
              <a:ext uri="{FF2B5EF4-FFF2-40B4-BE49-F238E27FC236}">
                <a16:creationId xmlns:a16="http://schemas.microsoft.com/office/drawing/2014/main" id="{4CAA1271-075C-4F4E-AF91-400B7DB3BE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7734" y="2134668"/>
            <a:ext cx="2668674" cy="2668674"/>
          </a:xfrm>
          <a:prstGeom prst="rect">
            <a:avLst/>
          </a:prstGeom>
        </p:spPr>
      </p:pic>
      <p:sp>
        <p:nvSpPr>
          <p:cNvPr id="3" name="TextBox 2">
            <a:extLst>
              <a:ext uri="{FF2B5EF4-FFF2-40B4-BE49-F238E27FC236}">
                <a16:creationId xmlns:a16="http://schemas.microsoft.com/office/drawing/2014/main" id="{9576E627-572D-F547-A490-1389F918B36D}"/>
              </a:ext>
            </a:extLst>
          </p:cNvPr>
          <p:cNvSpPr txBox="1"/>
          <p:nvPr/>
        </p:nvSpPr>
        <p:spPr>
          <a:xfrm>
            <a:off x="4937758" y="6500649"/>
            <a:ext cx="3731172" cy="357351"/>
          </a:xfrm>
          <a:prstGeom prst="rect">
            <a:avLst/>
          </a:prstGeom>
          <a:noFill/>
        </p:spPr>
        <p:txBody>
          <a:bodyPr wrap="none" lIns="91440" tIns="45720" rIns="91440" rtlCol="0" anchor="t">
            <a:noAutofit/>
          </a:bodyPr>
          <a:lstStyle/>
          <a:p>
            <a:pPr algn="l">
              <a:spcBef>
                <a:spcPts val="600"/>
              </a:spcBef>
            </a:pPr>
            <a:r>
              <a:rPr lang="en-US" sz="1700" dirty="0" err="1">
                <a:latin typeface="Arial" panose="020B0604020202020204" pitchFamily="34" charset="0"/>
                <a:cs typeface="Arial" panose="020B0604020202020204" pitchFamily="34" charset="0"/>
              </a:rPr>
              <a:t>Github</a:t>
            </a:r>
            <a:r>
              <a:rPr lang="en-US" sz="1700" dirty="0">
                <a:latin typeface="Arial" panose="020B0604020202020204" pitchFamily="34" charset="0"/>
                <a:cs typeface="Arial" panose="020B0604020202020204" pitchFamily="34" charset="0"/>
              </a:rPr>
              <a:t>: </a:t>
            </a:r>
            <a:r>
              <a:rPr lang="en-US" sz="1700" dirty="0" err="1">
                <a:latin typeface="Arial" panose="020B0604020202020204" pitchFamily="34" charset="0"/>
                <a:cs typeface="Arial" panose="020B0604020202020204" pitchFamily="34" charset="0"/>
              </a:rPr>
              <a:t>NXPHovergames</a:t>
            </a:r>
            <a:r>
              <a:rPr lang="en-US" sz="1700" dirty="0">
                <a:latin typeface="Arial" panose="020B0604020202020204" pitchFamily="34" charset="0"/>
                <a:cs typeface="Arial" panose="020B0604020202020204" pitchFamily="34" charset="0"/>
              </a:rPr>
              <a:t>/</a:t>
            </a:r>
            <a:r>
              <a:rPr lang="en-US" sz="1700" dirty="0" err="1">
                <a:latin typeface="Arial" panose="020B0604020202020204" pitchFamily="34" charset="0"/>
                <a:cs typeface="Arial" panose="020B0604020202020204" pitchFamily="34" charset="0"/>
              </a:rPr>
              <a:t>socketcan_canard</a:t>
            </a:r>
            <a:endParaRPr lang="en-US" sz="17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FC1F33B-755C-C44A-9127-3237B0732B4D}"/>
              </a:ext>
            </a:extLst>
          </p:cNvPr>
          <p:cNvSpPr txBox="1"/>
          <p:nvPr/>
        </p:nvSpPr>
        <p:spPr>
          <a:xfrm>
            <a:off x="10006642" y="6633713"/>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1753261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E91C7-A4F4-8D43-822C-2A5047AE7ACF}"/>
              </a:ext>
            </a:extLst>
          </p:cNvPr>
          <p:cNvSpPr>
            <a:spLocks noGrp="1"/>
          </p:cNvSpPr>
          <p:nvPr>
            <p:ph type="title"/>
          </p:nvPr>
        </p:nvSpPr>
        <p:spPr>
          <a:xfrm>
            <a:off x="260229" y="201223"/>
            <a:ext cx="11782244" cy="626913"/>
          </a:xfrm>
        </p:spPr>
        <p:txBody>
          <a:bodyPr>
            <a:normAutofit/>
          </a:bodyPr>
          <a:lstStyle/>
          <a:p>
            <a:r>
              <a:rPr lang="en-US" dirty="0"/>
              <a:t>CanardTransfer</a:t>
            </a:r>
          </a:p>
        </p:txBody>
      </p:sp>
      <p:graphicFrame>
        <p:nvGraphicFramePr>
          <p:cNvPr id="4" name="Table 4">
            <a:extLst>
              <a:ext uri="{FF2B5EF4-FFF2-40B4-BE49-F238E27FC236}">
                <a16:creationId xmlns:a16="http://schemas.microsoft.com/office/drawing/2014/main" id="{98625601-D760-984C-9E5F-7B1737B4102E}"/>
              </a:ext>
            </a:extLst>
          </p:cNvPr>
          <p:cNvGraphicFramePr>
            <a:graphicFrameLocks noGrp="1"/>
          </p:cNvGraphicFramePr>
          <p:nvPr>
            <p:extLst>
              <p:ext uri="{D42A27DB-BD31-4B8C-83A1-F6EECF244321}">
                <p14:modId xmlns:p14="http://schemas.microsoft.com/office/powerpoint/2010/main" val="2787462838"/>
              </p:ext>
            </p:extLst>
          </p:nvPr>
        </p:nvGraphicFramePr>
        <p:xfrm>
          <a:off x="260229" y="576523"/>
          <a:ext cx="11671542" cy="5828641"/>
        </p:xfrm>
        <a:graphic>
          <a:graphicData uri="http://schemas.openxmlformats.org/drawingml/2006/table">
            <a:tbl>
              <a:tblPr firstRow="1" bandRow="1">
                <a:tableStyleId>{5C22544A-7EE6-4342-B048-85BDC9FD1C3A}</a:tableStyleId>
              </a:tblPr>
              <a:tblGrid>
                <a:gridCol w="1574708">
                  <a:extLst>
                    <a:ext uri="{9D8B030D-6E8A-4147-A177-3AD203B41FA5}">
                      <a16:colId xmlns:a16="http://schemas.microsoft.com/office/drawing/2014/main" val="1048754738"/>
                    </a:ext>
                  </a:extLst>
                </a:gridCol>
                <a:gridCol w="3344814">
                  <a:extLst>
                    <a:ext uri="{9D8B030D-6E8A-4147-A177-3AD203B41FA5}">
                      <a16:colId xmlns:a16="http://schemas.microsoft.com/office/drawing/2014/main" val="2128733059"/>
                    </a:ext>
                  </a:extLst>
                </a:gridCol>
                <a:gridCol w="6752020">
                  <a:extLst>
                    <a:ext uri="{9D8B030D-6E8A-4147-A177-3AD203B41FA5}">
                      <a16:colId xmlns:a16="http://schemas.microsoft.com/office/drawing/2014/main" val="2999659569"/>
                    </a:ext>
                  </a:extLst>
                </a:gridCol>
              </a:tblGrid>
              <a:tr h="367344">
                <a:tc>
                  <a:txBody>
                    <a:bodyPr/>
                    <a:lstStyle/>
                    <a:p>
                      <a:r>
                        <a:rPr lang="en-US" sz="1400" dirty="0"/>
                        <a:t>Field</a:t>
                      </a:r>
                    </a:p>
                  </a:txBody>
                  <a:tcPr/>
                </a:tc>
                <a:tc>
                  <a:txBody>
                    <a:bodyPr/>
                    <a:lstStyle/>
                    <a:p>
                      <a:r>
                        <a:rPr lang="en-US" sz="1400" dirty="0"/>
                        <a:t>Description</a:t>
                      </a:r>
                    </a:p>
                  </a:txBody>
                  <a:tcPr/>
                </a:tc>
                <a:tc>
                  <a:txBody>
                    <a:bodyPr/>
                    <a:lstStyle/>
                    <a:p>
                      <a:r>
                        <a:rPr lang="en-US" sz="1400" dirty="0"/>
                        <a:t>Possible values</a:t>
                      </a:r>
                    </a:p>
                  </a:txBody>
                  <a:tcPr/>
                </a:tc>
                <a:extLst>
                  <a:ext uri="{0D108BD9-81ED-4DB2-BD59-A6C34878D82A}">
                    <a16:rowId xmlns:a16="http://schemas.microsoft.com/office/drawing/2014/main" val="4157419820"/>
                  </a:ext>
                </a:extLst>
              </a:tr>
              <a:tr h="671646">
                <a:tc>
                  <a:txBody>
                    <a:bodyPr/>
                    <a:lstStyle/>
                    <a:p>
                      <a:r>
                        <a:rPr lang="en-US" sz="1400" dirty="0"/>
                        <a:t>.timestamp_usec</a:t>
                      </a:r>
                    </a:p>
                  </a:txBody>
                  <a:tcPr/>
                </a:tc>
                <a:tc>
                  <a:txBody>
                    <a:bodyPr/>
                    <a:lstStyle/>
                    <a:p>
                      <a:r>
                        <a:rPr lang="en-US" sz="1400" dirty="0"/>
                        <a:t>Timestamp in microseconds.</a:t>
                      </a:r>
                    </a:p>
                  </a:txBody>
                  <a:tcPr/>
                </a:tc>
                <a:tc>
                  <a:txBody>
                    <a:bodyPr/>
                    <a:lstStyle/>
                    <a:p>
                      <a:r>
                        <a:rPr lang="en-US" sz="1400" dirty="0"/>
                        <a:t>-</a:t>
                      </a:r>
                    </a:p>
                  </a:txBody>
                  <a:tcPr/>
                </a:tc>
                <a:extLst>
                  <a:ext uri="{0D108BD9-81ED-4DB2-BD59-A6C34878D82A}">
                    <a16:rowId xmlns:a16="http://schemas.microsoft.com/office/drawing/2014/main" val="1201653225"/>
                  </a:ext>
                </a:extLst>
              </a:tr>
              <a:tr h="671646">
                <a:tc>
                  <a:txBody>
                    <a:bodyPr/>
                    <a:lstStyle/>
                    <a:p>
                      <a:r>
                        <a:rPr lang="en-US" sz="1400" dirty="0"/>
                        <a:t>.priority</a:t>
                      </a:r>
                    </a:p>
                  </a:txBody>
                  <a:tcPr/>
                </a:tc>
                <a:tc>
                  <a:txBody>
                    <a:bodyPr/>
                    <a:lstStyle/>
                    <a:p>
                      <a:r>
                        <a:rPr lang="en-US" sz="1400" dirty="0"/>
                        <a:t>The priority of the message. </a:t>
                      </a:r>
                    </a:p>
                  </a:txBody>
                  <a:tcPr/>
                </a:tc>
                <a:tc>
                  <a:txBody>
                    <a:bodyPr/>
                    <a:lstStyle/>
                    <a:p>
                      <a:r>
                        <a:rPr lang="en-US" sz="1400" dirty="0"/>
                        <a:t>[CanardPriority] Exceptional, Immediate, Fast, High, Nominal, Low, Slow, Optional (4.1.1.3 Spec)</a:t>
                      </a:r>
                    </a:p>
                  </a:txBody>
                  <a:tcPr/>
                </a:tc>
                <a:extLst>
                  <a:ext uri="{0D108BD9-81ED-4DB2-BD59-A6C34878D82A}">
                    <a16:rowId xmlns:a16="http://schemas.microsoft.com/office/drawing/2014/main" val="3474109677"/>
                  </a:ext>
                </a:extLst>
              </a:tr>
              <a:tr h="671646">
                <a:tc>
                  <a:txBody>
                    <a:bodyPr/>
                    <a:lstStyle/>
                    <a:p>
                      <a:r>
                        <a:rPr lang="en-US" sz="1400" dirty="0"/>
                        <a:t>.transfer_kind</a:t>
                      </a:r>
                    </a:p>
                  </a:txBody>
                  <a:tcPr/>
                </a:tc>
                <a:tc>
                  <a:txBody>
                    <a:bodyPr/>
                    <a:lstStyle/>
                    <a:p>
                      <a:r>
                        <a:rPr lang="en-US" sz="1400" dirty="0"/>
                        <a:t>The transfer kind of the message.</a:t>
                      </a:r>
                    </a:p>
                  </a:txBody>
                  <a:tcPr/>
                </a:tc>
                <a:tc>
                  <a:txBody>
                    <a:bodyPr/>
                    <a:lstStyle/>
                    <a:p>
                      <a:r>
                        <a:rPr lang="en-US" sz="1400" dirty="0"/>
                        <a:t>[CanardTransferKind] Message, Response, Request (4.1.1.4 Spec)</a:t>
                      </a:r>
                    </a:p>
                  </a:txBody>
                  <a:tcPr/>
                </a:tc>
                <a:extLst>
                  <a:ext uri="{0D108BD9-81ED-4DB2-BD59-A6C34878D82A}">
                    <a16:rowId xmlns:a16="http://schemas.microsoft.com/office/drawing/2014/main" val="3656820856"/>
                  </a:ext>
                </a:extLst>
              </a:tr>
              <a:tr h="671646">
                <a:tc>
                  <a:txBody>
                    <a:bodyPr/>
                    <a:lstStyle/>
                    <a:p>
                      <a:r>
                        <a:rPr lang="en-US" sz="1400" dirty="0"/>
                        <a:t>.port_id</a:t>
                      </a:r>
                    </a:p>
                  </a:txBody>
                  <a:tcPr/>
                </a:tc>
                <a:tc>
                  <a:txBody>
                    <a:bodyPr/>
                    <a:lstStyle/>
                    <a:p>
                      <a:r>
                        <a:rPr lang="en-US" sz="1400" dirty="0"/>
                        <a:t>Port identifier for the specific message you are sending.</a:t>
                      </a:r>
                    </a:p>
                  </a:txBody>
                  <a:tcPr/>
                </a:tc>
                <a:tc>
                  <a:txBody>
                    <a:bodyPr/>
                    <a:lstStyle/>
                    <a:p>
                      <a:r>
                        <a:rPr lang="en-US" sz="1400" dirty="0"/>
                        <a:t>(5.1.1 Spec)</a:t>
                      </a:r>
                    </a:p>
                  </a:txBody>
                  <a:tcPr/>
                </a:tc>
                <a:extLst>
                  <a:ext uri="{0D108BD9-81ED-4DB2-BD59-A6C34878D82A}">
                    <a16:rowId xmlns:a16="http://schemas.microsoft.com/office/drawing/2014/main" val="2443920450"/>
                  </a:ext>
                </a:extLst>
              </a:tr>
              <a:tr h="671646">
                <a:tc>
                  <a:txBody>
                    <a:bodyPr/>
                    <a:lstStyle/>
                    <a:p>
                      <a:r>
                        <a:rPr lang="en-US" sz="1400" dirty="0"/>
                        <a:t>.remote_node_id</a:t>
                      </a:r>
                    </a:p>
                  </a:txBody>
                  <a:tcPr/>
                </a:tc>
                <a:tc>
                  <a:txBody>
                    <a:bodyPr/>
                    <a:lstStyle/>
                    <a:p>
                      <a:r>
                        <a:rPr lang="en-US" sz="1400" dirty="0"/>
                        <a:t>Identification number for destination UAVCAN node.</a:t>
                      </a:r>
                    </a:p>
                  </a:txBody>
                  <a:tcPr/>
                </a:tc>
                <a:tc>
                  <a:txBody>
                    <a:bodyPr/>
                    <a:lstStyle/>
                    <a:p>
                      <a:r>
                        <a:rPr lang="en-US" sz="1400" dirty="0"/>
                        <a:t>0 to 127 (126 and 127 are reserved for diagnostic and debugging tools, should not be used in fielded systems) (5.2.1 Spec)</a:t>
                      </a:r>
                    </a:p>
                  </a:txBody>
                  <a:tcPr/>
                </a:tc>
                <a:extLst>
                  <a:ext uri="{0D108BD9-81ED-4DB2-BD59-A6C34878D82A}">
                    <a16:rowId xmlns:a16="http://schemas.microsoft.com/office/drawing/2014/main" val="296893853"/>
                  </a:ext>
                </a:extLst>
              </a:tr>
              <a:tr h="759775">
                <a:tc>
                  <a:txBody>
                    <a:bodyPr/>
                    <a:lstStyle/>
                    <a:p>
                      <a:r>
                        <a:rPr lang="en-US" sz="1400" dirty="0"/>
                        <a:t>.transfer_id</a:t>
                      </a:r>
                    </a:p>
                  </a:txBody>
                  <a:tcPr/>
                </a:tc>
                <a:tc>
                  <a:txBody>
                    <a:bodyPr/>
                    <a:lstStyle/>
                    <a:p>
                      <a:r>
                        <a:rPr lang="en-US" sz="1400" dirty="0"/>
                        <a:t>Commonly referred to as the sequence number in CAN, a number that increments for each transfer</a:t>
                      </a:r>
                    </a:p>
                  </a:txBody>
                  <a:tcPr/>
                </a:tc>
                <a:tc>
                  <a:txBody>
                    <a:bodyPr/>
                    <a:lstStyle/>
                    <a:p>
                      <a:r>
                        <a:rPr lang="en-US" sz="1400" dirty="0"/>
                        <a:t>Starts at 0, increments for each transfer. Libcanard takes care of the cyclical aspect, so you don’t have to reset to 0 yourself. (4.1.1.7 Spec)</a:t>
                      </a:r>
                    </a:p>
                  </a:txBody>
                  <a:tcPr/>
                </a:tc>
                <a:extLst>
                  <a:ext uri="{0D108BD9-81ED-4DB2-BD59-A6C34878D82A}">
                    <a16:rowId xmlns:a16="http://schemas.microsoft.com/office/drawing/2014/main" val="3933435406"/>
                  </a:ext>
                </a:extLst>
              </a:tr>
              <a:tr h="671646">
                <a:tc>
                  <a:txBody>
                    <a:bodyPr/>
                    <a:lstStyle/>
                    <a:p>
                      <a:r>
                        <a:rPr lang="en-US" sz="1400" dirty="0"/>
                        <a:t>.payload_size</a:t>
                      </a:r>
                    </a:p>
                  </a:txBody>
                  <a:tcPr/>
                </a:tc>
                <a:tc>
                  <a:txBody>
                    <a:bodyPr/>
                    <a:lstStyle/>
                    <a:p>
                      <a:r>
                        <a:rPr lang="en-US" sz="1400" dirty="0"/>
                        <a:t>Size of the payload in bytes.</a:t>
                      </a:r>
                    </a:p>
                  </a:txBody>
                  <a:tcPr/>
                </a:tc>
                <a:tc>
                  <a:txBody>
                    <a:bodyPr/>
                    <a:lstStyle/>
                    <a:p>
                      <a:r>
                        <a:rPr lang="en-US" sz="1400" dirty="0"/>
                        <a:t>0 to 64</a:t>
                      </a:r>
                    </a:p>
                  </a:txBody>
                  <a:tcPr/>
                </a:tc>
                <a:extLst>
                  <a:ext uri="{0D108BD9-81ED-4DB2-BD59-A6C34878D82A}">
                    <a16:rowId xmlns:a16="http://schemas.microsoft.com/office/drawing/2014/main" val="2804468649"/>
                  </a:ext>
                </a:extLst>
              </a:tr>
              <a:tr h="671646">
                <a:tc>
                  <a:txBody>
                    <a:bodyPr/>
                    <a:lstStyle/>
                    <a:p>
                      <a:r>
                        <a:rPr lang="en-US" sz="1400" dirty="0"/>
                        <a:t>.payload</a:t>
                      </a:r>
                    </a:p>
                  </a:txBody>
                  <a:tcPr/>
                </a:tc>
                <a:tc>
                  <a:txBody>
                    <a:bodyPr/>
                    <a:lstStyle/>
                    <a:p>
                      <a:r>
                        <a:rPr lang="en-US" sz="1400" dirty="0"/>
                        <a:t>Serialized data to be transferred.</a:t>
                      </a:r>
                    </a:p>
                  </a:txBody>
                  <a:tcPr/>
                </a:tc>
                <a:tc>
                  <a:txBody>
                    <a:bodyPr/>
                    <a:lstStyle/>
                    <a:p>
                      <a:r>
                        <a:rPr lang="en-US" sz="1400" dirty="0"/>
                        <a:t>0 to 64 bytes of data</a:t>
                      </a:r>
                    </a:p>
                  </a:txBody>
                  <a:tcPr/>
                </a:tc>
                <a:extLst>
                  <a:ext uri="{0D108BD9-81ED-4DB2-BD59-A6C34878D82A}">
                    <a16:rowId xmlns:a16="http://schemas.microsoft.com/office/drawing/2014/main" val="2291295079"/>
                  </a:ext>
                </a:extLst>
              </a:tr>
            </a:tbl>
          </a:graphicData>
        </a:graphic>
      </p:graphicFrame>
      <p:pic>
        <p:nvPicPr>
          <p:cNvPr id="5" name="Picture 4">
            <a:extLst>
              <a:ext uri="{FF2B5EF4-FFF2-40B4-BE49-F238E27FC236}">
                <a16:creationId xmlns:a16="http://schemas.microsoft.com/office/drawing/2014/main" id="{B2040B59-2385-2D48-BB8A-3C20DF80B863}"/>
              </a:ext>
            </a:extLst>
          </p:cNvPr>
          <p:cNvPicPr>
            <a:picLocks noChangeAspect="1"/>
          </p:cNvPicPr>
          <p:nvPr/>
        </p:nvPicPr>
        <p:blipFill>
          <a:blip r:embed="rId3"/>
          <a:stretch>
            <a:fillRect/>
          </a:stretch>
        </p:blipFill>
        <p:spPr>
          <a:xfrm>
            <a:off x="6274421" y="2994170"/>
            <a:ext cx="4597881" cy="597931"/>
          </a:xfrm>
          <a:prstGeom prst="rect">
            <a:avLst/>
          </a:prstGeom>
        </p:spPr>
      </p:pic>
    </p:spTree>
    <p:extLst>
      <p:ext uri="{BB962C8B-B14F-4D97-AF65-F5344CB8AC3E}">
        <p14:creationId xmlns:p14="http://schemas.microsoft.com/office/powerpoint/2010/main" val="3991639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CBD27-3896-2D42-B145-CC39CA0645AD}"/>
              </a:ext>
            </a:extLst>
          </p:cNvPr>
          <p:cNvSpPr>
            <a:spLocks noGrp="1"/>
          </p:cNvSpPr>
          <p:nvPr>
            <p:ph type="title"/>
          </p:nvPr>
        </p:nvSpPr>
        <p:spPr>
          <a:xfrm>
            <a:off x="217097" y="192597"/>
            <a:ext cx="10703943" cy="661418"/>
          </a:xfrm>
        </p:spPr>
        <p:txBody>
          <a:bodyPr>
            <a:normAutofit/>
          </a:bodyPr>
          <a:lstStyle/>
          <a:p>
            <a:r>
              <a:rPr lang="en-US" dirty="0"/>
              <a:t>CanardFrame</a:t>
            </a:r>
          </a:p>
        </p:txBody>
      </p:sp>
      <p:graphicFrame>
        <p:nvGraphicFramePr>
          <p:cNvPr id="4" name="Table 4">
            <a:extLst>
              <a:ext uri="{FF2B5EF4-FFF2-40B4-BE49-F238E27FC236}">
                <a16:creationId xmlns:a16="http://schemas.microsoft.com/office/drawing/2014/main" id="{C15A69D9-E0F5-2842-B426-B49670F9CC19}"/>
              </a:ext>
            </a:extLst>
          </p:cNvPr>
          <p:cNvGraphicFramePr>
            <a:graphicFrameLocks noGrp="1"/>
          </p:cNvGraphicFramePr>
          <p:nvPr>
            <p:extLst>
              <p:ext uri="{D42A27DB-BD31-4B8C-83A1-F6EECF244321}">
                <p14:modId xmlns:p14="http://schemas.microsoft.com/office/powerpoint/2010/main" val="137052281"/>
              </p:ext>
            </p:extLst>
          </p:nvPr>
        </p:nvGraphicFramePr>
        <p:xfrm>
          <a:off x="275566" y="1128355"/>
          <a:ext cx="11640867" cy="4601289"/>
        </p:xfrm>
        <a:graphic>
          <a:graphicData uri="http://schemas.openxmlformats.org/drawingml/2006/table">
            <a:tbl>
              <a:tblPr firstRow="1" bandRow="1">
                <a:tableStyleId>{5C22544A-7EE6-4342-B048-85BDC9FD1C3A}</a:tableStyleId>
              </a:tblPr>
              <a:tblGrid>
                <a:gridCol w="3880289">
                  <a:extLst>
                    <a:ext uri="{9D8B030D-6E8A-4147-A177-3AD203B41FA5}">
                      <a16:colId xmlns:a16="http://schemas.microsoft.com/office/drawing/2014/main" val="3796760284"/>
                    </a:ext>
                  </a:extLst>
                </a:gridCol>
                <a:gridCol w="3880289">
                  <a:extLst>
                    <a:ext uri="{9D8B030D-6E8A-4147-A177-3AD203B41FA5}">
                      <a16:colId xmlns:a16="http://schemas.microsoft.com/office/drawing/2014/main" val="2784453764"/>
                    </a:ext>
                  </a:extLst>
                </a:gridCol>
                <a:gridCol w="3880289">
                  <a:extLst>
                    <a:ext uri="{9D8B030D-6E8A-4147-A177-3AD203B41FA5}">
                      <a16:colId xmlns:a16="http://schemas.microsoft.com/office/drawing/2014/main" val="454496611"/>
                    </a:ext>
                  </a:extLst>
                </a:gridCol>
              </a:tblGrid>
              <a:tr h="421518">
                <a:tc>
                  <a:txBody>
                    <a:bodyPr/>
                    <a:lstStyle/>
                    <a:p>
                      <a:r>
                        <a:rPr lang="en-US" dirty="0"/>
                        <a:t>Field</a:t>
                      </a:r>
                    </a:p>
                  </a:txBody>
                  <a:tcPr/>
                </a:tc>
                <a:tc>
                  <a:txBody>
                    <a:bodyPr/>
                    <a:lstStyle/>
                    <a:p>
                      <a:r>
                        <a:rPr lang="en-US" dirty="0"/>
                        <a:t>Description</a:t>
                      </a:r>
                    </a:p>
                  </a:txBody>
                  <a:tcPr/>
                </a:tc>
                <a:tc>
                  <a:txBody>
                    <a:bodyPr/>
                    <a:lstStyle/>
                    <a:p>
                      <a:r>
                        <a:rPr lang="en-US" dirty="0"/>
                        <a:t>Possible Values</a:t>
                      </a:r>
                    </a:p>
                  </a:txBody>
                  <a:tcPr/>
                </a:tc>
                <a:extLst>
                  <a:ext uri="{0D108BD9-81ED-4DB2-BD59-A6C34878D82A}">
                    <a16:rowId xmlns:a16="http://schemas.microsoft.com/office/drawing/2014/main" val="2283963751"/>
                  </a:ext>
                </a:extLst>
              </a:tr>
              <a:tr h="997017">
                <a:tc>
                  <a:txBody>
                    <a:bodyPr/>
                    <a:lstStyle/>
                    <a:p>
                      <a:r>
                        <a:rPr lang="en-US" dirty="0"/>
                        <a:t>.timestamp_usec</a:t>
                      </a:r>
                    </a:p>
                  </a:txBody>
                  <a:tcPr/>
                </a:tc>
                <a:tc>
                  <a:txBody>
                    <a:bodyPr/>
                    <a:lstStyle/>
                    <a:p>
                      <a:r>
                        <a:rPr lang="en-US" dirty="0"/>
                        <a:t>Timestamp in microseconds.</a:t>
                      </a:r>
                    </a:p>
                  </a:txBody>
                  <a:tcPr/>
                </a:tc>
                <a:tc>
                  <a:txBody>
                    <a:bodyPr/>
                    <a:lstStyle/>
                    <a:p>
                      <a:r>
                        <a:rPr lang="en-US" dirty="0"/>
                        <a:t>RX: reception timestamp</a:t>
                      </a:r>
                    </a:p>
                    <a:p>
                      <a:r>
                        <a:rPr lang="en-US" dirty="0"/>
                        <a:t>TX: transmission deadline</a:t>
                      </a:r>
                    </a:p>
                  </a:txBody>
                  <a:tcPr/>
                </a:tc>
                <a:extLst>
                  <a:ext uri="{0D108BD9-81ED-4DB2-BD59-A6C34878D82A}">
                    <a16:rowId xmlns:a16="http://schemas.microsoft.com/office/drawing/2014/main" val="1510773027"/>
                  </a:ext>
                </a:extLst>
              </a:tr>
              <a:tr h="997017">
                <a:tc>
                  <a:txBody>
                    <a:bodyPr/>
                    <a:lstStyle/>
                    <a:p>
                      <a:r>
                        <a:rPr lang="en-US" dirty="0"/>
                        <a:t>.extended_can_id</a:t>
                      </a:r>
                    </a:p>
                  </a:txBody>
                  <a:tcPr/>
                </a:tc>
                <a:tc>
                  <a:txBody>
                    <a:bodyPr/>
                    <a:lstStyle/>
                    <a:p>
                      <a:r>
                        <a:rPr lang="en-US" dirty="0"/>
                        <a:t>29-bit extended CAN ID. Bits above 29 shall be 0.</a:t>
                      </a:r>
                    </a:p>
                  </a:txBody>
                  <a:tcPr/>
                </a:tc>
                <a:tc>
                  <a:txBody>
                    <a:bodyPr/>
                    <a:lstStyle/>
                    <a:p>
                      <a:r>
                        <a:rPr lang="en-US" dirty="0"/>
                        <a:t>0x00000000 to 0x1FFFFFFF</a:t>
                      </a:r>
                    </a:p>
                  </a:txBody>
                  <a:tcPr/>
                </a:tc>
                <a:extLst>
                  <a:ext uri="{0D108BD9-81ED-4DB2-BD59-A6C34878D82A}">
                    <a16:rowId xmlns:a16="http://schemas.microsoft.com/office/drawing/2014/main" val="3701436723"/>
                  </a:ext>
                </a:extLst>
              </a:tr>
              <a:tr h="1128919">
                <a:tc>
                  <a:txBody>
                    <a:bodyPr/>
                    <a:lstStyle/>
                    <a:p>
                      <a:r>
                        <a:rPr lang="en-US" dirty="0"/>
                        <a:t>.payload_size</a:t>
                      </a:r>
                    </a:p>
                  </a:txBody>
                  <a:tcPr/>
                </a:tc>
                <a:tc>
                  <a:txBody>
                    <a:bodyPr/>
                    <a:lstStyle/>
                    <a:p>
                      <a:r>
                        <a:rPr lang="en-US" dirty="0"/>
                        <a:t>The useful data in the frame. Not to be confused with physical layer CAN DLC. If .payload_size is empty, .payload may be NULL. </a:t>
                      </a:r>
                    </a:p>
                  </a:txBody>
                  <a:tcPr/>
                </a:tc>
                <a:tc>
                  <a:txBody>
                    <a:bodyPr/>
                    <a:lstStyle/>
                    <a:p>
                      <a:r>
                        <a:rPr lang="en-US" dirty="0"/>
                        <a:t>0 to 64</a:t>
                      </a:r>
                    </a:p>
                  </a:txBody>
                  <a:tcPr/>
                </a:tc>
                <a:extLst>
                  <a:ext uri="{0D108BD9-81ED-4DB2-BD59-A6C34878D82A}">
                    <a16:rowId xmlns:a16="http://schemas.microsoft.com/office/drawing/2014/main" val="113870250"/>
                  </a:ext>
                </a:extLst>
              </a:tr>
              <a:tr h="997017">
                <a:tc>
                  <a:txBody>
                    <a:bodyPr/>
                    <a:lstStyle/>
                    <a:p>
                      <a:r>
                        <a:rPr lang="en-US" dirty="0"/>
                        <a:t>.payload</a:t>
                      </a:r>
                    </a:p>
                  </a:txBody>
                  <a:tcPr/>
                </a:tc>
                <a:tc>
                  <a:txBody>
                    <a:bodyPr/>
                    <a:lstStyle/>
                    <a:p>
                      <a:r>
                        <a:rPr lang="en-US" dirty="0"/>
                        <a:t>Pointer to payload. </a:t>
                      </a:r>
                    </a:p>
                  </a:txBody>
                  <a:tcPr/>
                </a:tc>
                <a:tc>
                  <a:txBody>
                    <a:bodyPr/>
                    <a:lstStyle/>
                    <a:p>
                      <a:r>
                        <a:rPr lang="en-US" dirty="0"/>
                        <a:t>0 to 64 bytes of data</a:t>
                      </a:r>
                    </a:p>
                  </a:txBody>
                  <a:tcPr/>
                </a:tc>
                <a:extLst>
                  <a:ext uri="{0D108BD9-81ED-4DB2-BD59-A6C34878D82A}">
                    <a16:rowId xmlns:a16="http://schemas.microsoft.com/office/drawing/2014/main" val="2989203722"/>
                  </a:ext>
                </a:extLst>
              </a:tr>
            </a:tbl>
          </a:graphicData>
        </a:graphic>
      </p:graphicFrame>
    </p:spTree>
    <p:extLst>
      <p:ext uri="{BB962C8B-B14F-4D97-AF65-F5344CB8AC3E}">
        <p14:creationId xmlns:p14="http://schemas.microsoft.com/office/powerpoint/2010/main" val="22220408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CBD27-3896-2D42-B145-CC39CA0645AD}"/>
              </a:ext>
            </a:extLst>
          </p:cNvPr>
          <p:cNvSpPr>
            <a:spLocks noGrp="1"/>
          </p:cNvSpPr>
          <p:nvPr>
            <p:ph type="title"/>
          </p:nvPr>
        </p:nvSpPr>
        <p:spPr>
          <a:xfrm>
            <a:off x="217097" y="192597"/>
            <a:ext cx="10703943" cy="661418"/>
          </a:xfrm>
        </p:spPr>
        <p:txBody>
          <a:bodyPr>
            <a:normAutofit/>
          </a:bodyPr>
          <a:lstStyle/>
          <a:p>
            <a:r>
              <a:rPr lang="en-US" dirty="0" err="1"/>
              <a:t>Canardrxsubscription</a:t>
            </a:r>
            <a:endParaRPr lang="en-US" dirty="0"/>
          </a:p>
        </p:txBody>
      </p:sp>
      <p:graphicFrame>
        <p:nvGraphicFramePr>
          <p:cNvPr id="4" name="Table 4">
            <a:extLst>
              <a:ext uri="{FF2B5EF4-FFF2-40B4-BE49-F238E27FC236}">
                <a16:creationId xmlns:a16="http://schemas.microsoft.com/office/drawing/2014/main" id="{C15A69D9-E0F5-2842-B426-B49670F9CC19}"/>
              </a:ext>
            </a:extLst>
          </p:cNvPr>
          <p:cNvGraphicFramePr>
            <a:graphicFrameLocks noGrp="1"/>
          </p:cNvGraphicFramePr>
          <p:nvPr>
            <p:extLst>
              <p:ext uri="{D42A27DB-BD31-4B8C-83A1-F6EECF244321}">
                <p14:modId xmlns:p14="http://schemas.microsoft.com/office/powerpoint/2010/main" val="1723757883"/>
              </p:ext>
            </p:extLst>
          </p:nvPr>
        </p:nvGraphicFramePr>
        <p:xfrm>
          <a:off x="275566" y="669185"/>
          <a:ext cx="11640867" cy="3544471"/>
        </p:xfrm>
        <a:graphic>
          <a:graphicData uri="http://schemas.openxmlformats.org/drawingml/2006/table">
            <a:tbl>
              <a:tblPr firstRow="1" bandRow="1">
                <a:tableStyleId>{5C22544A-7EE6-4342-B048-85BDC9FD1C3A}</a:tableStyleId>
              </a:tblPr>
              <a:tblGrid>
                <a:gridCol w="3880289">
                  <a:extLst>
                    <a:ext uri="{9D8B030D-6E8A-4147-A177-3AD203B41FA5}">
                      <a16:colId xmlns:a16="http://schemas.microsoft.com/office/drawing/2014/main" val="3796760284"/>
                    </a:ext>
                  </a:extLst>
                </a:gridCol>
                <a:gridCol w="3880289">
                  <a:extLst>
                    <a:ext uri="{9D8B030D-6E8A-4147-A177-3AD203B41FA5}">
                      <a16:colId xmlns:a16="http://schemas.microsoft.com/office/drawing/2014/main" val="2784453764"/>
                    </a:ext>
                  </a:extLst>
                </a:gridCol>
                <a:gridCol w="3880289">
                  <a:extLst>
                    <a:ext uri="{9D8B030D-6E8A-4147-A177-3AD203B41FA5}">
                      <a16:colId xmlns:a16="http://schemas.microsoft.com/office/drawing/2014/main" val="454496611"/>
                    </a:ext>
                  </a:extLst>
                </a:gridCol>
              </a:tblGrid>
              <a:tr h="421518">
                <a:tc>
                  <a:txBody>
                    <a:bodyPr/>
                    <a:lstStyle/>
                    <a:p>
                      <a:r>
                        <a:rPr lang="en-US" dirty="0"/>
                        <a:t>Field</a:t>
                      </a:r>
                    </a:p>
                  </a:txBody>
                  <a:tcPr/>
                </a:tc>
                <a:tc>
                  <a:txBody>
                    <a:bodyPr/>
                    <a:lstStyle/>
                    <a:p>
                      <a:r>
                        <a:rPr lang="en-US" dirty="0"/>
                        <a:t>Description</a:t>
                      </a:r>
                    </a:p>
                  </a:txBody>
                  <a:tcPr/>
                </a:tc>
                <a:tc>
                  <a:txBody>
                    <a:bodyPr/>
                    <a:lstStyle/>
                    <a:p>
                      <a:r>
                        <a:rPr lang="en-US" dirty="0"/>
                        <a:t>Possible Values</a:t>
                      </a:r>
                    </a:p>
                  </a:txBody>
                  <a:tcPr/>
                </a:tc>
                <a:extLst>
                  <a:ext uri="{0D108BD9-81ED-4DB2-BD59-A6C34878D82A}">
                    <a16:rowId xmlns:a16="http://schemas.microsoft.com/office/drawing/2014/main" val="2283963751"/>
                  </a:ext>
                </a:extLst>
              </a:tr>
              <a:tr h="997017">
                <a:tc>
                  <a:txBody>
                    <a:bodyPr/>
                    <a:lstStyle/>
                    <a:p>
                      <a:r>
                        <a:rPr lang="en-US" dirty="0"/>
                        <a:t>._</a:t>
                      </a:r>
                      <a:r>
                        <a:rPr lang="en-US" dirty="0" err="1"/>
                        <a:t>transfer_id_timeout_usec</a:t>
                      </a:r>
                      <a:endParaRPr lang="en-US" dirty="0"/>
                    </a:p>
                  </a:txBody>
                  <a:tcPr/>
                </a:tc>
                <a:tc>
                  <a:txBody>
                    <a:bodyPr/>
                    <a:lstStyle/>
                    <a:p>
                      <a:r>
                        <a:rPr lang="en-US" dirty="0"/>
                        <a:t>Timeout in microseconds.</a:t>
                      </a:r>
                    </a:p>
                  </a:txBody>
                  <a:tcPr/>
                </a:tc>
                <a:tc>
                  <a:txBody>
                    <a:bodyPr/>
                    <a:lstStyle/>
                    <a:p>
                      <a:r>
                        <a:rPr lang="en-US" dirty="0"/>
                        <a:t>Internal use only</a:t>
                      </a:r>
                    </a:p>
                  </a:txBody>
                  <a:tcPr/>
                </a:tc>
                <a:extLst>
                  <a:ext uri="{0D108BD9-81ED-4DB2-BD59-A6C34878D82A}">
                    <a16:rowId xmlns:a16="http://schemas.microsoft.com/office/drawing/2014/main" val="1510773027"/>
                  </a:ext>
                </a:extLst>
              </a:tr>
              <a:tr h="997017">
                <a:tc>
                  <a:txBody>
                    <a:bodyPr/>
                    <a:lstStyle/>
                    <a:p>
                      <a:r>
                        <a:rPr lang="en-US" dirty="0"/>
                        <a:t>._extent</a:t>
                      </a:r>
                    </a:p>
                  </a:txBody>
                  <a:tcPr/>
                </a:tc>
                <a:tc>
                  <a:txBody>
                    <a:bodyPr/>
                    <a:lstStyle/>
                    <a:p>
                      <a:r>
                        <a:rPr lang="en-US" dirty="0"/>
                        <a:t>Extent of the message.</a:t>
                      </a:r>
                    </a:p>
                  </a:txBody>
                  <a:tcPr/>
                </a:tc>
                <a:tc>
                  <a:txBody>
                    <a:bodyPr/>
                    <a:lstStyle/>
                    <a:p>
                      <a:r>
                        <a:rPr lang="en-US" dirty="0"/>
                        <a:t>Internal use only</a:t>
                      </a:r>
                    </a:p>
                  </a:txBody>
                  <a:tcPr/>
                </a:tc>
                <a:extLst>
                  <a:ext uri="{0D108BD9-81ED-4DB2-BD59-A6C34878D82A}">
                    <a16:rowId xmlns:a16="http://schemas.microsoft.com/office/drawing/2014/main" val="3701436723"/>
                  </a:ext>
                </a:extLst>
              </a:tr>
              <a:tr h="1128919">
                <a:tc>
                  <a:txBody>
                    <a:bodyPr/>
                    <a:lstStyle/>
                    <a:p>
                      <a:r>
                        <a:rPr lang="en-US" dirty="0"/>
                        <a:t>._</a:t>
                      </a:r>
                      <a:r>
                        <a:rPr lang="en-US" dirty="0" err="1"/>
                        <a:t>port_id</a:t>
                      </a:r>
                      <a:endParaRPr lang="en-US" dirty="0"/>
                    </a:p>
                  </a:txBody>
                  <a:tcPr/>
                </a:tc>
                <a:tc>
                  <a:txBody>
                    <a:bodyPr/>
                    <a:lstStyle/>
                    <a:p>
                      <a:r>
                        <a:rPr lang="en-US" dirty="0"/>
                        <a:t>Port ID of message to be subscribed to</a:t>
                      </a:r>
                    </a:p>
                  </a:txBody>
                  <a:tcPr/>
                </a:tc>
                <a:tc>
                  <a:txBody>
                    <a:bodyPr/>
                    <a:lstStyle/>
                    <a:p>
                      <a:r>
                        <a:rPr lang="en-US" dirty="0"/>
                        <a:t>Internal use only</a:t>
                      </a:r>
                    </a:p>
                  </a:txBody>
                  <a:tcPr/>
                </a:tc>
                <a:extLst>
                  <a:ext uri="{0D108BD9-81ED-4DB2-BD59-A6C34878D82A}">
                    <a16:rowId xmlns:a16="http://schemas.microsoft.com/office/drawing/2014/main" val="113870250"/>
                  </a:ext>
                </a:extLst>
              </a:tr>
            </a:tbl>
          </a:graphicData>
        </a:graphic>
      </p:graphicFrame>
      <p:pic>
        <p:nvPicPr>
          <p:cNvPr id="3" name="Picture 2">
            <a:extLst>
              <a:ext uri="{FF2B5EF4-FFF2-40B4-BE49-F238E27FC236}">
                <a16:creationId xmlns:a16="http://schemas.microsoft.com/office/drawing/2014/main" id="{680AD331-1216-4D44-869D-9177153EA317}"/>
              </a:ext>
            </a:extLst>
          </p:cNvPr>
          <p:cNvPicPr>
            <a:picLocks noChangeAspect="1"/>
          </p:cNvPicPr>
          <p:nvPr/>
        </p:nvPicPr>
        <p:blipFill>
          <a:blip r:embed="rId3"/>
          <a:stretch>
            <a:fillRect/>
          </a:stretch>
        </p:blipFill>
        <p:spPr>
          <a:xfrm>
            <a:off x="2315509" y="4575915"/>
            <a:ext cx="7327900" cy="1612900"/>
          </a:xfrm>
          <a:prstGeom prst="rect">
            <a:avLst/>
          </a:prstGeom>
        </p:spPr>
      </p:pic>
    </p:spTree>
    <p:extLst>
      <p:ext uri="{BB962C8B-B14F-4D97-AF65-F5344CB8AC3E}">
        <p14:creationId xmlns:p14="http://schemas.microsoft.com/office/powerpoint/2010/main" val="1958680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918DD2B-0F5A-B245-A5AC-6231FCAE1F4B}"/>
              </a:ext>
            </a:extLst>
          </p:cNvPr>
          <p:cNvSpPr/>
          <p:nvPr/>
        </p:nvSpPr>
        <p:spPr>
          <a:xfrm>
            <a:off x="395932" y="1784587"/>
            <a:ext cx="5140819" cy="5205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a:t>
            </a:r>
          </a:p>
        </p:txBody>
      </p:sp>
      <p:sp>
        <p:nvSpPr>
          <p:cNvPr id="5" name="Rectangle 4">
            <a:extLst>
              <a:ext uri="{FF2B5EF4-FFF2-40B4-BE49-F238E27FC236}">
                <a16:creationId xmlns:a16="http://schemas.microsoft.com/office/drawing/2014/main" id="{25D45285-B7ED-2D4E-8BCE-D241E72B37C9}"/>
              </a:ext>
            </a:extLst>
          </p:cNvPr>
          <p:cNvSpPr/>
          <p:nvPr/>
        </p:nvSpPr>
        <p:spPr>
          <a:xfrm>
            <a:off x="395932" y="3033311"/>
            <a:ext cx="5140818" cy="5205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UAVCAN (Libcanard)</a:t>
            </a:r>
          </a:p>
        </p:txBody>
      </p:sp>
      <p:sp>
        <p:nvSpPr>
          <p:cNvPr id="8" name="Rectangle 7">
            <a:extLst>
              <a:ext uri="{FF2B5EF4-FFF2-40B4-BE49-F238E27FC236}">
                <a16:creationId xmlns:a16="http://schemas.microsoft.com/office/drawing/2014/main" id="{0E07D9AE-2238-4B4E-870B-A7353FCDA6B5}"/>
              </a:ext>
            </a:extLst>
          </p:cNvPr>
          <p:cNvSpPr/>
          <p:nvPr/>
        </p:nvSpPr>
        <p:spPr>
          <a:xfrm>
            <a:off x="395932" y="2414282"/>
            <a:ext cx="5140818" cy="5205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DSDL (Nunavut)</a:t>
            </a:r>
          </a:p>
        </p:txBody>
      </p:sp>
      <p:sp>
        <p:nvSpPr>
          <p:cNvPr id="6" name="Rectangle 5">
            <a:extLst>
              <a:ext uri="{FF2B5EF4-FFF2-40B4-BE49-F238E27FC236}">
                <a16:creationId xmlns:a16="http://schemas.microsoft.com/office/drawing/2014/main" id="{9FF399D3-F807-5147-AB74-1FFB4DAEA0BA}"/>
              </a:ext>
            </a:extLst>
          </p:cNvPr>
          <p:cNvSpPr/>
          <p:nvPr/>
        </p:nvSpPr>
        <p:spPr>
          <a:xfrm>
            <a:off x="395932" y="3656168"/>
            <a:ext cx="5140820" cy="5205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SocketCAN</a:t>
            </a:r>
          </a:p>
        </p:txBody>
      </p:sp>
      <p:sp>
        <p:nvSpPr>
          <p:cNvPr id="7" name="Rectangle 6">
            <a:extLst>
              <a:ext uri="{FF2B5EF4-FFF2-40B4-BE49-F238E27FC236}">
                <a16:creationId xmlns:a16="http://schemas.microsoft.com/office/drawing/2014/main" id="{21B1FBC5-B06C-A546-9872-77F2F608A7CB}"/>
              </a:ext>
            </a:extLst>
          </p:cNvPr>
          <p:cNvSpPr/>
          <p:nvPr/>
        </p:nvSpPr>
        <p:spPr>
          <a:xfrm>
            <a:off x="395933" y="4279025"/>
            <a:ext cx="5140820" cy="5205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 Driver</a:t>
            </a:r>
          </a:p>
        </p:txBody>
      </p:sp>
      <p:sp>
        <p:nvSpPr>
          <p:cNvPr id="2" name="Title 1">
            <a:extLst>
              <a:ext uri="{FF2B5EF4-FFF2-40B4-BE49-F238E27FC236}">
                <a16:creationId xmlns:a16="http://schemas.microsoft.com/office/drawing/2014/main" id="{E821255C-16A6-1E44-94CA-568CDADEA6D9}"/>
              </a:ext>
            </a:extLst>
          </p:cNvPr>
          <p:cNvSpPr>
            <a:spLocks noGrp="1"/>
          </p:cNvSpPr>
          <p:nvPr>
            <p:ph type="title"/>
          </p:nvPr>
        </p:nvSpPr>
        <p:spPr/>
        <p:txBody>
          <a:bodyPr/>
          <a:lstStyle/>
          <a:p>
            <a:r>
              <a:rPr lang="en-US" dirty="0"/>
              <a:t>High Level Overview (for </a:t>
            </a:r>
            <a:r>
              <a:rPr lang="en-US" dirty="0" err="1"/>
              <a:t>socketcan_canard</a:t>
            </a:r>
            <a:r>
              <a:rPr lang="en-US" dirty="0"/>
              <a:t> example)</a:t>
            </a:r>
          </a:p>
        </p:txBody>
      </p:sp>
      <p:sp>
        <p:nvSpPr>
          <p:cNvPr id="9" name="Rectangle 8">
            <a:extLst>
              <a:ext uri="{FF2B5EF4-FFF2-40B4-BE49-F238E27FC236}">
                <a16:creationId xmlns:a16="http://schemas.microsoft.com/office/drawing/2014/main" id="{CB5ADE81-4091-D14F-90F6-96E039049873}"/>
              </a:ext>
            </a:extLst>
          </p:cNvPr>
          <p:cNvSpPr/>
          <p:nvPr/>
        </p:nvSpPr>
        <p:spPr>
          <a:xfrm>
            <a:off x="395931" y="4898054"/>
            <a:ext cx="5140819" cy="5205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 Hardware</a:t>
            </a:r>
          </a:p>
        </p:txBody>
      </p:sp>
      <p:sp>
        <p:nvSpPr>
          <p:cNvPr id="3" name="Rectangle 2">
            <a:extLst>
              <a:ext uri="{FF2B5EF4-FFF2-40B4-BE49-F238E27FC236}">
                <a16:creationId xmlns:a16="http://schemas.microsoft.com/office/drawing/2014/main" id="{D2FA6199-B6A4-0D4B-B3EB-07817DE941F2}"/>
              </a:ext>
            </a:extLst>
          </p:cNvPr>
          <p:cNvSpPr/>
          <p:nvPr/>
        </p:nvSpPr>
        <p:spPr>
          <a:xfrm>
            <a:off x="6775111" y="4157160"/>
            <a:ext cx="1406106" cy="1000659"/>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TX Node</a:t>
            </a:r>
          </a:p>
        </p:txBody>
      </p:sp>
      <p:sp>
        <p:nvSpPr>
          <p:cNvPr id="10" name="Rectangle 9">
            <a:extLst>
              <a:ext uri="{FF2B5EF4-FFF2-40B4-BE49-F238E27FC236}">
                <a16:creationId xmlns:a16="http://schemas.microsoft.com/office/drawing/2014/main" id="{33FE6B8C-1820-DC45-BA2F-C8BE32D05760}"/>
              </a:ext>
            </a:extLst>
          </p:cNvPr>
          <p:cNvSpPr/>
          <p:nvPr/>
        </p:nvSpPr>
        <p:spPr>
          <a:xfrm>
            <a:off x="9825986" y="4157159"/>
            <a:ext cx="1406106" cy="1000659"/>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RX Node</a:t>
            </a:r>
          </a:p>
        </p:txBody>
      </p:sp>
      <p:cxnSp>
        <p:nvCxnSpPr>
          <p:cNvPr id="22" name="Straight Connector 21">
            <a:extLst>
              <a:ext uri="{FF2B5EF4-FFF2-40B4-BE49-F238E27FC236}">
                <a16:creationId xmlns:a16="http://schemas.microsoft.com/office/drawing/2014/main" id="{3834C482-0ADD-E544-B7AA-02C1C73982CA}"/>
              </a:ext>
            </a:extLst>
          </p:cNvPr>
          <p:cNvCxnSpPr>
            <a:cxnSpLocks/>
          </p:cNvCxnSpPr>
          <p:nvPr/>
        </p:nvCxnSpPr>
        <p:spPr>
          <a:xfrm>
            <a:off x="7478164" y="5157819"/>
            <a:ext cx="0" cy="439733"/>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758EDE5-8640-4043-9E76-92FA19B3E79A}"/>
              </a:ext>
            </a:extLst>
          </p:cNvPr>
          <p:cNvCxnSpPr>
            <a:cxnSpLocks/>
          </p:cNvCxnSpPr>
          <p:nvPr/>
        </p:nvCxnSpPr>
        <p:spPr>
          <a:xfrm>
            <a:off x="10529039" y="5157818"/>
            <a:ext cx="0" cy="43973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C373475-EB98-6C4B-82D8-C28BC1330B21}"/>
              </a:ext>
            </a:extLst>
          </p:cNvPr>
          <p:cNvCxnSpPr>
            <a:cxnSpLocks/>
          </p:cNvCxnSpPr>
          <p:nvPr/>
        </p:nvCxnSpPr>
        <p:spPr>
          <a:xfrm>
            <a:off x="6939013" y="5597552"/>
            <a:ext cx="41148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D19FFB79-DF06-B342-B9B5-A7B91AF7E585}"/>
              </a:ext>
            </a:extLst>
          </p:cNvPr>
          <p:cNvSpPr/>
          <p:nvPr/>
        </p:nvSpPr>
        <p:spPr>
          <a:xfrm>
            <a:off x="8028659" y="5337295"/>
            <a:ext cx="1975607" cy="52051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Heartbeat_1_0</a:t>
            </a:r>
          </a:p>
        </p:txBody>
      </p:sp>
      <p:cxnSp>
        <p:nvCxnSpPr>
          <p:cNvPr id="16" name="Straight Arrow Connector 15">
            <a:extLst>
              <a:ext uri="{FF2B5EF4-FFF2-40B4-BE49-F238E27FC236}">
                <a16:creationId xmlns:a16="http://schemas.microsoft.com/office/drawing/2014/main" id="{13381953-9415-DB4D-A40F-0D3DEF0B0933}"/>
              </a:ext>
            </a:extLst>
          </p:cNvPr>
          <p:cNvCxnSpPr>
            <a:cxnSpLocks/>
          </p:cNvCxnSpPr>
          <p:nvPr/>
        </p:nvCxnSpPr>
        <p:spPr>
          <a:xfrm flipH="1">
            <a:off x="5536750" y="2674561"/>
            <a:ext cx="559250"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A4CB4193-AD2B-4443-9071-42DF489EDBB8}"/>
              </a:ext>
            </a:extLst>
          </p:cNvPr>
          <p:cNvSpPr txBox="1"/>
          <p:nvPr/>
        </p:nvSpPr>
        <p:spPr>
          <a:xfrm>
            <a:off x="6121623" y="2509171"/>
            <a:ext cx="1975607" cy="330779"/>
          </a:xfrm>
          <a:prstGeom prst="rect">
            <a:avLst/>
          </a:prstGeom>
          <a:noFill/>
        </p:spPr>
        <p:txBody>
          <a:bodyPr wrap="none" lIns="91440" tIns="45720" rIns="91440" rtlCol="0" anchor="t">
            <a:noAutofit/>
          </a:bodyPr>
          <a:lstStyle/>
          <a:p>
            <a:pPr algn="l">
              <a:spcBef>
                <a:spcPts val="600"/>
              </a:spcBef>
            </a:pPr>
            <a:r>
              <a:rPr lang="en-US" sz="1700" dirty="0">
                <a:latin typeface="Arial" panose="020B0604020202020204" pitchFamily="34" charset="0"/>
                <a:cs typeface="Arial" panose="020B0604020202020204" pitchFamily="34" charset="0"/>
              </a:rPr>
              <a:t>Presentation Layer</a:t>
            </a:r>
          </a:p>
        </p:txBody>
      </p:sp>
      <p:cxnSp>
        <p:nvCxnSpPr>
          <p:cNvPr id="28" name="Straight Arrow Connector 27">
            <a:extLst>
              <a:ext uri="{FF2B5EF4-FFF2-40B4-BE49-F238E27FC236}">
                <a16:creationId xmlns:a16="http://schemas.microsoft.com/office/drawing/2014/main" id="{58FEBA5B-8CD3-6545-88C0-1E8C7A360869}"/>
              </a:ext>
            </a:extLst>
          </p:cNvPr>
          <p:cNvCxnSpPr>
            <a:cxnSpLocks/>
          </p:cNvCxnSpPr>
          <p:nvPr/>
        </p:nvCxnSpPr>
        <p:spPr>
          <a:xfrm flipH="1">
            <a:off x="5540365" y="3297291"/>
            <a:ext cx="559250"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ABDEC2CA-8616-C646-A953-BADA55EB1318}"/>
              </a:ext>
            </a:extLst>
          </p:cNvPr>
          <p:cNvSpPr txBox="1"/>
          <p:nvPr/>
        </p:nvSpPr>
        <p:spPr>
          <a:xfrm>
            <a:off x="6125238" y="3131901"/>
            <a:ext cx="1975607" cy="330779"/>
          </a:xfrm>
          <a:prstGeom prst="rect">
            <a:avLst/>
          </a:prstGeom>
          <a:noFill/>
        </p:spPr>
        <p:txBody>
          <a:bodyPr wrap="none" lIns="91440" tIns="45720" rIns="91440" rtlCol="0" anchor="t">
            <a:noAutofit/>
          </a:bodyPr>
          <a:lstStyle/>
          <a:p>
            <a:pPr algn="l">
              <a:spcBef>
                <a:spcPts val="600"/>
              </a:spcBef>
            </a:pPr>
            <a:r>
              <a:rPr lang="en-US" sz="1700" dirty="0">
                <a:latin typeface="Arial" panose="020B0604020202020204" pitchFamily="34" charset="0"/>
                <a:cs typeface="Arial" panose="020B0604020202020204" pitchFamily="34" charset="0"/>
              </a:rPr>
              <a:t>Transport Layer</a:t>
            </a:r>
          </a:p>
        </p:txBody>
      </p:sp>
    </p:spTree>
    <p:extLst>
      <p:ext uri="{BB962C8B-B14F-4D97-AF65-F5344CB8AC3E}">
        <p14:creationId xmlns:p14="http://schemas.microsoft.com/office/powerpoint/2010/main" val="13587023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A206C2-0755-AE44-BB00-2273F20F934C}"/>
              </a:ext>
            </a:extLst>
          </p:cNvPr>
          <p:cNvSpPr/>
          <p:nvPr/>
        </p:nvSpPr>
        <p:spPr>
          <a:xfrm>
            <a:off x="66047" y="1383725"/>
            <a:ext cx="3882956" cy="10199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Message (struct) with Uptime, Health, and Mode</a:t>
            </a:r>
            <a:endParaRPr lang="en-US" sz="1100" dirty="0"/>
          </a:p>
        </p:txBody>
      </p:sp>
      <p:cxnSp>
        <p:nvCxnSpPr>
          <p:cNvPr id="6" name="Straight Arrow Connector 5">
            <a:extLst>
              <a:ext uri="{FF2B5EF4-FFF2-40B4-BE49-F238E27FC236}">
                <a16:creationId xmlns:a16="http://schemas.microsoft.com/office/drawing/2014/main" id="{61F09105-6ADC-5E42-A407-DEC626EEA262}"/>
              </a:ext>
            </a:extLst>
          </p:cNvPr>
          <p:cNvCxnSpPr>
            <a:cxnSpLocks/>
            <a:stCxn id="4" idx="2"/>
            <a:endCxn id="54" idx="0"/>
          </p:cNvCxnSpPr>
          <p:nvPr/>
        </p:nvCxnSpPr>
        <p:spPr>
          <a:xfrm flipH="1">
            <a:off x="1899603" y="2403708"/>
            <a:ext cx="107922" cy="31587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F82668F-ADFE-A847-81B9-F3A1E8B4931C}"/>
              </a:ext>
            </a:extLst>
          </p:cNvPr>
          <p:cNvSpPr/>
          <p:nvPr/>
        </p:nvSpPr>
        <p:spPr>
          <a:xfrm>
            <a:off x="4403216" y="1702920"/>
            <a:ext cx="4201110"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size</a:t>
            </a:r>
            <a:endParaRPr lang="en-US" sz="1400" dirty="0"/>
          </a:p>
        </p:txBody>
      </p:sp>
      <p:sp>
        <p:nvSpPr>
          <p:cNvPr id="9" name="Rectangle 8">
            <a:extLst>
              <a:ext uri="{FF2B5EF4-FFF2-40B4-BE49-F238E27FC236}">
                <a16:creationId xmlns:a16="http://schemas.microsoft.com/office/drawing/2014/main" id="{C585EDB6-51B8-1047-A7C9-E63F529E583C}"/>
              </a:ext>
            </a:extLst>
          </p:cNvPr>
          <p:cNvSpPr/>
          <p:nvPr/>
        </p:nvSpPr>
        <p:spPr>
          <a:xfrm>
            <a:off x="128851" y="4091968"/>
            <a:ext cx="3542044" cy="18213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CanardTransfer</a:t>
            </a:r>
            <a:r>
              <a:rPr lang="en-US" sz="1400" b="1" dirty="0"/>
              <a:t> and populate with serialized Heartbeat message, timestamp, transfer ID, payload buffer size, &amp; payload </a:t>
            </a:r>
            <a:endParaRPr lang="en-US" sz="1100" dirty="0"/>
          </a:p>
        </p:txBody>
      </p:sp>
      <p:sp>
        <p:nvSpPr>
          <p:cNvPr id="53" name="Rectangle 52">
            <a:extLst>
              <a:ext uri="{FF2B5EF4-FFF2-40B4-BE49-F238E27FC236}">
                <a16:creationId xmlns:a16="http://schemas.microsoft.com/office/drawing/2014/main" id="{282B644A-AC7D-BE49-92DE-9CD9E44D56FB}"/>
              </a:ext>
            </a:extLst>
          </p:cNvPr>
          <p:cNvSpPr/>
          <p:nvPr/>
        </p:nvSpPr>
        <p:spPr>
          <a:xfrm>
            <a:off x="7789446" y="4397745"/>
            <a:ext cx="2782550" cy="816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Raw CAN frame to be sent with SocketCAN</a:t>
            </a:r>
            <a:endParaRPr lang="en-US" sz="1100" dirty="0"/>
          </a:p>
          <a:p>
            <a:pPr algn="ctr"/>
            <a:endParaRPr lang="en-US" sz="1400" dirty="0"/>
          </a:p>
        </p:txBody>
      </p:sp>
      <p:sp>
        <p:nvSpPr>
          <p:cNvPr id="80" name="TextBox 79">
            <a:extLst>
              <a:ext uri="{FF2B5EF4-FFF2-40B4-BE49-F238E27FC236}">
                <a16:creationId xmlns:a16="http://schemas.microsoft.com/office/drawing/2014/main" id="{357A0035-C1C4-0D42-9055-8C43680C6C9B}"/>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(TX)</a:t>
            </a:r>
          </a:p>
        </p:txBody>
      </p:sp>
      <p:grpSp>
        <p:nvGrpSpPr>
          <p:cNvPr id="192" name="Group 191">
            <a:extLst>
              <a:ext uri="{FF2B5EF4-FFF2-40B4-BE49-F238E27FC236}">
                <a16:creationId xmlns:a16="http://schemas.microsoft.com/office/drawing/2014/main" id="{C0A41995-443A-1E45-B940-2F562CB95993}"/>
              </a:ext>
            </a:extLst>
          </p:cNvPr>
          <p:cNvGrpSpPr/>
          <p:nvPr/>
        </p:nvGrpSpPr>
        <p:grpSpPr>
          <a:xfrm>
            <a:off x="10931041" y="4436598"/>
            <a:ext cx="1099661" cy="738664"/>
            <a:chOff x="4748747" y="3076721"/>
            <a:chExt cx="1812434" cy="1042959"/>
          </a:xfrm>
        </p:grpSpPr>
        <p:sp>
          <p:nvSpPr>
            <p:cNvPr id="193" name="Rectangle 192">
              <a:extLst>
                <a:ext uri="{FF2B5EF4-FFF2-40B4-BE49-F238E27FC236}">
                  <a16:creationId xmlns:a16="http://schemas.microsoft.com/office/drawing/2014/main" id="{7D5F08C2-8DCE-484F-8D09-47F0B28415AA}"/>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194" name="Group 193">
              <a:extLst>
                <a:ext uri="{FF2B5EF4-FFF2-40B4-BE49-F238E27FC236}">
                  <a16:creationId xmlns:a16="http://schemas.microsoft.com/office/drawing/2014/main" id="{DF4DD9AE-7621-EB4D-B7A3-902D89CC0F8F}"/>
                </a:ext>
              </a:extLst>
            </p:cNvPr>
            <p:cNvGrpSpPr/>
            <p:nvPr/>
          </p:nvGrpSpPr>
          <p:grpSpPr>
            <a:xfrm>
              <a:off x="5086026" y="3607342"/>
              <a:ext cx="1147200" cy="291883"/>
              <a:chOff x="5055078" y="2632413"/>
              <a:chExt cx="1147200" cy="291883"/>
            </a:xfrm>
          </p:grpSpPr>
          <p:cxnSp>
            <p:nvCxnSpPr>
              <p:cNvPr id="195" name="Straight Connector 194">
                <a:extLst>
                  <a:ext uri="{FF2B5EF4-FFF2-40B4-BE49-F238E27FC236}">
                    <a16:creationId xmlns:a16="http://schemas.microsoft.com/office/drawing/2014/main" id="{2FA03D84-7419-3849-8BE2-A957E1C0E38B}"/>
                  </a:ext>
                </a:extLst>
              </p:cNvPr>
              <p:cNvCxnSpPr>
                <a:cxnSpLocks/>
              </p:cNvCxnSpPr>
              <p:nvPr/>
            </p:nvCxnSpPr>
            <p:spPr>
              <a:xfrm>
                <a:off x="5061931" y="2632414"/>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6" name="Straight Connector 195">
                <a:extLst>
                  <a:ext uri="{FF2B5EF4-FFF2-40B4-BE49-F238E27FC236}">
                    <a16:creationId xmlns:a16="http://schemas.microsoft.com/office/drawing/2014/main" id="{292045A2-B011-8C45-98B5-92AA18678487}"/>
                  </a:ext>
                </a:extLst>
              </p:cNvPr>
              <p:cNvCxnSpPr>
                <a:cxnSpLocks/>
              </p:cNvCxnSpPr>
              <p:nvPr/>
            </p:nvCxnSpPr>
            <p:spPr>
              <a:xfrm flipV="1">
                <a:off x="5055078" y="2632414"/>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7" name="Straight Connector 196">
                <a:extLst>
                  <a:ext uri="{FF2B5EF4-FFF2-40B4-BE49-F238E27FC236}">
                    <a16:creationId xmlns:a16="http://schemas.microsoft.com/office/drawing/2014/main" id="{FC409ADF-0C53-C048-9939-FF7E48BD47AA}"/>
                  </a:ext>
                </a:extLst>
              </p:cNvPr>
              <p:cNvCxnSpPr>
                <a:cxnSpLocks/>
              </p:cNvCxnSpPr>
              <p:nvPr/>
            </p:nvCxnSpPr>
            <p:spPr>
              <a:xfrm>
                <a:off x="5432461" y="2632414"/>
                <a:ext cx="399287" cy="291881"/>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Straight Connector 197">
                <a:extLst>
                  <a:ext uri="{FF2B5EF4-FFF2-40B4-BE49-F238E27FC236}">
                    <a16:creationId xmlns:a16="http://schemas.microsoft.com/office/drawing/2014/main" id="{D49366B1-5518-A847-9558-8C7C792021C3}"/>
                  </a:ext>
                </a:extLst>
              </p:cNvPr>
              <p:cNvCxnSpPr>
                <a:cxnSpLocks/>
              </p:cNvCxnSpPr>
              <p:nvPr/>
            </p:nvCxnSpPr>
            <p:spPr>
              <a:xfrm flipV="1">
                <a:off x="5425608" y="2632414"/>
                <a:ext cx="396816" cy="291882"/>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9" name="Straight Connector 198">
                <a:extLst>
                  <a:ext uri="{FF2B5EF4-FFF2-40B4-BE49-F238E27FC236}">
                    <a16:creationId xmlns:a16="http://schemas.microsoft.com/office/drawing/2014/main" id="{EFDFF0E4-06FD-7446-9A6B-E0CE8AFEF40A}"/>
                  </a:ext>
                </a:extLst>
              </p:cNvPr>
              <p:cNvCxnSpPr>
                <a:cxnSpLocks/>
              </p:cNvCxnSpPr>
              <p:nvPr/>
            </p:nvCxnSpPr>
            <p:spPr>
              <a:xfrm>
                <a:off x="5802991" y="2632413"/>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00" name="Straight Connector 199">
                <a:extLst>
                  <a:ext uri="{FF2B5EF4-FFF2-40B4-BE49-F238E27FC236}">
                    <a16:creationId xmlns:a16="http://schemas.microsoft.com/office/drawing/2014/main" id="{2017B6BE-7D0D-7A4C-BE75-51D9E20E5259}"/>
                  </a:ext>
                </a:extLst>
              </p:cNvPr>
              <p:cNvCxnSpPr>
                <a:cxnSpLocks/>
              </p:cNvCxnSpPr>
              <p:nvPr/>
            </p:nvCxnSpPr>
            <p:spPr>
              <a:xfrm flipV="1">
                <a:off x="5796138" y="2632413"/>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2" name="Group 11">
            <a:extLst>
              <a:ext uri="{FF2B5EF4-FFF2-40B4-BE49-F238E27FC236}">
                <a16:creationId xmlns:a16="http://schemas.microsoft.com/office/drawing/2014/main" id="{E172E376-35FB-034B-BD9F-CDB3E64CBCF0}"/>
              </a:ext>
            </a:extLst>
          </p:cNvPr>
          <p:cNvGrpSpPr/>
          <p:nvPr/>
        </p:nvGrpSpPr>
        <p:grpSpPr>
          <a:xfrm>
            <a:off x="4127254" y="2566910"/>
            <a:ext cx="3496576" cy="3294503"/>
            <a:chOff x="3925889" y="2771327"/>
            <a:chExt cx="3496576" cy="2771101"/>
          </a:xfrm>
        </p:grpSpPr>
        <p:grpSp>
          <p:nvGrpSpPr>
            <p:cNvPr id="30" name="Group 29">
              <a:extLst>
                <a:ext uri="{FF2B5EF4-FFF2-40B4-BE49-F238E27FC236}">
                  <a16:creationId xmlns:a16="http://schemas.microsoft.com/office/drawing/2014/main" id="{29CB6DE6-1F7A-FF40-8ABD-8D2A82820BCB}"/>
                </a:ext>
              </a:extLst>
            </p:cNvPr>
            <p:cNvGrpSpPr/>
            <p:nvPr/>
          </p:nvGrpSpPr>
          <p:grpSpPr>
            <a:xfrm>
              <a:off x="3997142" y="2830340"/>
              <a:ext cx="3308609" cy="2622551"/>
              <a:chOff x="161169" y="849876"/>
              <a:chExt cx="4067242" cy="3352747"/>
            </a:xfrm>
          </p:grpSpPr>
          <p:sp>
            <p:nvSpPr>
              <p:cNvPr id="29" name="Rectangle 28">
                <a:extLst>
                  <a:ext uri="{FF2B5EF4-FFF2-40B4-BE49-F238E27FC236}">
                    <a16:creationId xmlns:a16="http://schemas.microsoft.com/office/drawing/2014/main" id="{97CA02BC-C128-7945-80CE-B244E5A07539}"/>
                  </a:ext>
                </a:extLst>
              </p:cNvPr>
              <p:cNvSpPr/>
              <p:nvPr/>
            </p:nvSpPr>
            <p:spPr>
              <a:xfrm>
                <a:off x="161169" y="849876"/>
                <a:ext cx="4067242" cy="33527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 name="Rectangle 14">
                <a:extLst>
                  <a:ext uri="{FF2B5EF4-FFF2-40B4-BE49-F238E27FC236}">
                    <a16:creationId xmlns:a16="http://schemas.microsoft.com/office/drawing/2014/main" id="{07962467-DF51-FD4A-B7A9-DB55768C9251}"/>
                  </a:ext>
                </a:extLst>
              </p:cNvPr>
              <p:cNvSpPr/>
              <p:nvPr/>
            </p:nvSpPr>
            <p:spPr>
              <a:xfrm>
                <a:off x="241193" y="911645"/>
                <a:ext cx="3899139" cy="9834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CanardInstance</a:t>
                </a:r>
                <a:r>
                  <a:rPr lang="en-US" sz="1400" b="1" dirty="0"/>
                  <a:t> with Node ID and MTU</a:t>
                </a:r>
                <a:endParaRPr lang="en-US" sz="1400" dirty="0"/>
              </a:p>
              <a:p>
                <a:pPr algn="ctr"/>
                <a:endParaRPr lang="en-US" sz="1400" dirty="0"/>
              </a:p>
            </p:txBody>
          </p:sp>
          <p:grpSp>
            <p:nvGrpSpPr>
              <p:cNvPr id="28" name="Group 27">
                <a:extLst>
                  <a:ext uri="{FF2B5EF4-FFF2-40B4-BE49-F238E27FC236}">
                    <a16:creationId xmlns:a16="http://schemas.microsoft.com/office/drawing/2014/main" id="{3B6871EC-A592-3748-A72C-21DB573550D3}"/>
                  </a:ext>
                </a:extLst>
              </p:cNvPr>
              <p:cNvGrpSpPr/>
              <p:nvPr/>
            </p:nvGrpSpPr>
            <p:grpSpPr>
              <a:xfrm>
                <a:off x="241193" y="1931234"/>
                <a:ext cx="3899139" cy="2177408"/>
                <a:chOff x="301925" y="1207698"/>
                <a:chExt cx="3890513" cy="1882838"/>
              </a:xfrm>
            </p:grpSpPr>
            <p:sp>
              <p:nvSpPr>
                <p:cNvPr id="24" name="Rectangle 23">
                  <a:extLst>
                    <a:ext uri="{FF2B5EF4-FFF2-40B4-BE49-F238E27FC236}">
                      <a16:creationId xmlns:a16="http://schemas.microsoft.com/office/drawing/2014/main" id="{6712C016-5E90-EE4E-AFA8-68E477A6E4E0}"/>
                    </a:ext>
                  </a:extLst>
                </p:cNvPr>
                <p:cNvSpPr/>
                <p:nvPr/>
              </p:nvSpPr>
              <p:spPr>
                <a:xfrm>
                  <a:off x="301925" y="1207698"/>
                  <a:ext cx="3890513" cy="1882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t>Transmission Queue</a:t>
                  </a:r>
                </a:p>
              </p:txBody>
            </p:sp>
            <p:sp>
              <p:nvSpPr>
                <p:cNvPr id="23" name="Rectangle 22">
                  <a:extLst>
                    <a:ext uri="{FF2B5EF4-FFF2-40B4-BE49-F238E27FC236}">
                      <a16:creationId xmlns:a16="http://schemas.microsoft.com/office/drawing/2014/main" id="{99B77DF7-0865-1A49-B6B3-85A3F1FCC705}"/>
                    </a:ext>
                  </a:extLst>
                </p:cNvPr>
                <p:cNvSpPr/>
                <p:nvPr/>
              </p:nvSpPr>
              <p:spPr>
                <a:xfrm>
                  <a:off x="506735" y="1617043"/>
                  <a:ext cx="2879787" cy="906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5" name="Rectangle 24">
                  <a:extLst>
                    <a:ext uri="{FF2B5EF4-FFF2-40B4-BE49-F238E27FC236}">
                      <a16:creationId xmlns:a16="http://schemas.microsoft.com/office/drawing/2014/main" id="{0AAE3AD2-AAFC-294D-8017-778474AC8D75}"/>
                    </a:ext>
                  </a:extLst>
                </p:cNvPr>
                <p:cNvSpPr/>
                <p:nvPr/>
              </p:nvSpPr>
              <p:spPr>
                <a:xfrm>
                  <a:off x="659134" y="17694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6" name="Rectangle 25">
                  <a:extLst>
                    <a:ext uri="{FF2B5EF4-FFF2-40B4-BE49-F238E27FC236}">
                      <a16:creationId xmlns:a16="http://schemas.microsoft.com/office/drawing/2014/main" id="{A08A348D-BDB4-3E47-AC4E-F00EC9F21758}"/>
                    </a:ext>
                  </a:extLst>
                </p:cNvPr>
                <p:cNvSpPr/>
                <p:nvPr/>
              </p:nvSpPr>
              <p:spPr>
                <a:xfrm>
                  <a:off x="811535" y="19218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7" name="Rectangle 26">
                  <a:extLst>
                    <a:ext uri="{FF2B5EF4-FFF2-40B4-BE49-F238E27FC236}">
                      <a16:creationId xmlns:a16="http://schemas.microsoft.com/office/drawing/2014/main" id="{528DDA12-6463-AD4B-A579-C067F7F4B06B}"/>
                    </a:ext>
                  </a:extLst>
                </p:cNvPr>
                <p:cNvSpPr/>
                <p:nvPr/>
              </p:nvSpPr>
              <p:spPr>
                <a:xfrm>
                  <a:off x="963935" y="20742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 containing CAN ID, data, size</a:t>
                  </a:r>
                  <a:endParaRPr lang="en-US" sz="1100" dirty="0"/>
                </a:p>
              </p:txBody>
            </p:sp>
          </p:grpSp>
        </p:grpSp>
        <p:sp>
          <p:nvSpPr>
            <p:cNvPr id="232" name="Rectangle 231">
              <a:extLst>
                <a:ext uri="{FF2B5EF4-FFF2-40B4-BE49-F238E27FC236}">
                  <a16:creationId xmlns:a16="http://schemas.microsoft.com/office/drawing/2014/main" id="{E08AA9C4-825F-6443-9634-63069F1E39A6}"/>
                </a:ext>
              </a:extLst>
            </p:cNvPr>
            <p:cNvSpPr/>
            <p:nvPr/>
          </p:nvSpPr>
          <p:spPr>
            <a:xfrm>
              <a:off x="3925889" y="2771327"/>
              <a:ext cx="3496576" cy="2771101"/>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1" name="TextBox 240">
            <a:extLst>
              <a:ext uri="{FF2B5EF4-FFF2-40B4-BE49-F238E27FC236}">
                <a16:creationId xmlns:a16="http://schemas.microsoft.com/office/drawing/2014/main" id="{95BA7960-3BC7-CC4B-A284-B24D66E9C4BF}"/>
              </a:ext>
            </a:extLst>
          </p:cNvPr>
          <p:cNvSpPr txBox="1"/>
          <p:nvPr/>
        </p:nvSpPr>
        <p:spPr>
          <a:xfrm>
            <a:off x="66557" y="160581"/>
            <a:ext cx="3780493"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Create Heartbeat_1_0 message, serialize and place in buffer, create CanardTransfer and push it onto the transmission queue within CanardInstance</a:t>
            </a:r>
          </a:p>
        </p:txBody>
      </p:sp>
      <p:sp>
        <p:nvSpPr>
          <p:cNvPr id="242" name="TextBox 241">
            <a:extLst>
              <a:ext uri="{FF2B5EF4-FFF2-40B4-BE49-F238E27FC236}">
                <a16:creationId xmlns:a16="http://schemas.microsoft.com/office/drawing/2014/main" id="{E159063A-8151-7E4D-A2EB-A25BA3A40087}"/>
              </a:ext>
            </a:extLst>
          </p:cNvPr>
          <p:cNvSpPr txBox="1"/>
          <p:nvPr/>
        </p:nvSpPr>
        <p:spPr>
          <a:xfrm>
            <a:off x="7789446" y="5303078"/>
            <a:ext cx="4252905"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Peek into transmission queue, copy CanardFrame data to can_frame struct, and send it using SocketCAN. Make sure to pop the frame off the queue!</a:t>
            </a:r>
          </a:p>
        </p:txBody>
      </p:sp>
      <p:sp>
        <p:nvSpPr>
          <p:cNvPr id="249" name="TextBox 248">
            <a:extLst>
              <a:ext uri="{FF2B5EF4-FFF2-40B4-BE49-F238E27FC236}">
                <a16:creationId xmlns:a16="http://schemas.microsoft.com/office/drawing/2014/main" id="{36F1ECE1-1CE8-2C49-901D-67E97B5A3AD0}"/>
              </a:ext>
            </a:extLst>
          </p:cNvPr>
          <p:cNvSpPr txBox="1"/>
          <p:nvPr/>
        </p:nvSpPr>
        <p:spPr>
          <a:xfrm>
            <a:off x="11386868" y="2820838"/>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D8218A81-6237-3A42-AA90-A9BD44FF16EC}"/>
              </a:ext>
            </a:extLst>
          </p:cNvPr>
          <p:cNvSpPr/>
          <p:nvPr/>
        </p:nvSpPr>
        <p:spPr>
          <a:xfrm>
            <a:off x="83658" y="2719586"/>
            <a:ext cx="3631889" cy="79442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t>Serialize Heartbeat Message</a:t>
            </a:r>
            <a:endParaRPr lang="en-US" sz="1100" dirty="0">
              <a:solidFill>
                <a:schemeClr val="bg1"/>
              </a:solidFill>
            </a:endParaRPr>
          </a:p>
        </p:txBody>
      </p:sp>
      <p:sp>
        <p:nvSpPr>
          <p:cNvPr id="75" name="Rectangle 74">
            <a:extLst>
              <a:ext uri="{FF2B5EF4-FFF2-40B4-BE49-F238E27FC236}">
                <a16:creationId xmlns:a16="http://schemas.microsoft.com/office/drawing/2014/main" id="{07911F2C-61E9-A044-8A05-D3C277C1B341}"/>
              </a:ext>
            </a:extLst>
          </p:cNvPr>
          <p:cNvSpPr/>
          <p:nvPr/>
        </p:nvSpPr>
        <p:spPr>
          <a:xfrm>
            <a:off x="4941682" y="6082091"/>
            <a:ext cx="2099367" cy="71124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Push CanardTransfer on transmission queue</a:t>
            </a:r>
            <a:endParaRPr lang="en-US" sz="1100" dirty="0">
              <a:solidFill>
                <a:schemeClr val="bg1"/>
              </a:solidFill>
            </a:endParaRPr>
          </a:p>
        </p:txBody>
      </p:sp>
      <p:cxnSp>
        <p:nvCxnSpPr>
          <p:cNvPr id="46" name="Elbow Connector 45">
            <a:extLst>
              <a:ext uri="{FF2B5EF4-FFF2-40B4-BE49-F238E27FC236}">
                <a16:creationId xmlns:a16="http://schemas.microsoft.com/office/drawing/2014/main" id="{C20E8E0E-8E09-2B43-9ABE-4AD1252C0CCB}"/>
              </a:ext>
            </a:extLst>
          </p:cNvPr>
          <p:cNvCxnSpPr>
            <a:cxnSpLocks/>
            <a:stCxn id="9" idx="2"/>
            <a:endCxn id="75" idx="1"/>
          </p:cNvCxnSpPr>
          <p:nvPr/>
        </p:nvCxnSpPr>
        <p:spPr>
          <a:xfrm rot="16200000" flipH="1">
            <a:off x="3158588" y="4654618"/>
            <a:ext cx="524378" cy="3041809"/>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35211EAA-87A8-1141-8A96-230F4EF9CD07}"/>
              </a:ext>
            </a:extLst>
          </p:cNvPr>
          <p:cNvCxnSpPr>
            <a:cxnSpLocks/>
            <a:stCxn id="75" idx="0"/>
            <a:endCxn id="27" idx="2"/>
          </p:cNvCxnSpPr>
          <p:nvPr/>
        </p:nvCxnSpPr>
        <p:spPr>
          <a:xfrm flipV="1">
            <a:off x="5991366" y="5541911"/>
            <a:ext cx="5221" cy="54018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82" name="Rectangle 81">
            <a:extLst>
              <a:ext uri="{FF2B5EF4-FFF2-40B4-BE49-F238E27FC236}">
                <a16:creationId xmlns:a16="http://schemas.microsoft.com/office/drawing/2014/main" id="{8E3C4B52-E76A-7440-BA43-FF2BE0A26A2F}"/>
              </a:ext>
            </a:extLst>
          </p:cNvPr>
          <p:cNvSpPr/>
          <p:nvPr/>
        </p:nvSpPr>
        <p:spPr>
          <a:xfrm>
            <a:off x="9975408" y="3399681"/>
            <a:ext cx="2015112" cy="5362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Pop sent frame off transmission queue</a:t>
            </a:r>
            <a:endParaRPr lang="en-US" sz="1100" dirty="0">
              <a:solidFill>
                <a:schemeClr val="bg1"/>
              </a:solidFill>
            </a:endParaRPr>
          </a:p>
        </p:txBody>
      </p:sp>
      <p:cxnSp>
        <p:nvCxnSpPr>
          <p:cNvPr id="67" name="Elbow Connector 66">
            <a:extLst>
              <a:ext uri="{FF2B5EF4-FFF2-40B4-BE49-F238E27FC236}">
                <a16:creationId xmlns:a16="http://schemas.microsoft.com/office/drawing/2014/main" id="{8138DF7F-2617-994B-BF17-6DDCEA2A1793}"/>
              </a:ext>
            </a:extLst>
          </p:cNvPr>
          <p:cNvCxnSpPr>
            <a:cxnSpLocks/>
            <a:stCxn id="7" idx="1"/>
            <a:endCxn id="54" idx="3"/>
          </p:cNvCxnSpPr>
          <p:nvPr/>
        </p:nvCxnSpPr>
        <p:spPr>
          <a:xfrm rot="10800000" flipV="1">
            <a:off x="3715548" y="2021694"/>
            <a:ext cx="687669" cy="1095103"/>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96" name="Straight Arrow Connector 95">
            <a:extLst>
              <a:ext uri="{FF2B5EF4-FFF2-40B4-BE49-F238E27FC236}">
                <a16:creationId xmlns:a16="http://schemas.microsoft.com/office/drawing/2014/main" id="{732BF1FA-CE6F-A84C-8410-AD654E070CE3}"/>
              </a:ext>
            </a:extLst>
          </p:cNvPr>
          <p:cNvCxnSpPr>
            <a:cxnSpLocks/>
            <a:stCxn id="54" idx="2"/>
            <a:endCxn id="9" idx="0"/>
          </p:cNvCxnSpPr>
          <p:nvPr/>
        </p:nvCxnSpPr>
        <p:spPr>
          <a:xfrm>
            <a:off x="1899603" y="3514010"/>
            <a:ext cx="270" cy="5779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nvGrpSpPr>
          <p:cNvPr id="101" name="Group 100">
            <a:extLst>
              <a:ext uri="{FF2B5EF4-FFF2-40B4-BE49-F238E27FC236}">
                <a16:creationId xmlns:a16="http://schemas.microsoft.com/office/drawing/2014/main" id="{D12442AE-3922-5949-883B-C7D65806D650}"/>
              </a:ext>
            </a:extLst>
          </p:cNvPr>
          <p:cNvGrpSpPr/>
          <p:nvPr/>
        </p:nvGrpSpPr>
        <p:grpSpPr>
          <a:xfrm>
            <a:off x="8675370" y="140764"/>
            <a:ext cx="3450073" cy="1947848"/>
            <a:chOff x="8675370" y="6309"/>
            <a:chExt cx="3450073" cy="1947848"/>
          </a:xfrm>
        </p:grpSpPr>
        <p:grpSp>
          <p:nvGrpSpPr>
            <p:cNvPr id="102" name="Group 101">
              <a:extLst>
                <a:ext uri="{FF2B5EF4-FFF2-40B4-BE49-F238E27FC236}">
                  <a16:creationId xmlns:a16="http://schemas.microsoft.com/office/drawing/2014/main" id="{0D1005F7-D39E-E042-8610-D397280D6845}"/>
                </a:ext>
              </a:extLst>
            </p:cNvPr>
            <p:cNvGrpSpPr/>
            <p:nvPr/>
          </p:nvGrpSpPr>
          <p:grpSpPr>
            <a:xfrm>
              <a:off x="8675370" y="6309"/>
              <a:ext cx="2692067" cy="1947848"/>
              <a:chOff x="9268129" y="-1394"/>
              <a:chExt cx="2692067" cy="1947848"/>
            </a:xfrm>
          </p:grpSpPr>
          <p:sp>
            <p:nvSpPr>
              <p:cNvPr id="104" name="TextBox 103">
                <a:extLst>
                  <a:ext uri="{FF2B5EF4-FFF2-40B4-BE49-F238E27FC236}">
                    <a16:creationId xmlns:a16="http://schemas.microsoft.com/office/drawing/2014/main" id="{49B0CB36-2386-F541-8E32-B50A56F1FF27}"/>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105" name="Group 104">
                <a:extLst>
                  <a:ext uri="{FF2B5EF4-FFF2-40B4-BE49-F238E27FC236}">
                    <a16:creationId xmlns:a16="http://schemas.microsoft.com/office/drawing/2014/main" id="{9C4472C4-6AC1-C946-B1D8-5F08FA918497}"/>
                  </a:ext>
                </a:extLst>
              </p:cNvPr>
              <p:cNvGrpSpPr/>
              <p:nvPr/>
            </p:nvGrpSpPr>
            <p:grpSpPr>
              <a:xfrm>
                <a:off x="9268129" y="367939"/>
                <a:ext cx="2692067" cy="1578515"/>
                <a:chOff x="9268129" y="367939"/>
                <a:chExt cx="2692067" cy="1578515"/>
              </a:xfrm>
            </p:grpSpPr>
            <p:sp>
              <p:nvSpPr>
                <p:cNvPr id="106" name="Rectangle 105">
                  <a:extLst>
                    <a:ext uri="{FF2B5EF4-FFF2-40B4-BE49-F238E27FC236}">
                      <a16:creationId xmlns:a16="http://schemas.microsoft.com/office/drawing/2014/main" id="{47E72CFB-BB2F-EB46-A03E-A2E59366D575}"/>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107" name="Oval 106">
                  <a:extLst>
                    <a:ext uri="{FF2B5EF4-FFF2-40B4-BE49-F238E27FC236}">
                      <a16:creationId xmlns:a16="http://schemas.microsoft.com/office/drawing/2014/main" id="{5D2AF29D-8633-CE48-A720-56D25C76295B}"/>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TextBox 107">
                  <a:extLst>
                    <a:ext uri="{FF2B5EF4-FFF2-40B4-BE49-F238E27FC236}">
                      <a16:creationId xmlns:a16="http://schemas.microsoft.com/office/drawing/2014/main" id="{6255F3AD-CA93-1149-9D90-E15DD8B9F286}"/>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109" name="TextBox 108">
                  <a:extLst>
                    <a:ext uri="{FF2B5EF4-FFF2-40B4-BE49-F238E27FC236}">
                      <a16:creationId xmlns:a16="http://schemas.microsoft.com/office/drawing/2014/main" id="{F61EF3A2-9895-E64A-AC45-50ED16A69175}"/>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110" name="Rectangle 109">
                  <a:extLst>
                    <a:ext uri="{FF2B5EF4-FFF2-40B4-BE49-F238E27FC236}">
                      <a16:creationId xmlns:a16="http://schemas.microsoft.com/office/drawing/2014/main" id="{5D7DC0AD-3285-DB44-96A0-DF547D329E50}"/>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103" name="Rectangle 102">
              <a:extLst>
                <a:ext uri="{FF2B5EF4-FFF2-40B4-BE49-F238E27FC236}">
                  <a16:creationId xmlns:a16="http://schemas.microsoft.com/office/drawing/2014/main" id="{F4968260-2C56-7246-BC70-C1F80A4F5041}"/>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112" name="Rectangle 111">
            <a:extLst>
              <a:ext uri="{FF2B5EF4-FFF2-40B4-BE49-F238E27FC236}">
                <a16:creationId xmlns:a16="http://schemas.microsoft.com/office/drawing/2014/main" id="{07E8557B-E512-2943-B075-64E02F32129F}"/>
              </a:ext>
            </a:extLst>
          </p:cNvPr>
          <p:cNvSpPr/>
          <p:nvPr/>
        </p:nvSpPr>
        <p:spPr>
          <a:xfrm>
            <a:off x="4403215" y="1027363"/>
            <a:ext cx="4197189"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a:t>
            </a:r>
            <a:endParaRPr lang="en-US" sz="1400" dirty="0"/>
          </a:p>
        </p:txBody>
      </p:sp>
      <p:cxnSp>
        <p:nvCxnSpPr>
          <p:cNvPr id="74" name="Elbow Connector 73">
            <a:extLst>
              <a:ext uri="{FF2B5EF4-FFF2-40B4-BE49-F238E27FC236}">
                <a16:creationId xmlns:a16="http://schemas.microsoft.com/office/drawing/2014/main" id="{E7ACB8DE-8B8C-154C-BFD1-71617BA0C7DA}"/>
              </a:ext>
            </a:extLst>
          </p:cNvPr>
          <p:cNvCxnSpPr>
            <a:cxnSpLocks/>
            <a:stCxn id="112" idx="1"/>
            <a:endCxn id="54" idx="3"/>
          </p:cNvCxnSpPr>
          <p:nvPr/>
        </p:nvCxnSpPr>
        <p:spPr>
          <a:xfrm rot="10800000" flipV="1">
            <a:off x="3715547" y="1346138"/>
            <a:ext cx="687668" cy="1770660"/>
          </a:xfrm>
          <a:prstGeom prst="bentConnector3">
            <a:avLst/>
          </a:prstGeom>
          <a:ln w="28575">
            <a:tailEnd type="triangle"/>
          </a:ln>
        </p:spPr>
        <p:style>
          <a:lnRef idx="1">
            <a:schemeClr val="dk1"/>
          </a:lnRef>
          <a:fillRef idx="0">
            <a:schemeClr val="dk1"/>
          </a:fillRef>
          <a:effectRef idx="0">
            <a:schemeClr val="dk1"/>
          </a:effectRef>
          <a:fontRef idx="minor">
            <a:schemeClr val="tx1"/>
          </a:fontRef>
        </p:style>
      </p:cxnSp>
      <p:cxnSp>
        <p:nvCxnSpPr>
          <p:cNvPr id="115" name="Straight Arrow Connector 114">
            <a:extLst>
              <a:ext uri="{FF2B5EF4-FFF2-40B4-BE49-F238E27FC236}">
                <a16:creationId xmlns:a16="http://schemas.microsoft.com/office/drawing/2014/main" id="{36043AA4-54AD-B643-BC5D-A4C485B83B35}"/>
              </a:ext>
            </a:extLst>
          </p:cNvPr>
          <p:cNvCxnSpPr>
            <a:stCxn id="53" idx="3"/>
            <a:endCxn id="193" idx="1"/>
          </p:cNvCxnSpPr>
          <p:nvPr/>
        </p:nvCxnSpPr>
        <p:spPr>
          <a:xfrm flipV="1">
            <a:off x="10571996" y="4805930"/>
            <a:ext cx="359045"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817444D2-C2F8-D142-8AE8-5317A376179C}"/>
              </a:ext>
            </a:extLst>
          </p:cNvPr>
          <p:cNvCxnSpPr>
            <a:cxnSpLocks/>
            <a:stCxn id="27" idx="3"/>
            <a:endCxn id="53" idx="1"/>
          </p:cNvCxnSpPr>
          <p:nvPr/>
        </p:nvCxnSpPr>
        <p:spPr>
          <a:xfrm flipV="1">
            <a:off x="7189844" y="4805931"/>
            <a:ext cx="599602" cy="25232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42" name="TextBox 141">
            <a:extLst>
              <a:ext uri="{FF2B5EF4-FFF2-40B4-BE49-F238E27FC236}">
                <a16:creationId xmlns:a16="http://schemas.microsoft.com/office/drawing/2014/main" id="{559AAF52-E65C-4A4A-B567-52394DF08A83}"/>
              </a:ext>
            </a:extLst>
          </p:cNvPr>
          <p:cNvSpPr txBox="1"/>
          <p:nvPr/>
        </p:nvSpPr>
        <p:spPr>
          <a:xfrm>
            <a:off x="11379200" y="2675467"/>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143" name="TextBox 142">
            <a:extLst>
              <a:ext uri="{FF2B5EF4-FFF2-40B4-BE49-F238E27FC236}">
                <a16:creationId xmlns:a16="http://schemas.microsoft.com/office/drawing/2014/main" id="{2F512C34-0B4C-F94D-BF04-51C6DE4E4507}"/>
              </a:ext>
            </a:extLst>
          </p:cNvPr>
          <p:cNvSpPr txBox="1"/>
          <p:nvPr/>
        </p:nvSpPr>
        <p:spPr>
          <a:xfrm>
            <a:off x="10521244" y="2686756"/>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9548A0C-9881-2749-BE52-94E8CE012A8F}"/>
              </a:ext>
            </a:extLst>
          </p:cNvPr>
          <p:cNvSpPr/>
          <p:nvPr/>
        </p:nvSpPr>
        <p:spPr>
          <a:xfrm>
            <a:off x="7709836" y="2535203"/>
            <a:ext cx="4393285" cy="380784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2880" tIns="182880" rIns="182880" bIns="182880" rtlCol="0" anchor="t"/>
          <a:lstStyle/>
          <a:p>
            <a:pPr algn="ctr"/>
            <a:r>
              <a:rPr lang="en-US" dirty="0">
                <a:solidFill>
                  <a:schemeClr val="tx1"/>
                </a:solidFill>
                <a:latin typeface="+mj-lt"/>
              </a:rPr>
              <a:t>TX Process Function</a:t>
            </a:r>
          </a:p>
        </p:txBody>
      </p:sp>
      <p:cxnSp>
        <p:nvCxnSpPr>
          <p:cNvPr id="11" name="Elbow Connector 10">
            <a:extLst>
              <a:ext uri="{FF2B5EF4-FFF2-40B4-BE49-F238E27FC236}">
                <a16:creationId xmlns:a16="http://schemas.microsoft.com/office/drawing/2014/main" id="{AC7CF87F-C51A-5549-9F77-F26CF3B85682}"/>
              </a:ext>
            </a:extLst>
          </p:cNvPr>
          <p:cNvCxnSpPr>
            <a:stCxn id="53" idx="3"/>
            <a:endCxn id="82" idx="1"/>
          </p:cNvCxnSpPr>
          <p:nvPr/>
        </p:nvCxnSpPr>
        <p:spPr>
          <a:xfrm flipH="1" flipV="1">
            <a:off x="9975408" y="3667831"/>
            <a:ext cx="596588" cy="1138100"/>
          </a:xfrm>
          <a:prstGeom prst="bentConnector5">
            <a:avLst>
              <a:gd name="adj1" fmla="val -27024"/>
              <a:gd name="adj2" fmla="val 56152"/>
              <a:gd name="adj3" fmla="val 138318"/>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7155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A206C2-0755-AE44-BB00-2273F20F934C}"/>
              </a:ext>
            </a:extLst>
          </p:cNvPr>
          <p:cNvSpPr/>
          <p:nvPr/>
        </p:nvSpPr>
        <p:spPr>
          <a:xfrm>
            <a:off x="66047" y="1383725"/>
            <a:ext cx="3882956" cy="10199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Message (struct) with Uptime, Health, and Mode</a:t>
            </a:r>
            <a:endParaRPr lang="en-US" sz="1100" dirty="0"/>
          </a:p>
        </p:txBody>
      </p:sp>
      <p:cxnSp>
        <p:nvCxnSpPr>
          <p:cNvPr id="6" name="Straight Arrow Connector 5">
            <a:extLst>
              <a:ext uri="{FF2B5EF4-FFF2-40B4-BE49-F238E27FC236}">
                <a16:creationId xmlns:a16="http://schemas.microsoft.com/office/drawing/2014/main" id="{61F09105-6ADC-5E42-A407-DEC626EEA262}"/>
              </a:ext>
            </a:extLst>
          </p:cNvPr>
          <p:cNvCxnSpPr>
            <a:cxnSpLocks/>
            <a:stCxn id="4" idx="2"/>
            <a:endCxn id="54" idx="0"/>
          </p:cNvCxnSpPr>
          <p:nvPr/>
        </p:nvCxnSpPr>
        <p:spPr>
          <a:xfrm flipH="1">
            <a:off x="1899603" y="2403708"/>
            <a:ext cx="107922" cy="31587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F82668F-ADFE-A847-81B9-F3A1E8B4931C}"/>
              </a:ext>
            </a:extLst>
          </p:cNvPr>
          <p:cNvSpPr/>
          <p:nvPr/>
        </p:nvSpPr>
        <p:spPr>
          <a:xfrm>
            <a:off x="4403216" y="1702920"/>
            <a:ext cx="4201110"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size</a:t>
            </a:r>
            <a:endParaRPr lang="en-US" sz="1400" dirty="0"/>
          </a:p>
        </p:txBody>
      </p:sp>
      <p:sp>
        <p:nvSpPr>
          <p:cNvPr id="9" name="Rectangle 8">
            <a:extLst>
              <a:ext uri="{FF2B5EF4-FFF2-40B4-BE49-F238E27FC236}">
                <a16:creationId xmlns:a16="http://schemas.microsoft.com/office/drawing/2014/main" id="{C585EDB6-51B8-1047-A7C9-E63F529E583C}"/>
              </a:ext>
            </a:extLst>
          </p:cNvPr>
          <p:cNvSpPr/>
          <p:nvPr/>
        </p:nvSpPr>
        <p:spPr>
          <a:xfrm>
            <a:off x="128851" y="4091968"/>
            <a:ext cx="3542044" cy="18213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CanardTransfer</a:t>
            </a:r>
            <a:r>
              <a:rPr lang="en-US" sz="1400" b="1" dirty="0"/>
              <a:t> and populate with serialized Heartbeat message, timestamp, transfer ID, payload buffer size, &amp; payload </a:t>
            </a:r>
            <a:endParaRPr lang="en-US" sz="1100" dirty="0"/>
          </a:p>
        </p:txBody>
      </p:sp>
      <p:sp>
        <p:nvSpPr>
          <p:cNvPr id="53" name="Rectangle 52">
            <a:extLst>
              <a:ext uri="{FF2B5EF4-FFF2-40B4-BE49-F238E27FC236}">
                <a16:creationId xmlns:a16="http://schemas.microsoft.com/office/drawing/2014/main" id="{282B644A-AC7D-BE49-92DE-9CD9E44D56FB}"/>
              </a:ext>
            </a:extLst>
          </p:cNvPr>
          <p:cNvSpPr/>
          <p:nvPr/>
        </p:nvSpPr>
        <p:spPr>
          <a:xfrm>
            <a:off x="7789446" y="4397745"/>
            <a:ext cx="2782550" cy="816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Raw CAN frame to be sent with SocketCAN</a:t>
            </a:r>
            <a:endParaRPr lang="en-US" sz="1100" dirty="0"/>
          </a:p>
          <a:p>
            <a:pPr algn="ctr"/>
            <a:endParaRPr lang="en-US" sz="1400" dirty="0"/>
          </a:p>
        </p:txBody>
      </p:sp>
      <p:sp>
        <p:nvSpPr>
          <p:cNvPr id="80" name="TextBox 79">
            <a:extLst>
              <a:ext uri="{FF2B5EF4-FFF2-40B4-BE49-F238E27FC236}">
                <a16:creationId xmlns:a16="http://schemas.microsoft.com/office/drawing/2014/main" id="{357A0035-C1C4-0D42-9055-8C43680C6C9B}"/>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(TX)</a:t>
            </a:r>
          </a:p>
        </p:txBody>
      </p:sp>
      <p:grpSp>
        <p:nvGrpSpPr>
          <p:cNvPr id="192" name="Group 191">
            <a:extLst>
              <a:ext uri="{FF2B5EF4-FFF2-40B4-BE49-F238E27FC236}">
                <a16:creationId xmlns:a16="http://schemas.microsoft.com/office/drawing/2014/main" id="{C0A41995-443A-1E45-B940-2F562CB95993}"/>
              </a:ext>
            </a:extLst>
          </p:cNvPr>
          <p:cNvGrpSpPr/>
          <p:nvPr/>
        </p:nvGrpSpPr>
        <p:grpSpPr>
          <a:xfrm>
            <a:off x="10931041" y="4436598"/>
            <a:ext cx="1099661" cy="738664"/>
            <a:chOff x="4748747" y="3076721"/>
            <a:chExt cx="1812434" cy="1042959"/>
          </a:xfrm>
        </p:grpSpPr>
        <p:sp>
          <p:nvSpPr>
            <p:cNvPr id="193" name="Rectangle 192">
              <a:extLst>
                <a:ext uri="{FF2B5EF4-FFF2-40B4-BE49-F238E27FC236}">
                  <a16:creationId xmlns:a16="http://schemas.microsoft.com/office/drawing/2014/main" id="{7D5F08C2-8DCE-484F-8D09-47F0B28415AA}"/>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194" name="Group 193">
              <a:extLst>
                <a:ext uri="{FF2B5EF4-FFF2-40B4-BE49-F238E27FC236}">
                  <a16:creationId xmlns:a16="http://schemas.microsoft.com/office/drawing/2014/main" id="{DF4DD9AE-7621-EB4D-B7A3-902D89CC0F8F}"/>
                </a:ext>
              </a:extLst>
            </p:cNvPr>
            <p:cNvGrpSpPr/>
            <p:nvPr/>
          </p:nvGrpSpPr>
          <p:grpSpPr>
            <a:xfrm>
              <a:off x="5086026" y="3607342"/>
              <a:ext cx="1147200" cy="291883"/>
              <a:chOff x="5055078" y="2632413"/>
              <a:chExt cx="1147200" cy="291883"/>
            </a:xfrm>
          </p:grpSpPr>
          <p:cxnSp>
            <p:nvCxnSpPr>
              <p:cNvPr id="195" name="Straight Connector 194">
                <a:extLst>
                  <a:ext uri="{FF2B5EF4-FFF2-40B4-BE49-F238E27FC236}">
                    <a16:creationId xmlns:a16="http://schemas.microsoft.com/office/drawing/2014/main" id="{2FA03D84-7419-3849-8BE2-A957E1C0E38B}"/>
                  </a:ext>
                </a:extLst>
              </p:cNvPr>
              <p:cNvCxnSpPr>
                <a:cxnSpLocks/>
              </p:cNvCxnSpPr>
              <p:nvPr/>
            </p:nvCxnSpPr>
            <p:spPr>
              <a:xfrm>
                <a:off x="5061931" y="2632414"/>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6" name="Straight Connector 195">
                <a:extLst>
                  <a:ext uri="{FF2B5EF4-FFF2-40B4-BE49-F238E27FC236}">
                    <a16:creationId xmlns:a16="http://schemas.microsoft.com/office/drawing/2014/main" id="{292045A2-B011-8C45-98B5-92AA18678487}"/>
                  </a:ext>
                </a:extLst>
              </p:cNvPr>
              <p:cNvCxnSpPr>
                <a:cxnSpLocks/>
              </p:cNvCxnSpPr>
              <p:nvPr/>
            </p:nvCxnSpPr>
            <p:spPr>
              <a:xfrm flipV="1">
                <a:off x="5055078" y="2632414"/>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7" name="Straight Connector 196">
                <a:extLst>
                  <a:ext uri="{FF2B5EF4-FFF2-40B4-BE49-F238E27FC236}">
                    <a16:creationId xmlns:a16="http://schemas.microsoft.com/office/drawing/2014/main" id="{FC409ADF-0C53-C048-9939-FF7E48BD47AA}"/>
                  </a:ext>
                </a:extLst>
              </p:cNvPr>
              <p:cNvCxnSpPr>
                <a:cxnSpLocks/>
              </p:cNvCxnSpPr>
              <p:nvPr/>
            </p:nvCxnSpPr>
            <p:spPr>
              <a:xfrm>
                <a:off x="5432461" y="2632414"/>
                <a:ext cx="399287" cy="291881"/>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Straight Connector 197">
                <a:extLst>
                  <a:ext uri="{FF2B5EF4-FFF2-40B4-BE49-F238E27FC236}">
                    <a16:creationId xmlns:a16="http://schemas.microsoft.com/office/drawing/2014/main" id="{D49366B1-5518-A847-9558-8C7C792021C3}"/>
                  </a:ext>
                </a:extLst>
              </p:cNvPr>
              <p:cNvCxnSpPr>
                <a:cxnSpLocks/>
              </p:cNvCxnSpPr>
              <p:nvPr/>
            </p:nvCxnSpPr>
            <p:spPr>
              <a:xfrm flipV="1">
                <a:off x="5425608" y="2632414"/>
                <a:ext cx="396816" cy="291882"/>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9" name="Straight Connector 198">
                <a:extLst>
                  <a:ext uri="{FF2B5EF4-FFF2-40B4-BE49-F238E27FC236}">
                    <a16:creationId xmlns:a16="http://schemas.microsoft.com/office/drawing/2014/main" id="{EFDFF0E4-06FD-7446-9A6B-E0CE8AFEF40A}"/>
                  </a:ext>
                </a:extLst>
              </p:cNvPr>
              <p:cNvCxnSpPr>
                <a:cxnSpLocks/>
              </p:cNvCxnSpPr>
              <p:nvPr/>
            </p:nvCxnSpPr>
            <p:spPr>
              <a:xfrm>
                <a:off x="5802991" y="2632413"/>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00" name="Straight Connector 199">
                <a:extLst>
                  <a:ext uri="{FF2B5EF4-FFF2-40B4-BE49-F238E27FC236}">
                    <a16:creationId xmlns:a16="http://schemas.microsoft.com/office/drawing/2014/main" id="{2017B6BE-7D0D-7A4C-BE75-51D9E20E5259}"/>
                  </a:ext>
                </a:extLst>
              </p:cNvPr>
              <p:cNvCxnSpPr>
                <a:cxnSpLocks/>
              </p:cNvCxnSpPr>
              <p:nvPr/>
            </p:nvCxnSpPr>
            <p:spPr>
              <a:xfrm flipV="1">
                <a:off x="5796138" y="2632413"/>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2" name="Group 11">
            <a:extLst>
              <a:ext uri="{FF2B5EF4-FFF2-40B4-BE49-F238E27FC236}">
                <a16:creationId xmlns:a16="http://schemas.microsoft.com/office/drawing/2014/main" id="{E172E376-35FB-034B-BD9F-CDB3E64CBCF0}"/>
              </a:ext>
            </a:extLst>
          </p:cNvPr>
          <p:cNvGrpSpPr/>
          <p:nvPr/>
        </p:nvGrpSpPr>
        <p:grpSpPr>
          <a:xfrm>
            <a:off x="4127254" y="2566910"/>
            <a:ext cx="3496576" cy="3294503"/>
            <a:chOff x="3925889" y="2771327"/>
            <a:chExt cx="3496576" cy="2771101"/>
          </a:xfrm>
        </p:grpSpPr>
        <p:grpSp>
          <p:nvGrpSpPr>
            <p:cNvPr id="30" name="Group 29">
              <a:extLst>
                <a:ext uri="{FF2B5EF4-FFF2-40B4-BE49-F238E27FC236}">
                  <a16:creationId xmlns:a16="http://schemas.microsoft.com/office/drawing/2014/main" id="{29CB6DE6-1F7A-FF40-8ABD-8D2A82820BCB}"/>
                </a:ext>
              </a:extLst>
            </p:cNvPr>
            <p:cNvGrpSpPr/>
            <p:nvPr/>
          </p:nvGrpSpPr>
          <p:grpSpPr>
            <a:xfrm>
              <a:off x="3997142" y="2830340"/>
              <a:ext cx="3308609" cy="2622551"/>
              <a:chOff x="161169" y="849876"/>
              <a:chExt cx="4067242" cy="3352747"/>
            </a:xfrm>
          </p:grpSpPr>
          <p:sp>
            <p:nvSpPr>
              <p:cNvPr id="29" name="Rectangle 28">
                <a:extLst>
                  <a:ext uri="{FF2B5EF4-FFF2-40B4-BE49-F238E27FC236}">
                    <a16:creationId xmlns:a16="http://schemas.microsoft.com/office/drawing/2014/main" id="{97CA02BC-C128-7945-80CE-B244E5A07539}"/>
                  </a:ext>
                </a:extLst>
              </p:cNvPr>
              <p:cNvSpPr/>
              <p:nvPr/>
            </p:nvSpPr>
            <p:spPr>
              <a:xfrm>
                <a:off x="161169" y="849876"/>
                <a:ext cx="4067242" cy="33527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 name="Rectangle 14">
                <a:extLst>
                  <a:ext uri="{FF2B5EF4-FFF2-40B4-BE49-F238E27FC236}">
                    <a16:creationId xmlns:a16="http://schemas.microsoft.com/office/drawing/2014/main" id="{07962467-DF51-FD4A-B7A9-DB55768C9251}"/>
                  </a:ext>
                </a:extLst>
              </p:cNvPr>
              <p:cNvSpPr/>
              <p:nvPr/>
            </p:nvSpPr>
            <p:spPr>
              <a:xfrm>
                <a:off x="241193" y="911645"/>
                <a:ext cx="3899139" cy="9834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CanardInstance</a:t>
                </a:r>
                <a:r>
                  <a:rPr lang="en-US" sz="1400" b="1" dirty="0"/>
                  <a:t> with Node ID and MTU</a:t>
                </a:r>
                <a:endParaRPr lang="en-US" sz="1400" dirty="0"/>
              </a:p>
              <a:p>
                <a:pPr algn="ctr"/>
                <a:endParaRPr lang="en-US" sz="1400" dirty="0"/>
              </a:p>
            </p:txBody>
          </p:sp>
          <p:grpSp>
            <p:nvGrpSpPr>
              <p:cNvPr id="28" name="Group 27">
                <a:extLst>
                  <a:ext uri="{FF2B5EF4-FFF2-40B4-BE49-F238E27FC236}">
                    <a16:creationId xmlns:a16="http://schemas.microsoft.com/office/drawing/2014/main" id="{3B6871EC-A592-3748-A72C-21DB573550D3}"/>
                  </a:ext>
                </a:extLst>
              </p:cNvPr>
              <p:cNvGrpSpPr/>
              <p:nvPr/>
            </p:nvGrpSpPr>
            <p:grpSpPr>
              <a:xfrm>
                <a:off x="241193" y="1931234"/>
                <a:ext cx="3899139" cy="2177408"/>
                <a:chOff x="301925" y="1207698"/>
                <a:chExt cx="3890513" cy="1882838"/>
              </a:xfrm>
            </p:grpSpPr>
            <p:sp>
              <p:nvSpPr>
                <p:cNvPr id="24" name="Rectangle 23">
                  <a:extLst>
                    <a:ext uri="{FF2B5EF4-FFF2-40B4-BE49-F238E27FC236}">
                      <a16:creationId xmlns:a16="http://schemas.microsoft.com/office/drawing/2014/main" id="{6712C016-5E90-EE4E-AFA8-68E477A6E4E0}"/>
                    </a:ext>
                  </a:extLst>
                </p:cNvPr>
                <p:cNvSpPr/>
                <p:nvPr/>
              </p:nvSpPr>
              <p:spPr>
                <a:xfrm>
                  <a:off x="301925" y="1207698"/>
                  <a:ext cx="3890513" cy="1882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t>Transmission Queue</a:t>
                  </a:r>
                </a:p>
              </p:txBody>
            </p:sp>
            <p:sp>
              <p:nvSpPr>
                <p:cNvPr id="23" name="Rectangle 22">
                  <a:extLst>
                    <a:ext uri="{FF2B5EF4-FFF2-40B4-BE49-F238E27FC236}">
                      <a16:creationId xmlns:a16="http://schemas.microsoft.com/office/drawing/2014/main" id="{99B77DF7-0865-1A49-B6B3-85A3F1FCC705}"/>
                    </a:ext>
                  </a:extLst>
                </p:cNvPr>
                <p:cNvSpPr/>
                <p:nvPr/>
              </p:nvSpPr>
              <p:spPr>
                <a:xfrm>
                  <a:off x="506735" y="1617043"/>
                  <a:ext cx="2879787" cy="906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5" name="Rectangle 24">
                  <a:extLst>
                    <a:ext uri="{FF2B5EF4-FFF2-40B4-BE49-F238E27FC236}">
                      <a16:creationId xmlns:a16="http://schemas.microsoft.com/office/drawing/2014/main" id="{0AAE3AD2-AAFC-294D-8017-778474AC8D75}"/>
                    </a:ext>
                  </a:extLst>
                </p:cNvPr>
                <p:cNvSpPr/>
                <p:nvPr/>
              </p:nvSpPr>
              <p:spPr>
                <a:xfrm>
                  <a:off x="659134" y="17694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6" name="Rectangle 25">
                  <a:extLst>
                    <a:ext uri="{FF2B5EF4-FFF2-40B4-BE49-F238E27FC236}">
                      <a16:creationId xmlns:a16="http://schemas.microsoft.com/office/drawing/2014/main" id="{A08A348D-BDB4-3E47-AC4E-F00EC9F21758}"/>
                    </a:ext>
                  </a:extLst>
                </p:cNvPr>
                <p:cNvSpPr/>
                <p:nvPr/>
              </p:nvSpPr>
              <p:spPr>
                <a:xfrm>
                  <a:off x="811535" y="19218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7" name="Rectangle 26">
                  <a:extLst>
                    <a:ext uri="{FF2B5EF4-FFF2-40B4-BE49-F238E27FC236}">
                      <a16:creationId xmlns:a16="http://schemas.microsoft.com/office/drawing/2014/main" id="{528DDA12-6463-AD4B-A579-C067F7F4B06B}"/>
                    </a:ext>
                  </a:extLst>
                </p:cNvPr>
                <p:cNvSpPr/>
                <p:nvPr/>
              </p:nvSpPr>
              <p:spPr>
                <a:xfrm>
                  <a:off x="963935" y="20742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 containing CAN ID, data, size</a:t>
                  </a:r>
                  <a:endParaRPr lang="en-US" sz="1100" dirty="0"/>
                </a:p>
              </p:txBody>
            </p:sp>
          </p:grpSp>
        </p:grpSp>
        <p:sp>
          <p:nvSpPr>
            <p:cNvPr id="232" name="Rectangle 231">
              <a:extLst>
                <a:ext uri="{FF2B5EF4-FFF2-40B4-BE49-F238E27FC236}">
                  <a16:creationId xmlns:a16="http://schemas.microsoft.com/office/drawing/2014/main" id="{E08AA9C4-825F-6443-9634-63069F1E39A6}"/>
                </a:ext>
              </a:extLst>
            </p:cNvPr>
            <p:cNvSpPr/>
            <p:nvPr/>
          </p:nvSpPr>
          <p:spPr>
            <a:xfrm>
              <a:off x="3925889" y="2771327"/>
              <a:ext cx="3496576" cy="2771101"/>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1" name="TextBox 240">
            <a:extLst>
              <a:ext uri="{FF2B5EF4-FFF2-40B4-BE49-F238E27FC236}">
                <a16:creationId xmlns:a16="http://schemas.microsoft.com/office/drawing/2014/main" id="{95BA7960-3BC7-CC4B-A284-B24D66E9C4BF}"/>
              </a:ext>
            </a:extLst>
          </p:cNvPr>
          <p:cNvSpPr txBox="1"/>
          <p:nvPr/>
        </p:nvSpPr>
        <p:spPr>
          <a:xfrm>
            <a:off x="66557" y="160581"/>
            <a:ext cx="3780493"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Create Heartbeat_1_0 message, serialize and place in buffer, create CanardTransfer and push it onto the transmission queue within CanardInstance</a:t>
            </a:r>
          </a:p>
        </p:txBody>
      </p:sp>
      <p:sp>
        <p:nvSpPr>
          <p:cNvPr id="242" name="TextBox 241">
            <a:extLst>
              <a:ext uri="{FF2B5EF4-FFF2-40B4-BE49-F238E27FC236}">
                <a16:creationId xmlns:a16="http://schemas.microsoft.com/office/drawing/2014/main" id="{E159063A-8151-7E4D-A2EB-A25BA3A40087}"/>
              </a:ext>
            </a:extLst>
          </p:cNvPr>
          <p:cNvSpPr txBox="1"/>
          <p:nvPr/>
        </p:nvSpPr>
        <p:spPr>
          <a:xfrm>
            <a:off x="7789446" y="5303078"/>
            <a:ext cx="4252905"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Peek into transmission queue, copy CanardFrame data to can_frame struct, and send it using SocketCAN. Make sure to pop the frame off the queue!</a:t>
            </a:r>
          </a:p>
        </p:txBody>
      </p:sp>
      <p:sp>
        <p:nvSpPr>
          <p:cNvPr id="249" name="TextBox 248">
            <a:extLst>
              <a:ext uri="{FF2B5EF4-FFF2-40B4-BE49-F238E27FC236}">
                <a16:creationId xmlns:a16="http://schemas.microsoft.com/office/drawing/2014/main" id="{36F1ECE1-1CE8-2C49-901D-67E97B5A3AD0}"/>
              </a:ext>
            </a:extLst>
          </p:cNvPr>
          <p:cNvSpPr txBox="1"/>
          <p:nvPr/>
        </p:nvSpPr>
        <p:spPr>
          <a:xfrm>
            <a:off x="11386868" y="2820838"/>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D8218A81-6237-3A42-AA90-A9BD44FF16EC}"/>
              </a:ext>
            </a:extLst>
          </p:cNvPr>
          <p:cNvSpPr/>
          <p:nvPr/>
        </p:nvSpPr>
        <p:spPr>
          <a:xfrm>
            <a:off x="83658" y="2719586"/>
            <a:ext cx="3631889" cy="79442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t>Serialize Heartbeat Message</a:t>
            </a:r>
            <a:endParaRPr lang="en-US" sz="1100" dirty="0">
              <a:solidFill>
                <a:schemeClr val="bg1"/>
              </a:solidFill>
            </a:endParaRPr>
          </a:p>
        </p:txBody>
      </p:sp>
      <p:sp>
        <p:nvSpPr>
          <p:cNvPr id="75" name="Rectangle 74">
            <a:extLst>
              <a:ext uri="{FF2B5EF4-FFF2-40B4-BE49-F238E27FC236}">
                <a16:creationId xmlns:a16="http://schemas.microsoft.com/office/drawing/2014/main" id="{07911F2C-61E9-A044-8A05-D3C277C1B341}"/>
              </a:ext>
            </a:extLst>
          </p:cNvPr>
          <p:cNvSpPr/>
          <p:nvPr/>
        </p:nvSpPr>
        <p:spPr>
          <a:xfrm>
            <a:off x="4941682" y="6082091"/>
            <a:ext cx="2099367" cy="71124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Push CanardTransfer on transmission queue</a:t>
            </a:r>
            <a:endParaRPr lang="en-US" sz="1100" dirty="0">
              <a:solidFill>
                <a:schemeClr val="bg1"/>
              </a:solidFill>
            </a:endParaRPr>
          </a:p>
        </p:txBody>
      </p:sp>
      <p:cxnSp>
        <p:nvCxnSpPr>
          <p:cNvPr id="46" name="Elbow Connector 45">
            <a:extLst>
              <a:ext uri="{FF2B5EF4-FFF2-40B4-BE49-F238E27FC236}">
                <a16:creationId xmlns:a16="http://schemas.microsoft.com/office/drawing/2014/main" id="{C20E8E0E-8E09-2B43-9ABE-4AD1252C0CCB}"/>
              </a:ext>
            </a:extLst>
          </p:cNvPr>
          <p:cNvCxnSpPr>
            <a:cxnSpLocks/>
            <a:stCxn id="9" idx="2"/>
            <a:endCxn id="75" idx="1"/>
          </p:cNvCxnSpPr>
          <p:nvPr/>
        </p:nvCxnSpPr>
        <p:spPr>
          <a:xfrm rot="16200000" flipH="1">
            <a:off x="3158588" y="4654618"/>
            <a:ext cx="524378" cy="3041809"/>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35211EAA-87A8-1141-8A96-230F4EF9CD07}"/>
              </a:ext>
            </a:extLst>
          </p:cNvPr>
          <p:cNvCxnSpPr>
            <a:cxnSpLocks/>
            <a:stCxn id="75" idx="0"/>
            <a:endCxn id="27" idx="2"/>
          </p:cNvCxnSpPr>
          <p:nvPr/>
        </p:nvCxnSpPr>
        <p:spPr>
          <a:xfrm flipV="1">
            <a:off x="5991366" y="5541911"/>
            <a:ext cx="5221" cy="54018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82" name="Rectangle 81">
            <a:extLst>
              <a:ext uri="{FF2B5EF4-FFF2-40B4-BE49-F238E27FC236}">
                <a16:creationId xmlns:a16="http://schemas.microsoft.com/office/drawing/2014/main" id="{8E3C4B52-E76A-7440-BA43-FF2BE0A26A2F}"/>
              </a:ext>
            </a:extLst>
          </p:cNvPr>
          <p:cNvSpPr/>
          <p:nvPr/>
        </p:nvSpPr>
        <p:spPr>
          <a:xfrm>
            <a:off x="9975408" y="3399681"/>
            <a:ext cx="2015112" cy="5362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Pop sent frame off transmission queue</a:t>
            </a:r>
            <a:endParaRPr lang="en-US" sz="1100" dirty="0">
              <a:solidFill>
                <a:schemeClr val="bg1"/>
              </a:solidFill>
            </a:endParaRPr>
          </a:p>
        </p:txBody>
      </p:sp>
      <p:cxnSp>
        <p:nvCxnSpPr>
          <p:cNvPr id="67" name="Elbow Connector 66">
            <a:extLst>
              <a:ext uri="{FF2B5EF4-FFF2-40B4-BE49-F238E27FC236}">
                <a16:creationId xmlns:a16="http://schemas.microsoft.com/office/drawing/2014/main" id="{8138DF7F-2617-994B-BF17-6DDCEA2A1793}"/>
              </a:ext>
            </a:extLst>
          </p:cNvPr>
          <p:cNvCxnSpPr>
            <a:cxnSpLocks/>
            <a:stCxn id="7" idx="1"/>
            <a:endCxn id="54" idx="3"/>
          </p:cNvCxnSpPr>
          <p:nvPr/>
        </p:nvCxnSpPr>
        <p:spPr>
          <a:xfrm rot="10800000" flipV="1">
            <a:off x="3715548" y="2021694"/>
            <a:ext cx="687669" cy="1095103"/>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96" name="Straight Arrow Connector 95">
            <a:extLst>
              <a:ext uri="{FF2B5EF4-FFF2-40B4-BE49-F238E27FC236}">
                <a16:creationId xmlns:a16="http://schemas.microsoft.com/office/drawing/2014/main" id="{732BF1FA-CE6F-A84C-8410-AD654E070CE3}"/>
              </a:ext>
            </a:extLst>
          </p:cNvPr>
          <p:cNvCxnSpPr>
            <a:cxnSpLocks/>
            <a:stCxn id="54" idx="2"/>
            <a:endCxn id="9" idx="0"/>
          </p:cNvCxnSpPr>
          <p:nvPr/>
        </p:nvCxnSpPr>
        <p:spPr>
          <a:xfrm>
            <a:off x="1899603" y="3514010"/>
            <a:ext cx="270" cy="5779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nvGrpSpPr>
          <p:cNvPr id="101" name="Group 100">
            <a:extLst>
              <a:ext uri="{FF2B5EF4-FFF2-40B4-BE49-F238E27FC236}">
                <a16:creationId xmlns:a16="http://schemas.microsoft.com/office/drawing/2014/main" id="{D12442AE-3922-5949-883B-C7D65806D650}"/>
              </a:ext>
            </a:extLst>
          </p:cNvPr>
          <p:cNvGrpSpPr/>
          <p:nvPr/>
        </p:nvGrpSpPr>
        <p:grpSpPr>
          <a:xfrm>
            <a:off x="8675370" y="140764"/>
            <a:ext cx="3450073" cy="1947848"/>
            <a:chOff x="8675370" y="6309"/>
            <a:chExt cx="3450073" cy="1947848"/>
          </a:xfrm>
        </p:grpSpPr>
        <p:grpSp>
          <p:nvGrpSpPr>
            <p:cNvPr id="102" name="Group 101">
              <a:extLst>
                <a:ext uri="{FF2B5EF4-FFF2-40B4-BE49-F238E27FC236}">
                  <a16:creationId xmlns:a16="http://schemas.microsoft.com/office/drawing/2014/main" id="{0D1005F7-D39E-E042-8610-D397280D6845}"/>
                </a:ext>
              </a:extLst>
            </p:cNvPr>
            <p:cNvGrpSpPr/>
            <p:nvPr/>
          </p:nvGrpSpPr>
          <p:grpSpPr>
            <a:xfrm>
              <a:off x="8675370" y="6309"/>
              <a:ext cx="2692067" cy="1947848"/>
              <a:chOff x="9268129" y="-1394"/>
              <a:chExt cx="2692067" cy="1947848"/>
            </a:xfrm>
          </p:grpSpPr>
          <p:sp>
            <p:nvSpPr>
              <p:cNvPr id="104" name="TextBox 103">
                <a:extLst>
                  <a:ext uri="{FF2B5EF4-FFF2-40B4-BE49-F238E27FC236}">
                    <a16:creationId xmlns:a16="http://schemas.microsoft.com/office/drawing/2014/main" id="{49B0CB36-2386-F541-8E32-B50A56F1FF27}"/>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105" name="Group 104">
                <a:extLst>
                  <a:ext uri="{FF2B5EF4-FFF2-40B4-BE49-F238E27FC236}">
                    <a16:creationId xmlns:a16="http://schemas.microsoft.com/office/drawing/2014/main" id="{9C4472C4-6AC1-C946-B1D8-5F08FA918497}"/>
                  </a:ext>
                </a:extLst>
              </p:cNvPr>
              <p:cNvGrpSpPr/>
              <p:nvPr/>
            </p:nvGrpSpPr>
            <p:grpSpPr>
              <a:xfrm>
                <a:off x="9268129" y="367939"/>
                <a:ext cx="2692067" cy="1578515"/>
                <a:chOff x="9268129" y="367939"/>
                <a:chExt cx="2692067" cy="1578515"/>
              </a:xfrm>
            </p:grpSpPr>
            <p:sp>
              <p:nvSpPr>
                <p:cNvPr id="106" name="Rectangle 105">
                  <a:extLst>
                    <a:ext uri="{FF2B5EF4-FFF2-40B4-BE49-F238E27FC236}">
                      <a16:creationId xmlns:a16="http://schemas.microsoft.com/office/drawing/2014/main" id="{47E72CFB-BB2F-EB46-A03E-A2E59366D575}"/>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107" name="Oval 106">
                  <a:extLst>
                    <a:ext uri="{FF2B5EF4-FFF2-40B4-BE49-F238E27FC236}">
                      <a16:creationId xmlns:a16="http://schemas.microsoft.com/office/drawing/2014/main" id="{5D2AF29D-8633-CE48-A720-56D25C76295B}"/>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TextBox 107">
                  <a:extLst>
                    <a:ext uri="{FF2B5EF4-FFF2-40B4-BE49-F238E27FC236}">
                      <a16:creationId xmlns:a16="http://schemas.microsoft.com/office/drawing/2014/main" id="{6255F3AD-CA93-1149-9D90-E15DD8B9F286}"/>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109" name="TextBox 108">
                  <a:extLst>
                    <a:ext uri="{FF2B5EF4-FFF2-40B4-BE49-F238E27FC236}">
                      <a16:creationId xmlns:a16="http://schemas.microsoft.com/office/drawing/2014/main" id="{F61EF3A2-9895-E64A-AC45-50ED16A69175}"/>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110" name="Rectangle 109">
                  <a:extLst>
                    <a:ext uri="{FF2B5EF4-FFF2-40B4-BE49-F238E27FC236}">
                      <a16:creationId xmlns:a16="http://schemas.microsoft.com/office/drawing/2014/main" id="{5D7DC0AD-3285-DB44-96A0-DF547D329E50}"/>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103" name="Rectangle 102">
              <a:extLst>
                <a:ext uri="{FF2B5EF4-FFF2-40B4-BE49-F238E27FC236}">
                  <a16:creationId xmlns:a16="http://schemas.microsoft.com/office/drawing/2014/main" id="{F4968260-2C56-7246-BC70-C1F80A4F5041}"/>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112" name="Rectangle 111">
            <a:extLst>
              <a:ext uri="{FF2B5EF4-FFF2-40B4-BE49-F238E27FC236}">
                <a16:creationId xmlns:a16="http://schemas.microsoft.com/office/drawing/2014/main" id="{07E8557B-E512-2943-B075-64E02F32129F}"/>
              </a:ext>
            </a:extLst>
          </p:cNvPr>
          <p:cNvSpPr/>
          <p:nvPr/>
        </p:nvSpPr>
        <p:spPr>
          <a:xfrm>
            <a:off x="4403215" y="1027363"/>
            <a:ext cx="4197189"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a:t>
            </a:r>
            <a:endParaRPr lang="en-US" sz="1400" dirty="0"/>
          </a:p>
        </p:txBody>
      </p:sp>
      <p:cxnSp>
        <p:nvCxnSpPr>
          <p:cNvPr id="74" name="Elbow Connector 73">
            <a:extLst>
              <a:ext uri="{FF2B5EF4-FFF2-40B4-BE49-F238E27FC236}">
                <a16:creationId xmlns:a16="http://schemas.microsoft.com/office/drawing/2014/main" id="{E7ACB8DE-8B8C-154C-BFD1-71617BA0C7DA}"/>
              </a:ext>
            </a:extLst>
          </p:cNvPr>
          <p:cNvCxnSpPr>
            <a:cxnSpLocks/>
            <a:stCxn id="112" idx="1"/>
            <a:endCxn id="54" idx="3"/>
          </p:cNvCxnSpPr>
          <p:nvPr/>
        </p:nvCxnSpPr>
        <p:spPr>
          <a:xfrm rot="10800000" flipV="1">
            <a:off x="3715547" y="1346138"/>
            <a:ext cx="687668" cy="1770660"/>
          </a:xfrm>
          <a:prstGeom prst="bentConnector3">
            <a:avLst/>
          </a:prstGeom>
          <a:ln w="28575">
            <a:tailEnd type="triangle"/>
          </a:ln>
        </p:spPr>
        <p:style>
          <a:lnRef idx="1">
            <a:schemeClr val="dk1"/>
          </a:lnRef>
          <a:fillRef idx="0">
            <a:schemeClr val="dk1"/>
          </a:fillRef>
          <a:effectRef idx="0">
            <a:schemeClr val="dk1"/>
          </a:effectRef>
          <a:fontRef idx="minor">
            <a:schemeClr val="tx1"/>
          </a:fontRef>
        </p:style>
      </p:cxnSp>
      <p:cxnSp>
        <p:nvCxnSpPr>
          <p:cNvPr id="115" name="Straight Arrow Connector 114">
            <a:extLst>
              <a:ext uri="{FF2B5EF4-FFF2-40B4-BE49-F238E27FC236}">
                <a16:creationId xmlns:a16="http://schemas.microsoft.com/office/drawing/2014/main" id="{36043AA4-54AD-B643-BC5D-A4C485B83B35}"/>
              </a:ext>
            </a:extLst>
          </p:cNvPr>
          <p:cNvCxnSpPr>
            <a:stCxn id="53" idx="3"/>
            <a:endCxn id="193" idx="1"/>
          </p:cNvCxnSpPr>
          <p:nvPr/>
        </p:nvCxnSpPr>
        <p:spPr>
          <a:xfrm flipV="1">
            <a:off x="10571996" y="4805930"/>
            <a:ext cx="359045"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817444D2-C2F8-D142-8AE8-5317A376179C}"/>
              </a:ext>
            </a:extLst>
          </p:cNvPr>
          <p:cNvCxnSpPr>
            <a:cxnSpLocks/>
            <a:stCxn id="27" idx="3"/>
            <a:endCxn id="53" idx="1"/>
          </p:cNvCxnSpPr>
          <p:nvPr/>
        </p:nvCxnSpPr>
        <p:spPr>
          <a:xfrm flipV="1">
            <a:off x="7189844" y="4805931"/>
            <a:ext cx="599602" cy="25232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42" name="TextBox 141">
            <a:extLst>
              <a:ext uri="{FF2B5EF4-FFF2-40B4-BE49-F238E27FC236}">
                <a16:creationId xmlns:a16="http://schemas.microsoft.com/office/drawing/2014/main" id="{559AAF52-E65C-4A4A-B567-52394DF08A83}"/>
              </a:ext>
            </a:extLst>
          </p:cNvPr>
          <p:cNvSpPr txBox="1"/>
          <p:nvPr/>
        </p:nvSpPr>
        <p:spPr>
          <a:xfrm>
            <a:off x="11379200" y="2675467"/>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143" name="TextBox 142">
            <a:extLst>
              <a:ext uri="{FF2B5EF4-FFF2-40B4-BE49-F238E27FC236}">
                <a16:creationId xmlns:a16="http://schemas.microsoft.com/office/drawing/2014/main" id="{2F512C34-0B4C-F94D-BF04-51C6DE4E4507}"/>
              </a:ext>
            </a:extLst>
          </p:cNvPr>
          <p:cNvSpPr txBox="1"/>
          <p:nvPr/>
        </p:nvSpPr>
        <p:spPr>
          <a:xfrm>
            <a:off x="10521244" y="2686756"/>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9548A0C-9881-2749-BE52-94E8CE012A8F}"/>
              </a:ext>
            </a:extLst>
          </p:cNvPr>
          <p:cNvSpPr/>
          <p:nvPr/>
        </p:nvSpPr>
        <p:spPr>
          <a:xfrm>
            <a:off x="7709836" y="2535203"/>
            <a:ext cx="4393285" cy="380784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2880" tIns="182880" rIns="182880" bIns="182880" rtlCol="0" anchor="t"/>
          <a:lstStyle/>
          <a:p>
            <a:pPr algn="ctr"/>
            <a:r>
              <a:rPr lang="en-US" dirty="0">
                <a:solidFill>
                  <a:schemeClr val="tx1"/>
                </a:solidFill>
                <a:latin typeface="+mj-lt"/>
              </a:rPr>
              <a:t>TX Process Function</a:t>
            </a:r>
          </a:p>
        </p:txBody>
      </p:sp>
      <p:cxnSp>
        <p:nvCxnSpPr>
          <p:cNvPr id="11" name="Elbow Connector 10">
            <a:extLst>
              <a:ext uri="{FF2B5EF4-FFF2-40B4-BE49-F238E27FC236}">
                <a16:creationId xmlns:a16="http://schemas.microsoft.com/office/drawing/2014/main" id="{AC7CF87F-C51A-5549-9F77-F26CF3B85682}"/>
              </a:ext>
            </a:extLst>
          </p:cNvPr>
          <p:cNvCxnSpPr>
            <a:stCxn id="53" idx="3"/>
            <a:endCxn id="82" idx="1"/>
          </p:cNvCxnSpPr>
          <p:nvPr/>
        </p:nvCxnSpPr>
        <p:spPr>
          <a:xfrm flipH="1" flipV="1">
            <a:off x="9975408" y="3667831"/>
            <a:ext cx="596588" cy="1138100"/>
          </a:xfrm>
          <a:prstGeom prst="bentConnector5">
            <a:avLst>
              <a:gd name="adj1" fmla="val -27024"/>
              <a:gd name="adj2" fmla="val 56152"/>
              <a:gd name="adj3" fmla="val 138318"/>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76161608-3BAB-3141-8FC1-467BA3026237}"/>
              </a:ext>
            </a:extLst>
          </p:cNvPr>
          <p:cNvSpPr/>
          <p:nvPr/>
        </p:nvSpPr>
        <p:spPr>
          <a:xfrm>
            <a:off x="3943346" y="2442909"/>
            <a:ext cx="3840443" cy="354181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3738471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A206C2-0755-AE44-BB00-2273F20F934C}"/>
              </a:ext>
            </a:extLst>
          </p:cNvPr>
          <p:cNvSpPr/>
          <p:nvPr/>
        </p:nvSpPr>
        <p:spPr>
          <a:xfrm>
            <a:off x="66047" y="1383725"/>
            <a:ext cx="3882956" cy="10199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Message (struct) with Uptime, Health, and Mode</a:t>
            </a:r>
            <a:endParaRPr lang="en-US" sz="1100" dirty="0"/>
          </a:p>
        </p:txBody>
      </p:sp>
      <p:cxnSp>
        <p:nvCxnSpPr>
          <p:cNvPr id="6" name="Straight Arrow Connector 5">
            <a:extLst>
              <a:ext uri="{FF2B5EF4-FFF2-40B4-BE49-F238E27FC236}">
                <a16:creationId xmlns:a16="http://schemas.microsoft.com/office/drawing/2014/main" id="{61F09105-6ADC-5E42-A407-DEC626EEA262}"/>
              </a:ext>
            </a:extLst>
          </p:cNvPr>
          <p:cNvCxnSpPr>
            <a:cxnSpLocks/>
            <a:stCxn id="4" idx="2"/>
            <a:endCxn id="54" idx="0"/>
          </p:cNvCxnSpPr>
          <p:nvPr/>
        </p:nvCxnSpPr>
        <p:spPr>
          <a:xfrm flipH="1">
            <a:off x="1899603" y="2403708"/>
            <a:ext cx="107922" cy="31587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F82668F-ADFE-A847-81B9-F3A1E8B4931C}"/>
              </a:ext>
            </a:extLst>
          </p:cNvPr>
          <p:cNvSpPr/>
          <p:nvPr/>
        </p:nvSpPr>
        <p:spPr>
          <a:xfrm>
            <a:off x="4403216" y="1702920"/>
            <a:ext cx="4201110"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size</a:t>
            </a:r>
            <a:endParaRPr lang="en-US" sz="1400" dirty="0"/>
          </a:p>
        </p:txBody>
      </p:sp>
      <p:sp>
        <p:nvSpPr>
          <p:cNvPr id="9" name="Rectangle 8">
            <a:extLst>
              <a:ext uri="{FF2B5EF4-FFF2-40B4-BE49-F238E27FC236}">
                <a16:creationId xmlns:a16="http://schemas.microsoft.com/office/drawing/2014/main" id="{C585EDB6-51B8-1047-A7C9-E63F529E583C}"/>
              </a:ext>
            </a:extLst>
          </p:cNvPr>
          <p:cNvSpPr/>
          <p:nvPr/>
        </p:nvSpPr>
        <p:spPr>
          <a:xfrm>
            <a:off x="128851" y="4091968"/>
            <a:ext cx="3542044" cy="18213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CanardTransfer</a:t>
            </a:r>
            <a:r>
              <a:rPr lang="en-US" sz="1400" b="1" dirty="0"/>
              <a:t> and populate with serialized Heartbeat message, timestamp, transfer ID, payload buffer size, &amp; payload </a:t>
            </a:r>
            <a:endParaRPr lang="en-US" sz="1100" dirty="0"/>
          </a:p>
        </p:txBody>
      </p:sp>
      <p:sp>
        <p:nvSpPr>
          <p:cNvPr id="53" name="Rectangle 52">
            <a:extLst>
              <a:ext uri="{FF2B5EF4-FFF2-40B4-BE49-F238E27FC236}">
                <a16:creationId xmlns:a16="http://schemas.microsoft.com/office/drawing/2014/main" id="{282B644A-AC7D-BE49-92DE-9CD9E44D56FB}"/>
              </a:ext>
            </a:extLst>
          </p:cNvPr>
          <p:cNvSpPr/>
          <p:nvPr/>
        </p:nvSpPr>
        <p:spPr>
          <a:xfrm>
            <a:off x="7789446" y="4397745"/>
            <a:ext cx="2782550" cy="816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Raw CAN frame to be sent with SocketCAN</a:t>
            </a:r>
            <a:endParaRPr lang="en-US" sz="1100" dirty="0"/>
          </a:p>
          <a:p>
            <a:pPr algn="ctr"/>
            <a:endParaRPr lang="en-US" sz="1400" dirty="0"/>
          </a:p>
        </p:txBody>
      </p:sp>
      <p:sp>
        <p:nvSpPr>
          <p:cNvPr id="80" name="TextBox 79">
            <a:extLst>
              <a:ext uri="{FF2B5EF4-FFF2-40B4-BE49-F238E27FC236}">
                <a16:creationId xmlns:a16="http://schemas.microsoft.com/office/drawing/2014/main" id="{357A0035-C1C4-0D42-9055-8C43680C6C9B}"/>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(TX)</a:t>
            </a:r>
          </a:p>
        </p:txBody>
      </p:sp>
      <p:grpSp>
        <p:nvGrpSpPr>
          <p:cNvPr id="192" name="Group 191">
            <a:extLst>
              <a:ext uri="{FF2B5EF4-FFF2-40B4-BE49-F238E27FC236}">
                <a16:creationId xmlns:a16="http://schemas.microsoft.com/office/drawing/2014/main" id="{C0A41995-443A-1E45-B940-2F562CB95993}"/>
              </a:ext>
            </a:extLst>
          </p:cNvPr>
          <p:cNvGrpSpPr/>
          <p:nvPr/>
        </p:nvGrpSpPr>
        <p:grpSpPr>
          <a:xfrm>
            <a:off x="10931041" y="4436598"/>
            <a:ext cx="1099661" cy="738664"/>
            <a:chOff x="4748747" y="3076721"/>
            <a:chExt cx="1812434" cy="1042959"/>
          </a:xfrm>
        </p:grpSpPr>
        <p:sp>
          <p:nvSpPr>
            <p:cNvPr id="193" name="Rectangle 192">
              <a:extLst>
                <a:ext uri="{FF2B5EF4-FFF2-40B4-BE49-F238E27FC236}">
                  <a16:creationId xmlns:a16="http://schemas.microsoft.com/office/drawing/2014/main" id="{7D5F08C2-8DCE-484F-8D09-47F0B28415AA}"/>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194" name="Group 193">
              <a:extLst>
                <a:ext uri="{FF2B5EF4-FFF2-40B4-BE49-F238E27FC236}">
                  <a16:creationId xmlns:a16="http://schemas.microsoft.com/office/drawing/2014/main" id="{DF4DD9AE-7621-EB4D-B7A3-902D89CC0F8F}"/>
                </a:ext>
              </a:extLst>
            </p:cNvPr>
            <p:cNvGrpSpPr/>
            <p:nvPr/>
          </p:nvGrpSpPr>
          <p:grpSpPr>
            <a:xfrm>
              <a:off x="5086026" y="3607342"/>
              <a:ext cx="1147200" cy="291883"/>
              <a:chOff x="5055078" y="2632413"/>
              <a:chExt cx="1147200" cy="291883"/>
            </a:xfrm>
          </p:grpSpPr>
          <p:cxnSp>
            <p:nvCxnSpPr>
              <p:cNvPr id="195" name="Straight Connector 194">
                <a:extLst>
                  <a:ext uri="{FF2B5EF4-FFF2-40B4-BE49-F238E27FC236}">
                    <a16:creationId xmlns:a16="http://schemas.microsoft.com/office/drawing/2014/main" id="{2FA03D84-7419-3849-8BE2-A957E1C0E38B}"/>
                  </a:ext>
                </a:extLst>
              </p:cNvPr>
              <p:cNvCxnSpPr>
                <a:cxnSpLocks/>
              </p:cNvCxnSpPr>
              <p:nvPr/>
            </p:nvCxnSpPr>
            <p:spPr>
              <a:xfrm>
                <a:off x="5061931" y="2632414"/>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6" name="Straight Connector 195">
                <a:extLst>
                  <a:ext uri="{FF2B5EF4-FFF2-40B4-BE49-F238E27FC236}">
                    <a16:creationId xmlns:a16="http://schemas.microsoft.com/office/drawing/2014/main" id="{292045A2-B011-8C45-98B5-92AA18678487}"/>
                  </a:ext>
                </a:extLst>
              </p:cNvPr>
              <p:cNvCxnSpPr>
                <a:cxnSpLocks/>
              </p:cNvCxnSpPr>
              <p:nvPr/>
            </p:nvCxnSpPr>
            <p:spPr>
              <a:xfrm flipV="1">
                <a:off x="5055078" y="2632414"/>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7" name="Straight Connector 196">
                <a:extLst>
                  <a:ext uri="{FF2B5EF4-FFF2-40B4-BE49-F238E27FC236}">
                    <a16:creationId xmlns:a16="http://schemas.microsoft.com/office/drawing/2014/main" id="{FC409ADF-0C53-C048-9939-FF7E48BD47AA}"/>
                  </a:ext>
                </a:extLst>
              </p:cNvPr>
              <p:cNvCxnSpPr>
                <a:cxnSpLocks/>
              </p:cNvCxnSpPr>
              <p:nvPr/>
            </p:nvCxnSpPr>
            <p:spPr>
              <a:xfrm>
                <a:off x="5432461" y="2632414"/>
                <a:ext cx="399287" cy="291881"/>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Straight Connector 197">
                <a:extLst>
                  <a:ext uri="{FF2B5EF4-FFF2-40B4-BE49-F238E27FC236}">
                    <a16:creationId xmlns:a16="http://schemas.microsoft.com/office/drawing/2014/main" id="{D49366B1-5518-A847-9558-8C7C792021C3}"/>
                  </a:ext>
                </a:extLst>
              </p:cNvPr>
              <p:cNvCxnSpPr>
                <a:cxnSpLocks/>
              </p:cNvCxnSpPr>
              <p:nvPr/>
            </p:nvCxnSpPr>
            <p:spPr>
              <a:xfrm flipV="1">
                <a:off x="5425608" y="2632414"/>
                <a:ext cx="396816" cy="291882"/>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9" name="Straight Connector 198">
                <a:extLst>
                  <a:ext uri="{FF2B5EF4-FFF2-40B4-BE49-F238E27FC236}">
                    <a16:creationId xmlns:a16="http://schemas.microsoft.com/office/drawing/2014/main" id="{EFDFF0E4-06FD-7446-9A6B-E0CE8AFEF40A}"/>
                  </a:ext>
                </a:extLst>
              </p:cNvPr>
              <p:cNvCxnSpPr>
                <a:cxnSpLocks/>
              </p:cNvCxnSpPr>
              <p:nvPr/>
            </p:nvCxnSpPr>
            <p:spPr>
              <a:xfrm>
                <a:off x="5802991" y="2632413"/>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00" name="Straight Connector 199">
                <a:extLst>
                  <a:ext uri="{FF2B5EF4-FFF2-40B4-BE49-F238E27FC236}">
                    <a16:creationId xmlns:a16="http://schemas.microsoft.com/office/drawing/2014/main" id="{2017B6BE-7D0D-7A4C-BE75-51D9E20E5259}"/>
                  </a:ext>
                </a:extLst>
              </p:cNvPr>
              <p:cNvCxnSpPr>
                <a:cxnSpLocks/>
              </p:cNvCxnSpPr>
              <p:nvPr/>
            </p:nvCxnSpPr>
            <p:spPr>
              <a:xfrm flipV="1">
                <a:off x="5796138" y="2632413"/>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2" name="Group 11">
            <a:extLst>
              <a:ext uri="{FF2B5EF4-FFF2-40B4-BE49-F238E27FC236}">
                <a16:creationId xmlns:a16="http://schemas.microsoft.com/office/drawing/2014/main" id="{E172E376-35FB-034B-BD9F-CDB3E64CBCF0}"/>
              </a:ext>
            </a:extLst>
          </p:cNvPr>
          <p:cNvGrpSpPr/>
          <p:nvPr/>
        </p:nvGrpSpPr>
        <p:grpSpPr>
          <a:xfrm>
            <a:off x="4127254" y="2566910"/>
            <a:ext cx="3496576" cy="3294503"/>
            <a:chOff x="3925889" y="2771327"/>
            <a:chExt cx="3496576" cy="2771101"/>
          </a:xfrm>
        </p:grpSpPr>
        <p:grpSp>
          <p:nvGrpSpPr>
            <p:cNvPr id="30" name="Group 29">
              <a:extLst>
                <a:ext uri="{FF2B5EF4-FFF2-40B4-BE49-F238E27FC236}">
                  <a16:creationId xmlns:a16="http://schemas.microsoft.com/office/drawing/2014/main" id="{29CB6DE6-1F7A-FF40-8ABD-8D2A82820BCB}"/>
                </a:ext>
              </a:extLst>
            </p:cNvPr>
            <p:cNvGrpSpPr/>
            <p:nvPr/>
          </p:nvGrpSpPr>
          <p:grpSpPr>
            <a:xfrm>
              <a:off x="3997142" y="2830340"/>
              <a:ext cx="3308609" cy="2622551"/>
              <a:chOff x="161169" y="849876"/>
              <a:chExt cx="4067242" cy="3352747"/>
            </a:xfrm>
          </p:grpSpPr>
          <p:sp>
            <p:nvSpPr>
              <p:cNvPr id="29" name="Rectangle 28">
                <a:extLst>
                  <a:ext uri="{FF2B5EF4-FFF2-40B4-BE49-F238E27FC236}">
                    <a16:creationId xmlns:a16="http://schemas.microsoft.com/office/drawing/2014/main" id="{97CA02BC-C128-7945-80CE-B244E5A07539}"/>
                  </a:ext>
                </a:extLst>
              </p:cNvPr>
              <p:cNvSpPr/>
              <p:nvPr/>
            </p:nvSpPr>
            <p:spPr>
              <a:xfrm>
                <a:off x="161169" y="849876"/>
                <a:ext cx="4067242" cy="33527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 name="Rectangle 14">
                <a:extLst>
                  <a:ext uri="{FF2B5EF4-FFF2-40B4-BE49-F238E27FC236}">
                    <a16:creationId xmlns:a16="http://schemas.microsoft.com/office/drawing/2014/main" id="{07962467-DF51-FD4A-B7A9-DB55768C9251}"/>
                  </a:ext>
                </a:extLst>
              </p:cNvPr>
              <p:cNvSpPr/>
              <p:nvPr/>
            </p:nvSpPr>
            <p:spPr>
              <a:xfrm>
                <a:off x="241193" y="911645"/>
                <a:ext cx="3899139" cy="9834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CanardInstance</a:t>
                </a:r>
                <a:r>
                  <a:rPr lang="en-US" sz="1400" b="1" dirty="0"/>
                  <a:t> with Node ID and MTU</a:t>
                </a:r>
                <a:endParaRPr lang="en-US" sz="1400" dirty="0"/>
              </a:p>
              <a:p>
                <a:pPr algn="ctr"/>
                <a:endParaRPr lang="en-US" sz="1400" dirty="0"/>
              </a:p>
            </p:txBody>
          </p:sp>
          <p:grpSp>
            <p:nvGrpSpPr>
              <p:cNvPr id="28" name="Group 27">
                <a:extLst>
                  <a:ext uri="{FF2B5EF4-FFF2-40B4-BE49-F238E27FC236}">
                    <a16:creationId xmlns:a16="http://schemas.microsoft.com/office/drawing/2014/main" id="{3B6871EC-A592-3748-A72C-21DB573550D3}"/>
                  </a:ext>
                </a:extLst>
              </p:cNvPr>
              <p:cNvGrpSpPr/>
              <p:nvPr/>
            </p:nvGrpSpPr>
            <p:grpSpPr>
              <a:xfrm>
                <a:off x="241193" y="1931234"/>
                <a:ext cx="3899139" cy="2177408"/>
                <a:chOff x="301925" y="1207698"/>
                <a:chExt cx="3890513" cy="1882838"/>
              </a:xfrm>
            </p:grpSpPr>
            <p:sp>
              <p:nvSpPr>
                <p:cNvPr id="24" name="Rectangle 23">
                  <a:extLst>
                    <a:ext uri="{FF2B5EF4-FFF2-40B4-BE49-F238E27FC236}">
                      <a16:creationId xmlns:a16="http://schemas.microsoft.com/office/drawing/2014/main" id="{6712C016-5E90-EE4E-AFA8-68E477A6E4E0}"/>
                    </a:ext>
                  </a:extLst>
                </p:cNvPr>
                <p:cNvSpPr/>
                <p:nvPr/>
              </p:nvSpPr>
              <p:spPr>
                <a:xfrm>
                  <a:off x="301925" y="1207698"/>
                  <a:ext cx="3890513" cy="1882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t>Transmission Queue</a:t>
                  </a:r>
                </a:p>
              </p:txBody>
            </p:sp>
            <p:sp>
              <p:nvSpPr>
                <p:cNvPr id="23" name="Rectangle 22">
                  <a:extLst>
                    <a:ext uri="{FF2B5EF4-FFF2-40B4-BE49-F238E27FC236}">
                      <a16:creationId xmlns:a16="http://schemas.microsoft.com/office/drawing/2014/main" id="{99B77DF7-0865-1A49-B6B3-85A3F1FCC705}"/>
                    </a:ext>
                  </a:extLst>
                </p:cNvPr>
                <p:cNvSpPr/>
                <p:nvPr/>
              </p:nvSpPr>
              <p:spPr>
                <a:xfrm>
                  <a:off x="506735" y="1617043"/>
                  <a:ext cx="2879787" cy="906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5" name="Rectangle 24">
                  <a:extLst>
                    <a:ext uri="{FF2B5EF4-FFF2-40B4-BE49-F238E27FC236}">
                      <a16:creationId xmlns:a16="http://schemas.microsoft.com/office/drawing/2014/main" id="{0AAE3AD2-AAFC-294D-8017-778474AC8D75}"/>
                    </a:ext>
                  </a:extLst>
                </p:cNvPr>
                <p:cNvSpPr/>
                <p:nvPr/>
              </p:nvSpPr>
              <p:spPr>
                <a:xfrm>
                  <a:off x="659134" y="17694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6" name="Rectangle 25">
                  <a:extLst>
                    <a:ext uri="{FF2B5EF4-FFF2-40B4-BE49-F238E27FC236}">
                      <a16:creationId xmlns:a16="http://schemas.microsoft.com/office/drawing/2014/main" id="{A08A348D-BDB4-3E47-AC4E-F00EC9F21758}"/>
                    </a:ext>
                  </a:extLst>
                </p:cNvPr>
                <p:cNvSpPr/>
                <p:nvPr/>
              </p:nvSpPr>
              <p:spPr>
                <a:xfrm>
                  <a:off x="811535" y="19218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7" name="Rectangle 26">
                  <a:extLst>
                    <a:ext uri="{FF2B5EF4-FFF2-40B4-BE49-F238E27FC236}">
                      <a16:creationId xmlns:a16="http://schemas.microsoft.com/office/drawing/2014/main" id="{528DDA12-6463-AD4B-A579-C067F7F4B06B}"/>
                    </a:ext>
                  </a:extLst>
                </p:cNvPr>
                <p:cNvSpPr/>
                <p:nvPr/>
              </p:nvSpPr>
              <p:spPr>
                <a:xfrm>
                  <a:off x="963935" y="20742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 containing CAN ID, data, size</a:t>
                  </a:r>
                  <a:endParaRPr lang="en-US" sz="1100" dirty="0"/>
                </a:p>
              </p:txBody>
            </p:sp>
          </p:grpSp>
        </p:grpSp>
        <p:sp>
          <p:nvSpPr>
            <p:cNvPr id="232" name="Rectangle 231">
              <a:extLst>
                <a:ext uri="{FF2B5EF4-FFF2-40B4-BE49-F238E27FC236}">
                  <a16:creationId xmlns:a16="http://schemas.microsoft.com/office/drawing/2014/main" id="{E08AA9C4-825F-6443-9634-63069F1E39A6}"/>
                </a:ext>
              </a:extLst>
            </p:cNvPr>
            <p:cNvSpPr/>
            <p:nvPr/>
          </p:nvSpPr>
          <p:spPr>
            <a:xfrm>
              <a:off x="3925889" y="2771327"/>
              <a:ext cx="3496576" cy="2771101"/>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1" name="TextBox 240">
            <a:extLst>
              <a:ext uri="{FF2B5EF4-FFF2-40B4-BE49-F238E27FC236}">
                <a16:creationId xmlns:a16="http://schemas.microsoft.com/office/drawing/2014/main" id="{95BA7960-3BC7-CC4B-A284-B24D66E9C4BF}"/>
              </a:ext>
            </a:extLst>
          </p:cNvPr>
          <p:cNvSpPr txBox="1"/>
          <p:nvPr/>
        </p:nvSpPr>
        <p:spPr>
          <a:xfrm>
            <a:off x="66557" y="160581"/>
            <a:ext cx="3780493"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Create Heartbeat_1_0 message, serialize and place in buffer, create CanardTransfer and push it onto the transmission queue within CanardInstance</a:t>
            </a:r>
          </a:p>
        </p:txBody>
      </p:sp>
      <p:sp>
        <p:nvSpPr>
          <p:cNvPr id="242" name="TextBox 241">
            <a:extLst>
              <a:ext uri="{FF2B5EF4-FFF2-40B4-BE49-F238E27FC236}">
                <a16:creationId xmlns:a16="http://schemas.microsoft.com/office/drawing/2014/main" id="{E159063A-8151-7E4D-A2EB-A25BA3A40087}"/>
              </a:ext>
            </a:extLst>
          </p:cNvPr>
          <p:cNvSpPr txBox="1"/>
          <p:nvPr/>
        </p:nvSpPr>
        <p:spPr>
          <a:xfrm>
            <a:off x="7789446" y="5303078"/>
            <a:ext cx="4252905"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Peek into transmission queue, copy CanardFrame data to can_frame struct, and send it using SocketCAN. Make sure to pop the frame off the queue!</a:t>
            </a:r>
          </a:p>
        </p:txBody>
      </p:sp>
      <p:sp>
        <p:nvSpPr>
          <p:cNvPr id="249" name="TextBox 248">
            <a:extLst>
              <a:ext uri="{FF2B5EF4-FFF2-40B4-BE49-F238E27FC236}">
                <a16:creationId xmlns:a16="http://schemas.microsoft.com/office/drawing/2014/main" id="{36F1ECE1-1CE8-2C49-901D-67E97B5A3AD0}"/>
              </a:ext>
            </a:extLst>
          </p:cNvPr>
          <p:cNvSpPr txBox="1"/>
          <p:nvPr/>
        </p:nvSpPr>
        <p:spPr>
          <a:xfrm>
            <a:off x="11386868" y="2820838"/>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D8218A81-6237-3A42-AA90-A9BD44FF16EC}"/>
              </a:ext>
            </a:extLst>
          </p:cNvPr>
          <p:cNvSpPr/>
          <p:nvPr/>
        </p:nvSpPr>
        <p:spPr>
          <a:xfrm>
            <a:off x="83658" y="2719586"/>
            <a:ext cx="3631889" cy="79442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t>Serialize Heartbeat Message</a:t>
            </a:r>
            <a:endParaRPr lang="en-US" sz="1100" dirty="0">
              <a:solidFill>
                <a:schemeClr val="bg1"/>
              </a:solidFill>
            </a:endParaRPr>
          </a:p>
        </p:txBody>
      </p:sp>
      <p:sp>
        <p:nvSpPr>
          <p:cNvPr id="75" name="Rectangle 74">
            <a:extLst>
              <a:ext uri="{FF2B5EF4-FFF2-40B4-BE49-F238E27FC236}">
                <a16:creationId xmlns:a16="http://schemas.microsoft.com/office/drawing/2014/main" id="{07911F2C-61E9-A044-8A05-D3C277C1B341}"/>
              </a:ext>
            </a:extLst>
          </p:cNvPr>
          <p:cNvSpPr/>
          <p:nvPr/>
        </p:nvSpPr>
        <p:spPr>
          <a:xfrm>
            <a:off x="4941682" y="6082091"/>
            <a:ext cx="2099367" cy="71124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Push CanardTransfer on transmission queue</a:t>
            </a:r>
            <a:endParaRPr lang="en-US" sz="1100" dirty="0">
              <a:solidFill>
                <a:schemeClr val="bg1"/>
              </a:solidFill>
            </a:endParaRPr>
          </a:p>
        </p:txBody>
      </p:sp>
      <p:cxnSp>
        <p:nvCxnSpPr>
          <p:cNvPr id="46" name="Elbow Connector 45">
            <a:extLst>
              <a:ext uri="{FF2B5EF4-FFF2-40B4-BE49-F238E27FC236}">
                <a16:creationId xmlns:a16="http://schemas.microsoft.com/office/drawing/2014/main" id="{C20E8E0E-8E09-2B43-9ABE-4AD1252C0CCB}"/>
              </a:ext>
            </a:extLst>
          </p:cNvPr>
          <p:cNvCxnSpPr>
            <a:cxnSpLocks/>
            <a:stCxn id="9" idx="2"/>
            <a:endCxn id="75" idx="1"/>
          </p:cNvCxnSpPr>
          <p:nvPr/>
        </p:nvCxnSpPr>
        <p:spPr>
          <a:xfrm rot="16200000" flipH="1">
            <a:off x="3158588" y="4654618"/>
            <a:ext cx="524378" cy="3041809"/>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35211EAA-87A8-1141-8A96-230F4EF9CD07}"/>
              </a:ext>
            </a:extLst>
          </p:cNvPr>
          <p:cNvCxnSpPr>
            <a:cxnSpLocks/>
            <a:stCxn id="75" idx="0"/>
            <a:endCxn id="27" idx="2"/>
          </p:cNvCxnSpPr>
          <p:nvPr/>
        </p:nvCxnSpPr>
        <p:spPr>
          <a:xfrm flipV="1">
            <a:off x="5991366" y="5541911"/>
            <a:ext cx="5221" cy="54018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82" name="Rectangle 81">
            <a:extLst>
              <a:ext uri="{FF2B5EF4-FFF2-40B4-BE49-F238E27FC236}">
                <a16:creationId xmlns:a16="http://schemas.microsoft.com/office/drawing/2014/main" id="{8E3C4B52-E76A-7440-BA43-FF2BE0A26A2F}"/>
              </a:ext>
            </a:extLst>
          </p:cNvPr>
          <p:cNvSpPr/>
          <p:nvPr/>
        </p:nvSpPr>
        <p:spPr>
          <a:xfrm>
            <a:off x="9975408" y="3399681"/>
            <a:ext cx="2015112" cy="5362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Pop sent frame off transmission queue</a:t>
            </a:r>
            <a:endParaRPr lang="en-US" sz="1100" dirty="0">
              <a:solidFill>
                <a:schemeClr val="bg1"/>
              </a:solidFill>
            </a:endParaRPr>
          </a:p>
        </p:txBody>
      </p:sp>
      <p:cxnSp>
        <p:nvCxnSpPr>
          <p:cNvPr id="67" name="Elbow Connector 66">
            <a:extLst>
              <a:ext uri="{FF2B5EF4-FFF2-40B4-BE49-F238E27FC236}">
                <a16:creationId xmlns:a16="http://schemas.microsoft.com/office/drawing/2014/main" id="{8138DF7F-2617-994B-BF17-6DDCEA2A1793}"/>
              </a:ext>
            </a:extLst>
          </p:cNvPr>
          <p:cNvCxnSpPr>
            <a:cxnSpLocks/>
            <a:stCxn id="7" idx="1"/>
            <a:endCxn id="54" idx="3"/>
          </p:cNvCxnSpPr>
          <p:nvPr/>
        </p:nvCxnSpPr>
        <p:spPr>
          <a:xfrm rot="10800000" flipV="1">
            <a:off x="3715548" y="2021694"/>
            <a:ext cx="687669" cy="1095103"/>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96" name="Straight Arrow Connector 95">
            <a:extLst>
              <a:ext uri="{FF2B5EF4-FFF2-40B4-BE49-F238E27FC236}">
                <a16:creationId xmlns:a16="http://schemas.microsoft.com/office/drawing/2014/main" id="{732BF1FA-CE6F-A84C-8410-AD654E070CE3}"/>
              </a:ext>
            </a:extLst>
          </p:cNvPr>
          <p:cNvCxnSpPr>
            <a:cxnSpLocks/>
            <a:stCxn id="54" idx="2"/>
            <a:endCxn id="9" idx="0"/>
          </p:cNvCxnSpPr>
          <p:nvPr/>
        </p:nvCxnSpPr>
        <p:spPr>
          <a:xfrm>
            <a:off x="1899603" y="3514010"/>
            <a:ext cx="270" cy="5779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nvGrpSpPr>
          <p:cNvPr id="101" name="Group 100">
            <a:extLst>
              <a:ext uri="{FF2B5EF4-FFF2-40B4-BE49-F238E27FC236}">
                <a16:creationId xmlns:a16="http://schemas.microsoft.com/office/drawing/2014/main" id="{D12442AE-3922-5949-883B-C7D65806D650}"/>
              </a:ext>
            </a:extLst>
          </p:cNvPr>
          <p:cNvGrpSpPr/>
          <p:nvPr/>
        </p:nvGrpSpPr>
        <p:grpSpPr>
          <a:xfrm>
            <a:off x="8675370" y="140764"/>
            <a:ext cx="3450073" cy="1947848"/>
            <a:chOff x="8675370" y="6309"/>
            <a:chExt cx="3450073" cy="1947848"/>
          </a:xfrm>
        </p:grpSpPr>
        <p:grpSp>
          <p:nvGrpSpPr>
            <p:cNvPr id="102" name="Group 101">
              <a:extLst>
                <a:ext uri="{FF2B5EF4-FFF2-40B4-BE49-F238E27FC236}">
                  <a16:creationId xmlns:a16="http://schemas.microsoft.com/office/drawing/2014/main" id="{0D1005F7-D39E-E042-8610-D397280D6845}"/>
                </a:ext>
              </a:extLst>
            </p:cNvPr>
            <p:cNvGrpSpPr/>
            <p:nvPr/>
          </p:nvGrpSpPr>
          <p:grpSpPr>
            <a:xfrm>
              <a:off x="8675370" y="6309"/>
              <a:ext cx="2692067" cy="1947848"/>
              <a:chOff x="9268129" y="-1394"/>
              <a:chExt cx="2692067" cy="1947848"/>
            </a:xfrm>
          </p:grpSpPr>
          <p:sp>
            <p:nvSpPr>
              <p:cNvPr id="104" name="TextBox 103">
                <a:extLst>
                  <a:ext uri="{FF2B5EF4-FFF2-40B4-BE49-F238E27FC236}">
                    <a16:creationId xmlns:a16="http://schemas.microsoft.com/office/drawing/2014/main" id="{49B0CB36-2386-F541-8E32-B50A56F1FF27}"/>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105" name="Group 104">
                <a:extLst>
                  <a:ext uri="{FF2B5EF4-FFF2-40B4-BE49-F238E27FC236}">
                    <a16:creationId xmlns:a16="http://schemas.microsoft.com/office/drawing/2014/main" id="{9C4472C4-6AC1-C946-B1D8-5F08FA918497}"/>
                  </a:ext>
                </a:extLst>
              </p:cNvPr>
              <p:cNvGrpSpPr/>
              <p:nvPr/>
            </p:nvGrpSpPr>
            <p:grpSpPr>
              <a:xfrm>
                <a:off x="9268129" y="367939"/>
                <a:ext cx="2692067" cy="1578515"/>
                <a:chOff x="9268129" y="367939"/>
                <a:chExt cx="2692067" cy="1578515"/>
              </a:xfrm>
            </p:grpSpPr>
            <p:sp>
              <p:nvSpPr>
                <p:cNvPr id="106" name="Rectangle 105">
                  <a:extLst>
                    <a:ext uri="{FF2B5EF4-FFF2-40B4-BE49-F238E27FC236}">
                      <a16:creationId xmlns:a16="http://schemas.microsoft.com/office/drawing/2014/main" id="{47E72CFB-BB2F-EB46-A03E-A2E59366D575}"/>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107" name="Oval 106">
                  <a:extLst>
                    <a:ext uri="{FF2B5EF4-FFF2-40B4-BE49-F238E27FC236}">
                      <a16:creationId xmlns:a16="http://schemas.microsoft.com/office/drawing/2014/main" id="{5D2AF29D-8633-CE48-A720-56D25C76295B}"/>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TextBox 107">
                  <a:extLst>
                    <a:ext uri="{FF2B5EF4-FFF2-40B4-BE49-F238E27FC236}">
                      <a16:creationId xmlns:a16="http://schemas.microsoft.com/office/drawing/2014/main" id="{6255F3AD-CA93-1149-9D90-E15DD8B9F286}"/>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109" name="TextBox 108">
                  <a:extLst>
                    <a:ext uri="{FF2B5EF4-FFF2-40B4-BE49-F238E27FC236}">
                      <a16:creationId xmlns:a16="http://schemas.microsoft.com/office/drawing/2014/main" id="{F61EF3A2-9895-E64A-AC45-50ED16A69175}"/>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110" name="Rectangle 109">
                  <a:extLst>
                    <a:ext uri="{FF2B5EF4-FFF2-40B4-BE49-F238E27FC236}">
                      <a16:creationId xmlns:a16="http://schemas.microsoft.com/office/drawing/2014/main" id="{5D7DC0AD-3285-DB44-96A0-DF547D329E50}"/>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103" name="Rectangle 102">
              <a:extLst>
                <a:ext uri="{FF2B5EF4-FFF2-40B4-BE49-F238E27FC236}">
                  <a16:creationId xmlns:a16="http://schemas.microsoft.com/office/drawing/2014/main" id="{F4968260-2C56-7246-BC70-C1F80A4F5041}"/>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112" name="Rectangle 111">
            <a:extLst>
              <a:ext uri="{FF2B5EF4-FFF2-40B4-BE49-F238E27FC236}">
                <a16:creationId xmlns:a16="http://schemas.microsoft.com/office/drawing/2014/main" id="{07E8557B-E512-2943-B075-64E02F32129F}"/>
              </a:ext>
            </a:extLst>
          </p:cNvPr>
          <p:cNvSpPr/>
          <p:nvPr/>
        </p:nvSpPr>
        <p:spPr>
          <a:xfrm>
            <a:off x="4403215" y="1027363"/>
            <a:ext cx="4197189"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a:t>
            </a:r>
            <a:endParaRPr lang="en-US" sz="1400" dirty="0"/>
          </a:p>
        </p:txBody>
      </p:sp>
      <p:cxnSp>
        <p:nvCxnSpPr>
          <p:cNvPr id="74" name="Elbow Connector 73">
            <a:extLst>
              <a:ext uri="{FF2B5EF4-FFF2-40B4-BE49-F238E27FC236}">
                <a16:creationId xmlns:a16="http://schemas.microsoft.com/office/drawing/2014/main" id="{E7ACB8DE-8B8C-154C-BFD1-71617BA0C7DA}"/>
              </a:ext>
            </a:extLst>
          </p:cNvPr>
          <p:cNvCxnSpPr>
            <a:cxnSpLocks/>
            <a:stCxn id="112" idx="1"/>
            <a:endCxn id="54" idx="3"/>
          </p:cNvCxnSpPr>
          <p:nvPr/>
        </p:nvCxnSpPr>
        <p:spPr>
          <a:xfrm rot="10800000" flipV="1">
            <a:off x="3715547" y="1346138"/>
            <a:ext cx="687668" cy="1770660"/>
          </a:xfrm>
          <a:prstGeom prst="bentConnector3">
            <a:avLst/>
          </a:prstGeom>
          <a:ln w="28575">
            <a:tailEnd type="triangle"/>
          </a:ln>
        </p:spPr>
        <p:style>
          <a:lnRef idx="1">
            <a:schemeClr val="dk1"/>
          </a:lnRef>
          <a:fillRef idx="0">
            <a:schemeClr val="dk1"/>
          </a:fillRef>
          <a:effectRef idx="0">
            <a:schemeClr val="dk1"/>
          </a:effectRef>
          <a:fontRef idx="minor">
            <a:schemeClr val="tx1"/>
          </a:fontRef>
        </p:style>
      </p:cxnSp>
      <p:cxnSp>
        <p:nvCxnSpPr>
          <p:cNvPr id="115" name="Straight Arrow Connector 114">
            <a:extLst>
              <a:ext uri="{FF2B5EF4-FFF2-40B4-BE49-F238E27FC236}">
                <a16:creationId xmlns:a16="http://schemas.microsoft.com/office/drawing/2014/main" id="{36043AA4-54AD-B643-BC5D-A4C485B83B35}"/>
              </a:ext>
            </a:extLst>
          </p:cNvPr>
          <p:cNvCxnSpPr>
            <a:stCxn id="53" idx="3"/>
            <a:endCxn id="193" idx="1"/>
          </p:cNvCxnSpPr>
          <p:nvPr/>
        </p:nvCxnSpPr>
        <p:spPr>
          <a:xfrm flipV="1">
            <a:off x="10571996" y="4805930"/>
            <a:ext cx="359045"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817444D2-C2F8-D142-8AE8-5317A376179C}"/>
              </a:ext>
            </a:extLst>
          </p:cNvPr>
          <p:cNvCxnSpPr>
            <a:cxnSpLocks/>
            <a:stCxn id="27" idx="3"/>
            <a:endCxn id="53" idx="1"/>
          </p:cNvCxnSpPr>
          <p:nvPr/>
        </p:nvCxnSpPr>
        <p:spPr>
          <a:xfrm flipV="1">
            <a:off x="7189844" y="4805931"/>
            <a:ext cx="599602" cy="25232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42" name="TextBox 141">
            <a:extLst>
              <a:ext uri="{FF2B5EF4-FFF2-40B4-BE49-F238E27FC236}">
                <a16:creationId xmlns:a16="http://schemas.microsoft.com/office/drawing/2014/main" id="{559AAF52-E65C-4A4A-B567-52394DF08A83}"/>
              </a:ext>
            </a:extLst>
          </p:cNvPr>
          <p:cNvSpPr txBox="1"/>
          <p:nvPr/>
        </p:nvSpPr>
        <p:spPr>
          <a:xfrm>
            <a:off x="11379200" y="2675467"/>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143" name="TextBox 142">
            <a:extLst>
              <a:ext uri="{FF2B5EF4-FFF2-40B4-BE49-F238E27FC236}">
                <a16:creationId xmlns:a16="http://schemas.microsoft.com/office/drawing/2014/main" id="{2F512C34-0B4C-F94D-BF04-51C6DE4E4507}"/>
              </a:ext>
            </a:extLst>
          </p:cNvPr>
          <p:cNvSpPr txBox="1"/>
          <p:nvPr/>
        </p:nvSpPr>
        <p:spPr>
          <a:xfrm>
            <a:off x="10521244" y="2686756"/>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9548A0C-9881-2749-BE52-94E8CE012A8F}"/>
              </a:ext>
            </a:extLst>
          </p:cNvPr>
          <p:cNvSpPr/>
          <p:nvPr/>
        </p:nvSpPr>
        <p:spPr>
          <a:xfrm>
            <a:off x="7709836" y="2535203"/>
            <a:ext cx="4393285" cy="380784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2880" tIns="182880" rIns="182880" bIns="182880" rtlCol="0" anchor="t"/>
          <a:lstStyle/>
          <a:p>
            <a:pPr algn="ctr"/>
            <a:r>
              <a:rPr lang="en-US" dirty="0">
                <a:solidFill>
                  <a:schemeClr val="tx1"/>
                </a:solidFill>
                <a:latin typeface="+mj-lt"/>
              </a:rPr>
              <a:t>TX Process Function</a:t>
            </a:r>
          </a:p>
        </p:txBody>
      </p:sp>
      <p:cxnSp>
        <p:nvCxnSpPr>
          <p:cNvPr id="11" name="Elbow Connector 10">
            <a:extLst>
              <a:ext uri="{FF2B5EF4-FFF2-40B4-BE49-F238E27FC236}">
                <a16:creationId xmlns:a16="http://schemas.microsoft.com/office/drawing/2014/main" id="{AC7CF87F-C51A-5549-9F77-F26CF3B85682}"/>
              </a:ext>
            </a:extLst>
          </p:cNvPr>
          <p:cNvCxnSpPr>
            <a:stCxn id="53" idx="3"/>
            <a:endCxn id="82" idx="1"/>
          </p:cNvCxnSpPr>
          <p:nvPr/>
        </p:nvCxnSpPr>
        <p:spPr>
          <a:xfrm flipH="1" flipV="1">
            <a:off x="9975408" y="3667831"/>
            <a:ext cx="596588" cy="1138100"/>
          </a:xfrm>
          <a:prstGeom prst="bentConnector5">
            <a:avLst>
              <a:gd name="adj1" fmla="val -27024"/>
              <a:gd name="adj2" fmla="val 56152"/>
              <a:gd name="adj3" fmla="val 138318"/>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76161608-3BAB-3141-8FC1-467BA3026237}"/>
              </a:ext>
            </a:extLst>
          </p:cNvPr>
          <p:cNvSpPr/>
          <p:nvPr/>
        </p:nvSpPr>
        <p:spPr>
          <a:xfrm>
            <a:off x="4238067" y="749000"/>
            <a:ext cx="4539256" cy="181790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4177266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A206C2-0755-AE44-BB00-2273F20F934C}"/>
              </a:ext>
            </a:extLst>
          </p:cNvPr>
          <p:cNvSpPr/>
          <p:nvPr/>
        </p:nvSpPr>
        <p:spPr>
          <a:xfrm>
            <a:off x="66047" y="1383725"/>
            <a:ext cx="3882956" cy="10199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Message (struct) with Uptime, Health, and Mode</a:t>
            </a:r>
            <a:endParaRPr lang="en-US" sz="1100" dirty="0"/>
          </a:p>
        </p:txBody>
      </p:sp>
      <p:cxnSp>
        <p:nvCxnSpPr>
          <p:cNvPr id="6" name="Straight Arrow Connector 5">
            <a:extLst>
              <a:ext uri="{FF2B5EF4-FFF2-40B4-BE49-F238E27FC236}">
                <a16:creationId xmlns:a16="http://schemas.microsoft.com/office/drawing/2014/main" id="{61F09105-6ADC-5E42-A407-DEC626EEA262}"/>
              </a:ext>
            </a:extLst>
          </p:cNvPr>
          <p:cNvCxnSpPr>
            <a:cxnSpLocks/>
            <a:stCxn id="4" idx="2"/>
            <a:endCxn id="54" idx="0"/>
          </p:cNvCxnSpPr>
          <p:nvPr/>
        </p:nvCxnSpPr>
        <p:spPr>
          <a:xfrm flipH="1">
            <a:off x="1899603" y="2403708"/>
            <a:ext cx="107922" cy="31587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F82668F-ADFE-A847-81B9-F3A1E8B4931C}"/>
              </a:ext>
            </a:extLst>
          </p:cNvPr>
          <p:cNvSpPr/>
          <p:nvPr/>
        </p:nvSpPr>
        <p:spPr>
          <a:xfrm>
            <a:off x="4403216" y="1702920"/>
            <a:ext cx="4201110"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size</a:t>
            </a:r>
            <a:endParaRPr lang="en-US" sz="1400" dirty="0"/>
          </a:p>
        </p:txBody>
      </p:sp>
      <p:sp>
        <p:nvSpPr>
          <p:cNvPr id="9" name="Rectangle 8">
            <a:extLst>
              <a:ext uri="{FF2B5EF4-FFF2-40B4-BE49-F238E27FC236}">
                <a16:creationId xmlns:a16="http://schemas.microsoft.com/office/drawing/2014/main" id="{C585EDB6-51B8-1047-A7C9-E63F529E583C}"/>
              </a:ext>
            </a:extLst>
          </p:cNvPr>
          <p:cNvSpPr/>
          <p:nvPr/>
        </p:nvSpPr>
        <p:spPr>
          <a:xfrm>
            <a:off x="128851" y="4091968"/>
            <a:ext cx="3542044" cy="18213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CanardTransfer</a:t>
            </a:r>
            <a:r>
              <a:rPr lang="en-US" sz="1400" b="1" dirty="0"/>
              <a:t> and populate with serialized Heartbeat message, timestamp, transfer ID, payload buffer size, &amp; payload </a:t>
            </a:r>
            <a:endParaRPr lang="en-US" sz="1100" dirty="0"/>
          </a:p>
        </p:txBody>
      </p:sp>
      <p:sp>
        <p:nvSpPr>
          <p:cNvPr id="53" name="Rectangle 52">
            <a:extLst>
              <a:ext uri="{FF2B5EF4-FFF2-40B4-BE49-F238E27FC236}">
                <a16:creationId xmlns:a16="http://schemas.microsoft.com/office/drawing/2014/main" id="{282B644A-AC7D-BE49-92DE-9CD9E44D56FB}"/>
              </a:ext>
            </a:extLst>
          </p:cNvPr>
          <p:cNvSpPr/>
          <p:nvPr/>
        </p:nvSpPr>
        <p:spPr>
          <a:xfrm>
            <a:off x="7789446" y="4397745"/>
            <a:ext cx="2782550" cy="816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Raw CAN frame to be sent with SocketCAN</a:t>
            </a:r>
            <a:endParaRPr lang="en-US" sz="1100" dirty="0"/>
          </a:p>
          <a:p>
            <a:pPr algn="ctr"/>
            <a:endParaRPr lang="en-US" sz="1400" dirty="0"/>
          </a:p>
        </p:txBody>
      </p:sp>
      <p:sp>
        <p:nvSpPr>
          <p:cNvPr id="80" name="TextBox 79">
            <a:extLst>
              <a:ext uri="{FF2B5EF4-FFF2-40B4-BE49-F238E27FC236}">
                <a16:creationId xmlns:a16="http://schemas.microsoft.com/office/drawing/2014/main" id="{357A0035-C1C4-0D42-9055-8C43680C6C9B}"/>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(TX)</a:t>
            </a:r>
          </a:p>
        </p:txBody>
      </p:sp>
      <p:grpSp>
        <p:nvGrpSpPr>
          <p:cNvPr id="192" name="Group 191">
            <a:extLst>
              <a:ext uri="{FF2B5EF4-FFF2-40B4-BE49-F238E27FC236}">
                <a16:creationId xmlns:a16="http://schemas.microsoft.com/office/drawing/2014/main" id="{C0A41995-443A-1E45-B940-2F562CB95993}"/>
              </a:ext>
            </a:extLst>
          </p:cNvPr>
          <p:cNvGrpSpPr/>
          <p:nvPr/>
        </p:nvGrpSpPr>
        <p:grpSpPr>
          <a:xfrm>
            <a:off x="10931041" y="4436598"/>
            <a:ext cx="1099661" cy="738664"/>
            <a:chOff x="4748747" y="3076721"/>
            <a:chExt cx="1812434" cy="1042959"/>
          </a:xfrm>
        </p:grpSpPr>
        <p:sp>
          <p:nvSpPr>
            <p:cNvPr id="193" name="Rectangle 192">
              <a:extLst>
                <a:ext uri="{FF2B5EF4-FFF2-40B4-BE49-F238E27FC236}">
                  <a16:creationId xmlns:a16="http://schemas.microsoft.com/office/drawing/2014/main" id="{7D5F08C2-8DCE-484F-8D09-47F0B28415AA}"/>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194" name="Group 193">
              <a:extLst>
                <a:ext uri="{FF2B5EF4-FFF2-40B4-BE49-F238E27FC236}">
                  <a16:creationId xmlns:a16="http://schemas.microsoft.com/office/drawing/2014/main" id="{DF4DD9AE-7621-EB4D-B7A3-902D89CC0F8F}"/>
                </a:ext>
              </a:extLst>
            </p:cNvPr>
            <p:cNvGrpSpPr/>
            <p:nvPr/>
          </p:nvGrpSpPr>
          <p:grpSpPr>
            <a:xfrm>
              <a:off x="5086026" y="3607342"/>
              <a:ext cx="1147200" cy="291883"/>
              <a:chOff x="5055078" y="2632413"/>
              <a:chExt cx="1147200" cy="291883"/>
            </a:xfrm>
          </p:grpSpPr>
          <p:cxnSp>
            <p:nvCxnSpPr>
              <p:cNvPr id="195" name="Straight Connector 194">
                <a:extLst>
                  <a:ext uri="{FF2B5EF4-FFF2-40B4-BE49-F238E27FC236}">
                    <a16:creationId xmlns:a16="http://schemas.microsoft.com/office/drawing/2014/main" id="{2FA03D84-7419-3849-8BE2-A957E1C0E38B}"/>
                  </a:ext>
                </a:extLst>
              </p:cNvPr>
              <p:cNvCxnSpPr>
                <a:cxnSpLocks/>
              </p:cNvCxnSpPr>
              <p:nvPr/>
            </p:nvCxnSpPr>
            <p:spPr>
              <a:xfrm>
                <a:off x="5061931" y="2632414"/>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6" name="Straight Connector 195">
                <a:extLst>
                  <a:ext uri="{FF2B5EF4-FFF2-40B4-BE49-F238E27FC236}">
                    <a16:creationId xmlns:a16="http://schemas.microsoft.com/office/drawing/2014/main" id="{292045A2-B011-8C45-98B5-92AA18678487}"/>
                  </a:ext>
                </a:extLst>
              </p:cNvPr>
              <p:cNvCxnSpPr>
                <a:cxnSpLocks/>
              </p:cNvCxnSpPr>
              <p:nvPr/>
            </p:nvCxnSpPr>
            <p:spPr>
              <a:xfrm flipV="1">
                <a:off x="5055078" y="2632414"/>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7" name="Straight Connector 196">
                <a:extLst>
                  <a:ext uri="{FF2B5EF4-FFF2-40B4-BE49-F238E27FC236}">
                    <a16:creationId xmlns:a16="http://schemas.microsoft.com/office/drawing/2014/main" id="{FC409ADF-0C53-C048-9939-FF7E48BD47AA}"/>
                  </a:ext>
                </a:extLst>
              </p:cNvPr>
              <p:cNvCxnSpPr>
                <a:cxnSpLocks/>
              </p:cNvCxnSpPr>
              <p:nvPr/>
            </p:nvCxnSpPr>
            <p:spPr>
              <a:xfrm>
                <a:off x="5432461" y="2632414"/>
                <a:ext cx="399287" cy="291881"/>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Straight Connector 197">
                <a:extLst>
                  <a:ext uri="{FF2B5EF4-FFF2-40B4-BE49-F238E27FC236}">
                    <a16:creationId xmlns:a16="http://schemas.microsoft.com/office/drawing/2014/main" id="{D49366B1-5518-A847-9558-8C7C792021C3}"/>
                  </a:ext>
                </a:extLst>
              </p:cNvPr>
              <p:cNvCxnSpPr>
                <a:cxnSpLocks/>
              </p:cNvCxnSpPr>
              <p:nvPr/>
            </p:nvCxnSpPr>
            <p:spPr>
              <a:xfrm flipV="1">
                <a:off x="5425608" y="2632414"/>
                <a:ext cx="396816" cy="291882"/>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9" name="Straight Connector 198">
                <a:extLst>
                  <a:ext uri="{FF2B5EF4-FFF2-40B4-BE49-F238E27FC236}">
                    <a16:creationId xmlns:a16="http://schemas.microsoft.com/office/drawing/2014/main" id="{EFDFF0E4-06FD-7446-9A6B-E0CE8AFEF40A}"/>
                  </a:ext>
                </a:extLst>
              </p:cNvPr>
              <p:cNvCxnSpPr>
                <a:cxnSpLocks/>
              </p:cNvCxnSpPr>
              <p:nvPr/>
            </p:nvCxnSpPr>
            <p:spPr>
              <a:xfrm>
                <a:off x="5802991" y="2632413"/>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00" name="Straight Connector 199">
                <a:extLst>
                  <a:ext uri="{FF2B5EF4-FFF2-40B4-BE49-F238E27FC236}">
                    <a16:creationId xmlns:a16="http://schemas.microsoft.com/office/drawing/2014/main" id="{2017B6BE-7D0D-7A4C-BE75-51D9E20E5259}"/>
                  </a:ext>
                </a:extLst>
              </p:cNvPr>
              <p:cNvCxnSpPr>
                <a:cxnSpLocks/>
              </p:cNvCxnSpPr>
              <p:nvPr/>
            </p:nvCxnSpPr>
            <p:spPr>
              <a:xfrm flipV="1">
                <a:off x="5796138" y="2632413"/>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2" name="Group 11">
            <a:extLst>
              <a:ext uri="{FF2B5EF4-FFF2-40B4-BE49-F238E27FC236}">
                <a16:creationId xmlns:a16="http://schemas.microsoft.com/office/drawing/2014/main" id="{E172E376-35FB-034B-BD9F-CDB3E64CBCF0}"/>
              </a:ext>
            </a:extLst>
          </p:cNvPr>
          <p:cNvGrpSpPr/>
          <p:nvPr/>
        </p:nvGrpSpPr>
        <p:grpSpPr>
          <a:xfrm>
            <a:off x="4127254" y="2566910"/>
            <a:ext cx="3496576" cy="3294503"/>
            <a:chOff x="3925889" y="2771327"/>
            <a:chExt cx="3496576" cy="2771101"/>
          </a:xfrm>
        </p:grpSpPr>
        <p:grpSp>
          <p:nvGrpSpPr>
            <p:cNvPr id="30" name="Group 29">
              <a:extLst>
                <a:ext uri="{FF2B5EF4-FFF2-40B4-BE49-F238E27FC236}">
                  <a16:creationId xmlns:a16="http://schemas.microsoft.com/office/drawing/2014/main" id="{29CB6DE6-1F7A-FF40-8ABD-8D2A82820BCB}"/>
                </a:ext>
              </a:extLst>
            </p:cNvPr>
            <p:cNvGrpSpPr/>
            <p:nvPr/>
          </p:nvGrpSpPr>
          <p:grpSpPr>
            <a:xfrm>
              <a:off x="3997142" y="2830340"/>
              <a:ext cx="3308609" cy="2622551"/>
              <a:chOff x="161169" y="849876"/>
              <a:chExt cx="4067242" cy="3352747"/>
            </a:xfrm>
          </p:grpSpPr>
          <p:sp>
            <p:nvSpPr>
              <p:cNvPr id="29" name="Rectangle 28">
                <a:extLst>
                  <a:ext uri="{FF2B5EF4-FFF2-40B4-BE49-F238E27FC236}">
                    <a16:creationId xmlns:a16="http://schemas.microsoft.com/office/drawing/2014/main" id="{97CA02BC-C128-7945-80CE-B244E5A07539}"/>
                  </a:ext>
                </a:extLst>
              </p:cNvPr>
              <p:cNvSpPr/>
              <p:nvPr/>
            </p:nvSpPr>
            <p:spPr>
              <a:xfrm>
                <a:off x="161169" y="849876"/>
                <a:ext cx="4067242" cy="33527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 name="Rectangle 14">
                <a:extLst>
                  <a:ext uri="{FF2B5EF4-FFF2-40B4-BE49-F238E27FC236}">
                    <a16:creationId xmlns:a16="http://schemas.microsoft.com/office/drawing/2014/main" id="{07962467-DF51-FD4A-B7A9-DB55768C9251}"/>
                  </a:ext>
                </a:extLst>
              </p:cNvPr>
              <p:cNvSpPr/>
              <p:nvPr/>
            </p:nvSpPr>
            <p:spPr>
              <a:xfrm>
                <a:off x="241193" y="911645"/>
                <a:ext cx="3899139" cy="9834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CanardInstance</a:t>
                </a:r>
                <a:r>
                  <a:rPr lang="en-US" sz="1400" b="1" dirty="0"/>
                  <a:t> with Node ID and MTU</a:t>
                </a:r>
                <a:endParaRPr lang="en-US" sz="1400" dirty="0"/>
              </a:p>
              <a:p>
                <a:pPr algn="ctr"/>
                <a:endParaRPr lang="en-US" sz="1400" dirty="0"/>
              </a:p>
            </p:txBody>
          </p:sp>
          <p:grpSp>
            <p:nvGrpSpPr>
              <p:cNvPr id="28" name="Group 27">
                <a:extLst>
                  <a:ext uri="{FF2B5EF4-FFF2-40B4-BE49-F238E27FC236}">
                    <a16:creationId xmlns:a16="http://schemas.microsoft.com/office/drawing/2014/main" id="{3B6871EC-A592-3748-A72C-21DB573550D3}"/>
                  </a:ext>
                </a:extLst>
              </p:cNvPr>
              <p:cNvGrpSpPr/>
              <p:nvPr/>
            </p:nvGrpSpPr>
            <p:grpSpPr>
              <a:xfrm>
                <a:off x="241193" y="1931234"/>
                <a:ext cx="3899139" cy="2177408"/>
                <a:chOff x="301925" y="1207698"/>
                <a:chExt cx="3890513" cy="1882838"/>
              </a:xfrm>
            </p:grpSpPr>
            <p:sp>
              <p:nvSpPr>
                <p:cNvPr id="24" name="Rectangle 23">
                  <a:extLst>
                    <a:ext uri="{FF2B5EF4-FFF2-40B4-BE49-F238E27FC236}">
                      <a16:creationId xmlns:a16="http://schemas.microsoft.com/office/drawing/2014/main" id="{6712C016-5E90-EE4E-AFA8-68E477A6E4E0}"/>
                    </a:ext>
                  </a:extLst>
                </p:cNvPr>
                <p:cNvSpPr/>
                <p:nvPr/>
              </p:nvSpPr>
              <p:spPr>
                <a:xfrm>
                  <a:off x="301925" y="1207698"/>
                  <a:ext cx="3890513" cy="1882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t>Transmission Queue</a:t>
                  </a:r>
                </a:p>
              </p:txBody>
            </p:sp>
            <p:sp>
              <p:nvSpPr>
                <p:cNvPr id="23" name="Rectangle 22">
                  <a:extLst>
                    <a:ext uri="{FF2B5EF4-FFF2-40B4-BE49-F238E27FC236}">
                      <a16:creationId xmlns:a16="http://schemas.microsoft.com/office/drawing/2014/main" id="{99B77DF7-0865-1A49-B6B3-85A3F1FCC705}"/>
                    </a:ext>
                  </a:extLst>
                </p:cNvPr>
                <p:cNvSpPr/>
                <p:nvPr/>
              </p:nvSpPr>
              <p:spPr>
                <a:xfrm>
                  <a:off x="506735" y="1617043"/>
                  <a:ext cx="2879787" cy="906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5" name="Rectangle 24">
                  <a:extLst>
                    <a:ext uri="{FF2B5EF4-FFF2-40B4-BE49-F238E27FC236}">
                      <a16:creationId xmlns:a16="http://schemas.microsoft.com/office/drawing/2014/main" id="{0AAE3AD2-AAFC-294D-8017-778474AC8D75}"/>
                    </a:ext>
                  </a:extLst>
                </p:cNvPr>
                <p:cNvSpPr/>
                <p:nvPr/>
              </p:nvSpPr>
              <p:spPr>
                <a:xfrm>
                  <a:off x="659134" y="17694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6" name="Rectangle 25">
                  <a:extLst>
                    <a:ext uri="{FF2B5EF4-FFF2-40B4-BE49-F238E27FC236}">
                      <a16:creationId xmlns:a16="http://schemas.microsoft.com/office/drawing/2014/main" id="{A08A348D-BDB4-3E47-AC4E-F00EC9F21758}"/>
                    </a:ext>
                  </a:extLst>
                </p:cNvPr>
                <p:cNvSpPr/>
                <p:nvPr/>
              </p:nvSpPr>
              <p:spPr>
                <a:xfrm>
                  <a:off x="811535" y="19218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7" name="Rectangle 26">
                  <a:extLst>
                    <a:ext uri="{FF2B5EF4-FFF2-40B4-BE49-F238E27FC236}">
                      <a16:creationId xmlns:a16="http://schemas.microsoft.com/office/drawing/2014/main" id="{528DDA12-6463-AD4B-A579-C067F7F4B06B}"/>
                    </a:ext>
                  </a:extLst>
                </p:cNvPr>
                <p:cNvSpPr/>
                <p:nvPr/>
              </p:nvSpPr>
              <p:spPr>
                <a:xfrm>
                  <a:off x="963935" y="20742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 containing CAN ID, data, size</a:t>
                  </a:r>
                  <a:endParaRPr lang="en-US" sz="1100" dirty="0"/>
                </a:p>
              </p:txBody>
            </p:sp>
          </p:grpSp>
        </p:grpSp>
        <p:sp>
          <p:nvSpPr>
            <p:cNvPr id="232" name="Rectangle 231">
              <a:extLst>
                <a:ext uri="{FF2B5EF4-FFF2-40B4-BE49-F238E27FC236}">
                  <a16:creationId xmlns:a16="http://schemas.microsoft.com/office/drawing/2014/main" id="{E08AA9C4-825F-6443-9634-63069F1E39A6}"/>
                </a:ext>
              </a:extLst>
            </p:cNvPr>
            <p:cNvSpPr/>
            <p:nvPr/>
          </p:nvSpPr>
          <p:spPr>
            <a:xfrm>
              <a:off x="3925889" y="2771327"/>
              <a:ext cx="3496576" cy="2771101"/>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1" name="TextBox 240">
            <a:extLst>
              <a:ext uri="{FF2B5EF4-FFF2-40B4-BE49-F238E27FC236}">
                <a16:creationId xmlns:a16="http://schemas.microsoft.com/office/drawing/2014/main" id="{95BA7960-3BC7-CC4B-A284-B24D66E9C4BF}"/>
              </a:ext>
            </a:extLst>
          </p:cNvPr>
          <p:cNvSpPr txBox="1"/>
          <p:nvPr/>
        </p:nvSpPr>
        <p:spPr>
          <a:xfrm>
            <a:off x="66557" y="160581"/>
            <a:ext cx="3780493"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Create Heartbeat_1_0 message, serialize and place in buffer, create CanardTransfer and push it onto the transmission queue within CanardInstance</a:t>
            </a:r>
          </a:p>
        </p:txBody>
      </p:sp>
      <p:sp>
        <p:nvSpPr>
          <p:cNvPr id="242" name="TextBox 241">
            <a:extLst>
              <a:ext uri="{FF2B5EF4-FFF2-40B4-BE49-F238E27FC236}">
                <a16:creationId xmlns:a16="http://schemas.microsoft.com/office/drawing/2014/main" id="{E159063A-8151-7E4D-A2EB-A25BA3A40087}"/>
              </a:ext>
            </a:extLst>
          </p:cNvPr>
          <p:cNvSpPr txBox="1"/>
          <p:nvPr/>
        </p:nvSpPr>
        <p:spPr>
          <a:xfrm>
            <a:off x="7789446" y="5303078"/>
            <a:ext cx="4252905"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Peek into transmission queue, copy CanardFrame data to can_frame struct, and send it using SocketCAN. Make sure to pop the frame off the queue!</a:t>
            </a:r>
          </a:p>
        </p:txBody>
      </p:sp>
      <p:sp>
        <p:nvSpPr>
          <p:cNvPr id="249" name="TextBox 248">
            <a:extLst>
              <a:ext uri="{FF2B5EF4-FFF2-40B4-BE49-F238E27FC236}">
                <a16:creationId xmlns:a16="http://schemas.microsoft.com/office/drawing/2014/main" id="{36F1ECE1-1CE8-2C49-901D-67E97B5A3AD0}"/>
              </a:ext>
            </a:extLst>
          </p:cNvPr>
          <p:cNvSpPr txBox="1"/>
          <p:nvPr/>
        </p:nvSpPr>
        <p:spPr>
          <a:xfrm>
            <a:off x="11386868" y="2820838"/>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D8218A81-6237-3A42-AA90-A9BD44FF16EC}"/>
              </a:ext>
            </a:extLst>
          </p:cNvPr>
          <p:cNvSpPr/>
          <p:nvPr/>
        </p:nvSpPr>
        <p:spPr>
          <a:xfrm>
            <a:off x="83658" y="2719586"/>
            <a:ext cx="3631889" cy="79442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t>Serialize Heartbeat Message</a:t>
            </a:r>
            <a:endParaRPr lang="en-US" sz="1100" dirty="0">
              <a:solidFill>
                <a:schemeClr val="bg1"/>
              </a:solidFill>
            </a:endParaRPr>
          </a:p>
        </p:txBody>
      </p:sp>
      <p:sp>
        <p:nvSpPr>
          <p:cNvPr id="75" name="Rectangle 74">
            <a:extLst>
              <a:ext uri="{FF2B5EF4-FFF2-40B4-BE49-F238E27FC236}">
                <a16:creationId xmlns:a16="http://schemas.microsoft.com/office/drawing/2014/main" id="{07911F2C-61E9-A044-8A05-D3C277C1B341}"/>
              </a:ext>
            </a:extLst>
          </p:cNvPr>
          <p:cNvSpPr/>
          <p:nvPr/>
        </p:nvSpPr>
        <p:spPr>
          <a:xfrm>
            <a:off x="4941682" y="6082091"/>
            <a:ext cx="2099367" cy="71124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Push CanardTransfer on transmission queue</a:t>
            </a:r>
            <a:endParaRPr lang="en-US" sz="1100" dirty="0">
              <a:solidFill>
                <a:schemeClr val="bg1"/>
              </a:solidFill>
            </a:endParaRPr>
          </a:p>
        </p:txBody>
      </p:sp>
      <p:cxnSp>
        <p:nvCxnSpPr>
          <p:cNvPr id="46" name="Elbow Connector 45">
            <a:extLst>
              <a:ext uri="{FF2B5EF4-FFF2-40B4-BE49-F238E27FC236}">
                <a16:creationId xmlns:a16="http://schemas.microsoft.com/office/drawing/2014/main" id="{C20E8E0E-8E09-2B43-9ABE-4AD1252C0CCB}"/>
              </a:ext>
            </a:extLst>
          </p:cNvPr>
          <p:cNvCxnSpPr>
            <a:cxnSpLocks/>
            <a:stCxn id="9" idx="2"/>
            <a:endCxn id="75" idx="1"/>
          </p:cNvCxnSpPr>
          <p:nvPr/>
        </p:nvCxnSpPr>
        <p:spPr>
          <a:xfrm rot="16200000" flipH="1">
            <a:off x="3158588" y="4654618"/>
            <a:ext cx="524378" cy="3041809"/>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35211EAA-87A8-1141-8A96-230F4EF9CD07}"/>
              </a:ext>
            </a:extLst>
          </p:cNvPr>
          <p:cNvCxnSpPr>
            <a:cxnSpLocks/>
            <a:stCxn id="75" idx="0"/>
            <a:endCxn id="27" idx="2"/>
          </p:cNvCxnSpPr>
          <p:nvPr/>
        </p:nvCxnSpPr>
        <p:spPr>
          <a:xfrm flipV="1">
            <a:off x="5991366" y="5541911"/>
            <a:ext cx="5221" cy="54018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82" name="Rectangle 81">
            <a:extLst>
              <a:ext uri="{FF2B5EF4-FFF2-40B4-BE49-F238E27FC236}">
                <a16:creationId xmlns:a16="http://schemas.microsoft.com/office/drawing/2014/main" id="{8E3C4B52-E76A-7440-BA43-FF2BE0A26A2F}"/>
              </a:ext>
            </a:extLst>
          </p:cNvPr>
          <p:cNvSpPr/>
          <p:nvPr/>
        </p:nvSpPr>
        <p:spPr>
          <a:xfrm>
            <a:off x="9975408" y="3399681"/>
            <a:ext cx="2015112" cy="5362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Pop sent frame off transmission queue</a:t>
            </a:r>
            <a:endParaRPr lang="en-US" sz="1100" dirty="0">
              <a:solidFill>
                <a:schemeClr val="bg1"/>
              </a:solidFill>
            </a:endParaRPr>
          </a:p>
        </p:txBody>
      </p:sp>
      <p:cxnSp>
        <p:nvCxnSpPr>
          <p:cNvPr id="67" name="Elbow Connector 66">
            <a:extLst>
              <a:ext uri="{FF2B5EF4-FFF2-40B4-BE49-F238E27FC236}">
                <a16:creationId xmlns:a16="http://schemas.microsoft.com/office/drawing/2014/main" id="{8138DF7F-2617-994B-BF17-6DDCEA2A1793}"/>
              </a:ext>
            </a:extLst>
          </p:cNvPr>
          <p:cNvCxnSpPr>
            <a:cxnSpLocks/>
            <a:stCxn id="7" idx="1"/>
            <a:endCxn id="54" idx="3"/>
          </p:cNvCxnSpPr>
          <p:nvPr/>
        </p:nvCxnSpPr>
        <p:spPr>
          <a:xfrm rot="10800000" flipV="1">
            <a:off x="3715548" y="2021694"/>
            <a:ext cx="687669" cy="1095103"/>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96" name="Straight Arrow Connector 95">
            <a:extLst>
              <a:ext uri="{FF2B5EF4-FFF2-40B4-BE49-F238E27FC236}">
                <a16:creationId xmlns:a16="http://schemas.microsoft.com/office/drawing/2014/main" id="{732BF1FA-CE6F-A84C-8410-AD654E070CE3}"/>
              </a:ext>
            </a:extLst>
          </p:cNvPr>
          <p:cNvCxnSpPr>
            <a:cxnSpLocks/>
            <a:stCxn id="54" idx="2"/>
            <a:endCxn id="9" idx="0"/>
          </p:cNvCxnSpPr>
          <p:nvPr/>
        </p:nvCxnSpPr>
        <p:spPr>
          <a:xfrm>
            <a:off x="1899603" y="3514010"/>
            <a:ext cx="270" cy="5779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nvGrpSpPr>
          <p:cNvPr id="101" name="Group 100">
            <a:extLst>
              <a:ext uri="{FF2B5EF4-FFF2-40B4-BE49-F238E27FC236}">
                <a16:creationId xmlns:a16="http://schemas.microsoft.com/office/drawing/2014/main" id="{D12442AE-3922-5949-883B-C7D65806D650}"/>
              </a:ext>
            </a:extLst>
          </p:cNvPr>
          <p:cNvGrpSpPr/>
          <p:nvPr/>
        </p:nvGrpSpPr>
        <p:grpSpPr>
          <a:xfrm>
            <a:off x="8675370" y="140764"/>
            <a:ext cx="3450073" cy="1947848"/>
            <a:chOff x="8675370" y="6309"/>
            <a:chExt cx="3450073" cy="1947848"/>
          </a:xfrm>
        </p:grpSpPr>
        <p:grpSp>
          <p:nvGrpSpPr>
            <p:cNvPr id="102" name="Group 101">
              <a:extLst>
                <a:ext uri="{FF2B5EF4-FFF2-40B4-BE49-F238E27FC236}">
                  <a16:creationId xmlns:a16="http://schemas.microsoft.com/office/drawing/2014/main" id="{0D1005F7-D39E-E042-8610-D397280D6845}"/>
                </a:ext>
              </a:extLst>
            </p:cNvPr>
            <p:cNvGrpSpPr/>
            <p:nvPr/>
          </p:nvGrpSpPr>
          <p:grpSpPr>
            <a:xfrm>
              <a:off x="8675370" y="6309"/>
              <a:ext cx="2692067" cy="1947848"/>
              <a:chOff x="9268129" y="-1394"/>
              <a:chExt cx="2692067" cy="1947848"/>
            </a:xfrm>
          </p:grpSpPr>
          <p:sp>
            <p:nvSpPr>
              <p:cNvPr id="104" name="TextBox 103">
                <a:extLst>
                  <a:ext uri="{FF2B5EF4-FFF2-40B4-BE49-F238E27FC236}">
                    <a16:creationId xmlns:a16="http://schemas.microsoft.com/office/drawing/2014/main" id="{49B0CB36-2386-F541-8E32-B50A56F1FF27}"/>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105" name="Group 104">
                <a:extLst>
                  <a:ext uri="{FF2B5EF4-FFF2-40B4-BE49-F238E27FC236}">
                    <a16:creationId xmlns:a16="http://schemas.microsoft.com/office/drawing/2014/main" id="{9C4472C4-6AC1-C946-B1D8-5F08FA918497}"/>
                  </a:ext>
                </a:extLst>
              </p:cNvPr>
              <p:cNvGrpSpPr/>
              <p:nvPr/>
            </p:nvGrpSpPr>
            <p:grpSpPr>
              <a:xfrm>
                <a:off x="9268129" y="367939"/>
                <a:ext cx="2692067" cy="1578515"/>
                <a:chOff x="9268129" y="367939"/>
                <a:chExt cx="2692067" cy="1578515"/>
              </a:xfrm>
            </p:grpSpPr>
            <p:sp>
              <p:nvSpPr>
                <p:cNvPr id="106" name="Rectangle 105">
                  <a:extLst>
                    <a:ext uri="{FF2B5EF4-FFF2-40B4-BE49-F238E27FC236}">
                      <a16:creationId xmlns:a16="http://schemas.microsoft.com/office/drawing/2014/main" id="{47E72CFB-BB2F-EB46-A03E-A2E59366D575}"/>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107" name="Oval 106">
                  <a:extLst>
                    <a:ext uri="{FF2B5EF4-FFF2-40B4-BE49-F238E27FC236}">
                      <a16:creationId xmlns:a16="http://schemas.microsoft.com/office/drawing/2014/main" id="{5D2AF29D-8633-CE48-A720-56D25C76295B}"/>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TextBox 107">
                  <a:extLst>
                    <a:ext uri="{FF2B5EF4-FFF2-40B4-BE49-F238E27FC236}">
                      <a16:creationId xmlns:a16="http://schemas.microsoft.com/office/drawing/2014/main" id="{6255F3AD-CA93-1149-9D90-E15DD8B9F286}"/>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109" name="TextBox 108">
                  <a:extLst>
                    <a:ext uri="{FF2B5EF4-FFF2-40B4-BE49-F238E27FC236}">
                      <a16:creationId xmlns:a16="http://schemas.microsoft.com/office/drawing/2014/main" id="{F61EF3A2-9895-E64A-AC45-50ED16A69175}"/>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110" name="Rectangle 109">
                  <a:extLst>
                    <a:ext uri="{FF2B5EF4-FFF2-40B4-BE49-F238E27FC236}">
                      <a16:creationId xmlns:a16="http://schemas.microsoft.com/office/drawing/2014/main" id="{5D7DC0AD-3285-DB44-96A0-DF547D329E50}"/>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103" name="Rectangle 102">
              <a:extLst>
                <a:ext uri="{FF2B5EF4-FFF2-40B4-BE49-F238E27FC236}">
                  <a16:creationId xmlns:a16="http://schemas.microsoft.com/office/drawing/2014/main" id="{F4968260-2C56-7246-BC70-C1F80A4F5041}"/>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112" name="Rectangle 111">
            <a:extLst>
              <a:ext uri="{FF2B5EF4-FFF2-40B4-BE49-F238E27FC236}">
                <a16:creationId xmlns:a16="http://schemas.microsoft.com/office/drawing/2014/main" id="{07E8557B-E512-2943-B075-64E02F32129F}"/>
              </a:ext>
            </a:extLst>
          </p:cNvPr>
          <p:cNvSpPr/>
          <p:nvPr/>
        </p:nvSpPr>
        <p:spPr>
          <a:xfrm>
            <a:off x="4403215" y="1027363"/>
            <a:ext cx="4197189"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a:t>
            </a:r>
            <a:endParaRPr lang="en-US" sz="1400" dirty="0"/>
          </a:p>
        </p:txBody>
      </p:sp>
      <p:cxnSp>
        <p:nvCxnSpPr>
          <p:cNvPr id="74" name="Elbow Connector 73">
            <a:extLst>
              <a:ext uri="{FF2B5EF4-FFF2-40B4-BE49-F238E27FC236}">
                <a16:creationId xmlns:a16="http://schemas.microsoft.com/office/drawing/2014/main" id="{E7ACB8DE-8B8C-154C-BFD1-71617BA0C7DA}"/>
              </a:ext>
            </a:extLst>
          </p:cNvPr>
          <p:cNvCxnSpPr>
            <a:cxnSpLocks/>
            <a:stCxn id="112" idx="1"/>
            <a:endCxn id="54" idx="3"/>
          </p:cNvCxnSpPr>
          <p:nvPr/>
        </p:nvCxnSpPr>
        <p:spPr>
          <a:xfrm rot="10800000" flipV="1">
            <a:off x="3715547" y="1346138"/>
            <a:ext cx="687668" cy="1770660"/>
          </a:xfrm>
          <a:prstGeom prst="bentConnector3">
            <a:avLst/>
          </a:prstGeom>
          <a:ln w="28575">
            <a:tailEnd type="triangle"/>
          </a:ln>
        </p:spPr>
        <p:style>
          <a:lnRef idx="1">
            <a:schemeClr val="dk1"/>
          </a:lnRef>
          <a:fillRef idx="0">
            <a:schemeClr val="dk1"/>
          </a:fillRef>
          <a:effectRef idx="0">
            <a:schemeClr val="dk1"/>
          </a:effectRef>
          <a:fontRef idx="minor">
            <a:schemeClr val="tx1"/>
          </a:fontRef>
        </p:style>
      </p:cxnSp>
      <p:cxnSp>
        <p:nvCxnSpPr>
          <p:cNvPr id="115" name="Straight Arrow Connector 114">
            <a:extLst>
              <a:ext uri="{FF2B5EF4-FFF2-40B4-BE49-F238E27FC236}">
                <a16:creationId xmlns:a16="http://schemas.microsoft.com/office/drawing/2014/main" id="{36043AA4-54AD-B643-BC5D-A4C485B83B35}"/>
              </a:ext>
            </a:extLst>
          </p:cNvPr>
          <p:cNvCxnSpPr>
            <a:stCxn id="53" idx="3"/>
            <a:endCxn id="193" idx="1"/>
          </p:cNvCxnSpPr>
          <p:nvPr/>
        </p:nvCxnSpPr>
        <p:spPr>
          <a:xfrm flipV="1">
            <a:off x="10571996" y="4805930"/>
            <a:ext cx="359045"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817444D2-C2F8-D142-8AE8-5317A376179C}"/>
              </a:ext>
            </a:extLst>
          </p:cNvPr>
          <p:cNvCxnSpPr>
            <a:cxnSpLocks/>
            <a:stCxn id="27" idx="3"/>
            <a:endCxn id="53" idx="1"/>
          </p:cNvCxnSpPr>
          <p:nvPr/>
        </p:nvCxnSpPr>
        <p:spPr>
          <a:xfrm flipV="1">
            <a:off x="7189844" y="4805931"/>
            <a:ext cx="599602" cy="25232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42" name="TextBox 141">
            <a:extLst>
              <a:ext uri="{FF2B5EF4-FFF2-40B4-BE49-F238E27FC236}">
                <a16:creationId xmlns:a16="http://schemas.microsoft.com/office/drawing/2014/main" id="{559AAF52-E65C-4A4A-B567-52394DF08A83}"/>
              </a:ext>
            </a:extLst>
          </p:cNvPr>
          <p:cNvSpPr txBox="1"/>
          <p:nvPr/>
        </p:nvSpPr>
        <p:spPr>
          <a:xfrm>
            <a:off x="11379200" y="2675467"/>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143" name="TextBox 142">
            <a:extLst>
              <a:ext uri="{FF2B5EF4-FFF2-40B4-BE49-F238E27FC236}">
                <a16:creationId xmlns:a16="http://schemas.microsoft.com/office/drawing/2014/main" id="{2F512C34-0B4C-F94D-BF04-51C6DE4E4507}"/>
              </a:ext>
            </a:extLst>
          </p:cNvPr>
          <p:cNvSpPr txBox="1"/>
          <p:nvPr/>
        </p:nvSpPr>
        <p:spPr>
          <a:xfrm>
            <a:off x="10521244" y="2686756"/>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9548A0C-9881-2749-BE52-94E8CE012A8F}"/>
              </a:ext>
            </a:extLst>
          </p:cNvPr>
          <p:cNvSpPr/>
          <p:nvPr/>
        </p:nvSpPr>
        <p:spPr>
          <a:xfrm>
            <a:off x="7709836" y="2535203"/>
            <a:ext cx="4393285" cy="380784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2880" tIns="182880" rIns="182880" bIns="182880" rtlCol="0" anchor="t"/>
          <a:lstStyle/>
          <a:p>
            <a:pPr algn="ctr"/>
            <a:r>
              <a:rPr lang="en-US" dirty="0">
                <a:solidFill>
                  <a:schemeClr val="tx1"/>
                </a:solidFill>
                <a:latin typeface="+mj-lt"/>
              </a:rPr>
              <a:t>TX Process Function</a:t>
            </a:r>
          </a:p>
        </p:txBody>
      </p:sp>
      <p:cxnSp>
        <p:nvCxnSpPr>
          <p:cNvPr id="11" name="Elbow Connector 10">
            <a:extLst>
              <a:ext uri="{FF2B5EF4-FFF2-40B4-BE49-F238E27FC236}">
                <a16:creationId xmlns:a16="http://schemas.microsoft.com/office/drawing/2014/main" id="{AC7CF87F-C51A-5549-9F77-F26CF3B85682}"/>
              </a:ext>
            </a:extLst>
          </p:cNvPr>
          <p:cNvCxnSpPr>
            <a:stCxn id="53" idx="3"/>
            <a:endCxn id="82" idx="1"/>
          </p:cNvCxnSpPr>
          <p:nvPr/>
        </p:nvCxnSpPr>
        <p:spPr>
          <a:xfrm flipH="1" flipV="1">
            <a:off x="9975408" y="3667831"/>
            <a:ext cx="596588" cy="1138100"/>
          </a:xfrm>
          <a:prstGeom prst="bentConnector5">
            <a:avLst>
              <a:gd name="adj1" fmla="val -27024"/>
              <a:gd name="adj2" fmla="val 56152"/>
              <a:gd name="adj3" fmla="val 138318"/>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76161608-3BAB-3141-8FC1-467BA3026237}"/>
              </a:ext>
            </a:extLst>
          </p:cNvPr>
          <p:cNvSpPr/>
          <p:nvPr/>
        </p:nvSpPr>
        <p:spPr>
          <a:xfrm>
            <a:off x="7593" y="1274215"/>
            <a:ext cx="3912178" cy="231014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18794340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A206C2-0755-AE44-BB00-2273F20F934C}"/>
              </a:ext>
            </a:extLst>
          </p:cNvPr>
          <p:cNvSpPr/>
          <p:nvPr/>
        </p:nvSpPr>
        <p:spPr>
          <a:xfrm>
            <a:off x="66047" y="1383725"/>
            <a:ext cx="3882956" cy="10199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Message (struct) with Uptime, Health, and Mode</a:t>
            </a:r>
            <a:endParaRPr lang="en-US" sz="1100" dirty="0"/>
          </a:p>
        </p:txBody>
      </p:sp>
      <p:cxnSp>
        <p:nvCxnSpPr>
          <p:cNvPr id="6" name="Straight Arrow Connector 5">
            <a:extLst>
              <a:ext uri="{FF2B5EF4-FFF2-40B4-BE49-F238E27FC236}">
                <a16:creationId xmlns:a16="http://schemas.microsoft.com/office/drawing/2014/main" id="{61F09105-6ADC-5E42-A407-DEC626EEA262}"/>
              </a:ext>
            </a:extLst>
          </p:cNvPr>
          <p:cNvCxnSpPr>
            <a:cxnSpLocks/>
            <a:stCxn id="4" idx="2"/>
            <a:endCxn id="54" idx="0"/>
          </p:cNvCxnSpPr>
          <p:nvPr/>
        </p:nvCxnSpPr>
        <p:spPr>
          <a:xfrm flipH="1">
            <a:off x="1899603" y="2403708"/>
            <a:ext cx="107922" cy="31587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F82668F-ADFE-A847-81B9-F3A1E8B4931C}"/>
              </a:ext>
            </a:extLst>
          </p:cNvPr>
          <p:cNvSpPr/>
          <p:nvPr/>
        </p:nvSpPr>
        <p:spPr>
          <a:xfrm>
            <a:off x="4403216" y="1702920"/>
            <a:ext cx="4201110"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size</a:t>
            </a:r>
            <a:endParaRPr lang="en-US" sz="1400" dirty="0"/>
          </a:p>
        </p:txBody>
      </p:sp>
      <p:sp>
        <p:nvSpPr>
          <p:cNvPr id="9" name="Rectangle 8">
            <a:extLst>
              <a:ext uri="{FF2B5EF4-FFF2-40B4-BE49-F238E27FC236}">
                <a16:creationId xmlns:a16="http://schemas.microsoft.com/office/drawing/2014/main" id="{C585EDB6-51B8-1047-A7C9-E63F529E583C}"/>
              </a:ext>
            </a:extLst>
          </p:cNvPr>
          <p:cNvSpPr/>
          <p:nvPr/>
        </p:nvSpPr>
        <p:spPr>
          <a:xfrm>
            <a:off x="128851" y="4091968"/>
            <a:ext cx="3542044" cy="18213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CanardTransfer and populate with serialized Heartbeat message, timestamp, transfer ID, payload buffer size, &amp; payload </a:t>
            </a:r>
            <a:endParaRPr lang="en-US" sz="1100" dirty="0"/>
          </a:p>
        </p:txBody>
      </p:sp>
      <p:sp>
        <p:nvSpPr>
          <p:cNvPr id="53" name="Rectangle 52">
            <a:extLst>
              <a:ext uri="{FF2B5EF4-FFF2-40B4-BE49-F238E27FC236}">
                <a16:creationId xmlns:a16="http://schemas.microsoft.com/office/drawing/2014/main" id="{282B644A-AC7D-BE49-92DE-9CD9E44D56FB}"/>
              </a:ext>
            </a:extLst>
          </p:cNvPr>
          <p:cNvSpPr/>
          <p:nvPr/>
        </p:nvSpPr>
        <p:spPr>
          <a:xfrm>
            <a:off x="7789446" y="4397745"/>
            <a:ext cx="2782550" cy="816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Raw CAN frame to be sent with SocketCAN</a:t>
            </a:r>
            <a:endParaRPr lang="en-US" sz="1100" dirty="0"/>
          </a:p>
          <a:p>
            <a:pPr algn="ctr"/>
            <a:endParaRPr lang="en-US" sz="1400" dirty="0"/>
          </a:p>
        </p:txBody>
      </p:sp>
      <p:sp>
        <p:nvSpPr>
          <p:cNvPr id="80" name="TextBox 79">
            <a:extLst>
              <a:ext uri="{FF2B5EF4-FFF2-40B4-BE49-F238E27FC236}">
                <a16:creationId xmlns:a16="http://schemas.microsoft.com/office/drawing/2014/main" id="{357A0035-C1C4-0D42-9055-8C43680C6C9B}"/>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(TX)</a:t>
            </a:r>
          </a:p>
        </p:txBody>
      </p:sp>
      <p:grpSp>
        <p:nvGrpSpPr>
          <p:cNvPr id="192" name="Group 191">
            <a:extLst>
              <a:ext uri="{FF2B5EF4-FFF2-40B4-BE49-F238E27FC236}">
                <a16:creationId xmlns:a16="http://schemas.microsoft.com/office/drawing/2014/main" id="{C0A41995-443A-1E45-B940-2F562CB95993}"/>
              </a:ext>
            </a:extLst>
          </p:cNvPr>
          <p:cNvGrpSpPr/>
          <p:nvPr/>
        </p:nvGrpSpPr>
        <p:grpSpPr>
          <a:xfrm>
            <a:off x="10931041" y="4436598"/>
            <a:ext cx="1099661" cy="738664"/>
            <a:chOff x="4748747" y="3076721"/>
            <a:chExt cx="1812434" cy="1042959"/>
          </a:xfrm>
        </p:grpSpPr>
        <p:sp>
          <p:nvSpPr>
            <p:cNvPr id="193" name="Rectangle 192">
              <a:extLst>
                <a:ext uri="{FF2B5EF4-FFF2-40B4-BE49-F238E27FC236}">
                  <a16:creationId xmlns:a16="http://schemas.microsoft.com/office/drawing/2014/main" id="{7D5F08C2-8DCE-484F-8D09-47F0B28415AA}"/>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194" name="Group 193">
              <a:extLst>
                <a:ext uri="{FF2B5EF4-FFF2-40B4-BE49-F238E27FC236}">
                  <a16:creationId xmlns:a16="http://schemas.microsoft.com/office/drawing/2014/main" id="{DF4DD9AE-7621-EB4D-B7A3-902D89CC0F8F}"/>
                </a:ext>
              </a:extLst>
            </p:cNvPr>
            <p:cNvGrpSpPr/>
            <p:nvPr/>
          </p:nvGrpSpPr>
          <p:grpSpPr>
            <a:xfrm>
              <a:off x="5086026" y="3607342"/>
              <a:ext cx="1147200" cy="291883"/>
              <a:chOff x="5055078" y="2632413"/>
              <a:chExt cx="1147200" cy="291883"/>
            </a:xfrm>
          </p:grpSpPr>
          <p:cxnSp>
            <p:nvCxnSpPr>
              <p:cNvPr id="195" name="Straight Connector 194">
                <a:extLst>
                  <a:ext uri="{FF2B5EF4-FFF2-40B4-BE49-F238E27FC236}">
                    <a16:creationId xmlns:a16="http://schemas.microsoft.com/office/drawing/2014/main" id="{2FA03D84-7419-3849-8BE2-A957E1C0E38B}"/>
                  </a:ext>
                </a:extLst>
              </p:cNvPr>
              <p:cNvCxnSpPr>
                <a:cxnSpLocks/>
              </p:cNvCxnSpPr>
              <p:nvPr/>
            </p:nvCxnSpPr>
            <p:spPr>
              <a:xfrm>
                <a:off x="5061931" y="2632414"/>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6" name="Straight Connector 195">
                <a:extLst>
                  <a:ext uri="{FF2B5EF4-FFF2-40B4-BE49-F238E27FC236}">
                    <a16:creationId xmlns:a16="http://schemas.microsoft.com/office/drawing/2014/main" id="{292045A2-B011-8C45-98B5-92AA18678487}"/>
                  </a:ext>
                </a:extLst>
              </p:cNvPr>
              <p:cNvCxnSpPr>
                <a:cxnSpLocks/>
              </p:cNvCxnSpPr>
              <p:nvPr/>
            </p:nvCxnSpPr>
            <p:spPr>
              <a:xfrm flipV="1">
                <a:off x="5055078" y="2632414"/>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7" name="Straight Connector 196">
                <a:extLst>
                  <a:ext uri="{FF2B5EF4-FFF2-40B4-BE49-F238E27FC236}">
                    <a16:creationId xmlns:a16="http://schemas.microsoft.com/office/drawing/2014/main" id="{FC409ADF-0C53-C048-9939-FF7E48BD47AA}"/>
                  </a:ext>
                </a:extLst>
              </p:cNvPr>
              <p:cNvCxnSpPr>
                <a:cxnSpLocks/>
              </p:cNvCxnSpPr>
              <p:nvPr/>
            </p:nvCxnSpPr>
            <p:spPr>
              <a:xfrm>
                <a:off x="5432461" y="2632414"/>
                <a:ext cx="399287" cy="291881"/>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Straight Connector 197">
                <a:extLst>
                  <a:ext uri="{FF2B5EF4-FFF2-40B4-BE49-F238E27FC236}">
                    <a16:creationId xmlns:a16="http://schemas.microsoft.com/office/drawing/2014/main" id="{D49366B1-5518-A847-9558-8C7C792021C3}"/>
                  </a:ext>
                </a:extLst>
              </p:cNvPr>
              <p:cNvCxnSpPr>
                <a:cxnSpLocks/>
              </p:cNvCxnSpPr>
              <p:nvPr/>
            </p:nvCxnSpPr>
            <p:spPr>
              <a:xfrm flipV="1">
                <a:off x="5425608" y="2632414"/>
                <a:ext cx="396816" cy="291882"/>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9" name="Straight Connector 198">
                <a:extLst>
                  <a:ext uri="{FF2B5EF4-FFF2-40B4-BE49-F238E27FC236}">
                    <a16:creationId xmlns:a16="http://schemas.microsoft.com/office/drawing/2014/main" id="{EFDFF0E4-06FD-7446-9A6B-E0CE8AFEF40A}"/>
                  </a:ext>
                </a:extLst>
              </p:cNvPr>
              <p:cNvCxnSpPr>
                <a:cxnSpLocks/>
              </p:cNvCxnSpPr>
              <p:nvPr/>
            </p:nvCxnSpPr>
            <p:spPr>
              <a:xfrm>
                <a:off x="5802991" y="2632413"/>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00" name="Straight Connector 199">
                <a:extLst>
                  <a:ext uri="{FF2B5EF4-FFF2-40B4-BE49-F238E27FC236}">
                    <a16:creationId xmlns:a16="http://schemas.microsoft.com/office/drawing/2014/main" id="{2017B6BE-7D0D-7A4C-BE75-51D9E20E5259}"/>
                  </a:ext>
                </a:extLst>
              </p:cNvPr>
              <p:cNvCxnSpPr>
                <a:cxnSpLocks/>
              </p:cNvCxnSpPr>
              <p:nvPr/>
            </p:nvCxnSpPr>
            <p:spPr>
              <a:xfrm flipV="1">
                <a:off x="5796138" y="2632413"/>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2" name="Group 11">
            <a:extLst>
              <a:ext uri="{FF2B5EF4-FFF2-40B4-BE49-F238E27FC236}">
                <a16:creationId xmlns:a16="http://schemas.microsoft.com/office/drawing/2014/main" id="{E172E376-35FB-034B-BD9F-CDB3E64CBCF0}"/>
              </a:ext>
            </a:extLst>
          </p:cNvPr>
          <p:cNvGrpSpPr/>
          <p:nvPr/>
        </p:nvGrpSpPr>
        <p:grpSpPr>
          <a:xfrm>
            <a:off x="4127254" y="2566910"/>
            <a:ext cx="3496576" cy="3294503"/>
            <a:chOff x="3925889" y="2771327"/>
            <a:chExt cx="3496576" cy="2771101"/>
          </a:xfrm>
        </p:grpSpPr>
        <p:grpSp>
          <p:nvGrpSpPr>
            <p:cNvPr id="30" name="Group 29">
              <a:extLst>
                <a:ext uri="{FF2B5EF4-FFF2-40B4-BE49-F238E27FC236}">
                  <a16:creationId xmlns:a16="http://schemas.microsoft.com/office/drawing/2014/main" id="{29CB6DE6-1F7A-FF40-8ABD-8D2A82820BCB}"/>
                </a:ext>
              </a:extLst>
            </p:cNvPr>
            <p:cNvGrpSpPr/>
            <p:nvPr/>
          </p:nvGrpSpPr>
          <p:grpSpPr>
            <a:xfrm>
              <a:off x="3997142" y="2830340"/>
              <a:ext cx="3308609" cy="2622551"/>
              <a:chOff x="161169" y="849876"/>
              <a:chExt cx="4067242" cy="3352747"/>
            </a:xfrm>
          </p:grpSpPr>
          <p:sp>
            <p:nvSpPr>
              <p:cNvPr id="29" name="Rectangle 28">
                <a:extLst>
                  <a:ext uri="{FF2B5EF4-FFF2-40B4-BE49-F238E27FC236}">
                    <a16:creationId xmlns:a16="http://schemas.microsoft.com/office/drawing/2014/main" id="{97CA02BC-C128-7945-80CE-B244E5A07539}"/>
                  </a:ext>
                </a:extLst>
              </p:cNvPr>
              <p:cNvSpPr/>
              <p:nvPr/>
            </p:nvSpPr>
            <p:spPr>
              <a:xfrm>
                <a:off x="161169" y="849876"/>
                <a:ext cx="4067242" cy="33527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 name="Rectangle 14">
                <a:extLst>
                  <a:ext uri="{FF2B5EF4-FFF2-40B4-BE49-F238E27FC236}">
                    <a16:creationId xmlns:a16="http://schemas.microsoft.com/office/drawing/2014/main" id="{07962467-DF51-FD4A-B7A9-DB55768C9251}"/>
                  </a:ext>
                </a:extLst>
              </p:cNvPr>
              <p:cNvSpPr/>
              <p:nvPr/>
            </p:nvSpPr>
            <p:spPr>
              <a:xfrm>
                <a:off x="241193" y="911645"/>
                <a:ext cx="3899139" cy="9834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CanardInstance</a:t>
                </a:r>
                <a:r>
                  <a:rPr lang="en-US" sz="1400" b="1" dirty="0"/>
                  <a:t> with Node ID and MTU</a:t>
                </a:r>
                <a:endParaRPr lang="en-US" sz="1400" dirty="0"/>
              </a:p>
              <a:p>
                <a:pPr algn="ctr"/>
                <a:endParaRPr lang="en-US" sz="1400" dirty="0"/>
              </a:p>
            </p:txBody>
          </p:sp>
          <p:grpSp>
            <p:nvGrpSpPr>
              <p:cNvPr id="28" name="Group 27">
                <a:extLst>
                  <a:ext uri="{FF2B5EF4-FFF2-40B4-BE49-F238E27FC236}">
                    <a16:creationId xmlns:a16="http://schemas.microsoft.com/office/drawing/2014/main" id="{3B6871EC-A592-3748-A72C-21DB573550D3}"/>
                  </a:ext>
                </a:extLst>
              </p:cNvPr>
              <p:cNvGrpSpPr/>
              <p:nvPr/>
            </p:nvGrpSpPr>
            <p:grpSpPr>
              <a:xfrm>
                <a:off x="241193" y="1931234"/>
                <a:ext cx="3899139" cy="2177408"/>
                <a:chOff x="301925" y="1207698"/>
                <a:chExt cx="3890513" cy="1882838"/>
              </a:xfrm>
            </p:grpSpPr>
            <p:sp>
              <p:nvSpPr>
                <p:cNvPr id="24" name="Rectangle 23">
                  <a:extLst>
                    <a:ext uri="{FF2B5EF4-FFF2-40B4-BE49-F238E27FC236}">
                      <a16:creationId xmlns:a16="http://schemas.microsoft.com/office/drawing/2014/main" id="{6712C016-5E90-EE4E-AFA8-68E477A6E4E0}"/>
                    </a:ext>
                  </a:extLst>
                </p:cNvPr>
                <p:cNvSpPr/>
                <p:nvPr/>
              </p:nvSpPr>
              <p:spPr>
                <a:xfrm>
                  <a:off x="301925" y="1207698"/>
                  <a:ext cx="3890513" cy="1882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t>Transmission Queue</a:t>
                  </a:r>
                </a:p>
              </p:txBody>
            </p:sp>
            <p:sp>
              <p:nvSpPr>
                <p:cNvPr id="23" name="Rectangle 22">
                  <a:extLst>
                    <a:ext uri="{FF2B5EF4-FFF2-40B4-BE49-F238E27FC236}">
                      <a16:creationId xmlns:a16="http://schemas.microsoft.com/office/drawing/2014/main" id="{99B77DF7-0865-1A49-B6B3-85A3F1FCC705}"/>
                    </a:ext>
                  </a:extLst>
                </p:cNvPr>
                <p:cNvSpPr/>
                <p:nvPr/>
              </p:nvSpPr>
              <p:spPr>
                <a:xfrm>
                  <a:off x="506735" y="1617043"/>
                  <a:ext cx="2879787" cy="906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5" name="Rectangle 24">
                  <a:extLst>
                    <a:ext uri="{FF2B5EF4-FFF2-40B4-BE49-F238E27FC236}">
                      <a16:creationId xmlns:a16="http://schemas.microsoft.com/office/drawing/2014/main" id="{0AAE3AD2-AAFC-294D-8017-778474AC8D75}"/>
                    </a:ext>
                  </a:extLst>
                </p:cNvPr>
                <p:cNvSpPr/>
                <p:nvPr/>
              </p:nvSpPr>
              <p:spPr>
                <a:xfrm>
                  <a:off x="659134" y="17694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6" name="Rectangle 25">
                  <a:extLst>
                    <a:ext uri="{FF2B5EF4-FFF2-40B4-BE49-F238E27FC236}">
                      <a16:creationId xmlns:a16="http://schemas.microsoft.com/office/drawing/2014/main" id="{A08A348D-BDB4-3E47-AC4E-F00EC9F21758}"/>
                    </a:ext>
                  </a:extLst>
                </p:cNvPr>
                <p:cNvSpPr/>
                <p:nvPr/>
              </p:nvSpPr>
              <p:spPr>
                <a:xfrm>
                  <a:off x="811535" y="19218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7" name="Rectangle 26">
                  <a:extLst>
                    <a:ext uri="{FF2B5EF4-FFF2-40B4-BE49-F238E27FC236}">
                      <a16:creationId xmlns:a16="http://schemas.microsoft.com/office/drawing/2014/main" id="{528DDA12-6463-AD4B-A579-C067F7F4B06B}"/>
                    </a:ext>
                  </a:extLst>
                </p:cNvPr>
                <p:cNvSpPr/>
                <p:nvPr/>
              </p:nvSpPr>
              <p:spPr>
                <a:xfrm>
                  <a:off x="963935" y="20742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 containing CAN ID, data, size</a:t>
                  </a:r>
                  <a:endParaRPr lang="en-US" sz="1100" dirty="0"/>
                </a:p>
              </p:txBody>
            </p:sp>
          </p:grpSp>
        </p:grpSp>
        <p:sp>
          <p:nvSpPr>
            <p:cNvPr id="232" name="Rectangle 231">
              <a:extLst>
                <a:ext uri="{FF2B5EF4-FFF2-40B4-BE49-F238E27FC236}">
                  <a16:creationId xmlns:a16="http://schemas.microsoft.com/office/drawing/2014/main" id="{E08AA9C4-825F-6443-9634-63069F1E39A6}"/>
                </a:ext>
              </a:extLst>
            </p:cNvPr>
            <p:cNvSpPr/>
            <p:nvPr/>
          </p:nvSpPr>
          <p:spPr>
            <a:xfrm>
              <a:off x="3925889" y="2771327"/>
              <a:ext cx="3496576" cy="2771101"/>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1" name="TextBox 240">
            <a:extLst>
              <a:ext uri="{FF2B5EF4-FFF2-40B4-BE49-F238E27FC236}">
                <a16:creationId xmlns:a16="http://schemas.microsoft.com/office/drawing/2014/main" id="{95BA7960-3BC7-CC4B-A284-B24D66E9C4BF}"/>
              </a:ext>
            </a:extLst>
          </p:cNvPr>
          <p:cNvSpPr txBox="1"/>
          <p:nvPr/>
        </p:nvSpPr>
        <p:spPr>
          <a:xfrm>
            <a:off x="66557" y="160581"/>
            <a:ext cx="3780493"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Create Heartbeat_1_0 message, serialize and place in buffer, create CanardTransfer and push it onto the transmission queue within CanardInstance</a:t>
            </a:r>
          </a:p>
        </p:txBody>
      </p:sp>
      <p:sp>
        <p:nvSpPr>
          <p:cNvPr id="242" name="TextBox 241">
            <a:extLst>
              <a:ext uri="{FF2B5EF4-FFF2-40B4-BE49-F238E27FC236}">
                <a16:creationId xmlns:a16="http://schemas.microsoft.com/office/drawing/2014/main" id="{E159063A-8151-7E4D-A2EB-A25BA3A40087}"/>
              </a:ext>
            </a:extLst>
          </p:cNvPr>
          <p:cNvSpPr txBox="1"/>
          <p:nvPr/>
        </p:nvSpPr>
        <p:spPr>
          <a:xfrm>
            <a:off x="7789446" y="5303078"/>
            <a:ext cx="4252905"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Peek into transmission queue, copy CanardFrame data to can_frame struct, and send it using SocketCAN. Make sure to pop the frame off the queue!</a:t>
            </a:r>
          </a:p>
        </p:txBody>
      </p:sp>
      <p:sp>
        <p:nvSpPr>
          <p:cNvPr id="249" name="TextBox 248">
            <a:extLst>
              <a:ext uri="{FF2B5EF4-FFF2-40B4-BE49-F238E27FC236}">
                <a16:creationId xmlns:a16="http://schemas.microsoft.com/office/drawing/2014/main" id="{36F1ECE1-1CE8-2C49-901D-67E97B5A3AD0}"/>
              </a:ext>
            </a:extLst>
          </p:cNvPr>
          <p:cNvSpPr txBox="1"/>
          <p:nvPr/>
        </p:nvSpPr>
        <p:spPr>
          <a:xfrm>
            <a:off x="11386868" y="2820838"/>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D8218A81-6237-3A42-AA90-A9BD44FF16EC}"/>
              </a:ext>
            </a:extLst>
          </p:cNvPr>
          <p:cNvSpPr/>
          <p:nvPr/>
        </p:nvSpPr>
        <p:spPr>
          <a:xfrm>
            <a:off x="83658" y="2719586"/>
            <a:ext cx="3631889" cy="79442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t>Serialize Heartbeat Message</a:t>
            </a:r>
            <a:endParaRPr lang="en-US" sz="1100" dirty="0">
              <a:solidFill>
                <a:schemeClr val="bg1"/>
              </a:solidFill>
            </a:endParaRPr>
          </a:p>
        </p:txBody>
      </p:sp>
      <p:sp>
        <p:nvSpPr>
          <p:cNvPr id="75" name="Rectangle 74">
            <a:extLst>
              <a:ext uri="{FF2B5EF4-FFF2-40B4-BE49-F238E27FC236}">
                <a16:creationId xmlns:a16="http://schemas.microsoft.com/office/drawing/2014/main" id="{07911F2C-61E9-A044-8A05-D3C277C1B341}"/>
              </a:ext>
            </a:extLst>
          </p:cNvPr>
          <p:cNvSpPr/>
          <p:nvPr/>
        </p:nvSpPr>
        <p:spPr>
          <a:xfrm>
            <a:off x="4941682" y="6082091"/>
            <a:ext cx="2099367" cy="71124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Push CanardTransfer on transmission queue</a:t>
            </a:r>
            <a:endParaRPr lang="en-US" sz="1100" dirty="0">
              <a:solidFill>
                <a:schemeClr val="bg1"/>
              </a:solidFill>
            </a:endParaRPr>
          </a:p>
        </p:txBody>
      </p:sp>
      <p:cxnSp>
        <p:nvCxnSpPr>
          <p:cNvPr id="46" name="Elbow Connector 45">
            <a:extLst>
              <a:ext uri="{FF2B5EF4-FFF2-40B4-BE49-F238E27FC236}">
                <a16:creationId xmlns:a16="http://schemas.microsoft.com/office/drawing/2014/main" id="{C20E8E0E-8E09-2B43-9ABE-4AD1252C0CCB}"/>
              </a:ext>
            </a:extLst>
          </p:cNvPr>
          <p:cNvCxnSpPr>
            <a:cxnSpLocks/>
            <a:stCxn id="9" idx="2"/>
            <a:endCxn id="75" idx="1"/>
          </p:cNvCxnSpPr>
          <p:nvPr/>
        </p:nvCxnSpPr>
        <p:spPr>
          <a:xfrm rot="16200000" flipH="1">
            <a:off x="3158588" y="4654618"/>
            <a:ext cx="524378" cy="3041809"/>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35211EAA-87A8-1141-8A96-230F4EF9CD07}"/>
              </a:ext>
            </a:extLst>
          </p:cNvPr>
          <p:cNvCxnSpPr>
            <a:cxnSpLocks/>
            <a:stCxn id="75" idx="0"/>
            <a:endCxn id="27" idx="2"/>
          </p:cNvCxnSpPr>
          <p:nvPr/>
        </p:nvCxnSpPr>
        <p:spPr>
          <a:xfrm flipV="1">
            <a:off x="5991366" y="5541911"/>
            <a:ext cx="5221" cy="54018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82" name="Rectangle 81">
            <a:extLst>
              <a:ext uri="{FF2B5EF4-FFF2-40B4-BE49-F238E27FC236}">
                <a16:creationId xmlns:a16="http://schemas.microsoft.com/office/drawing/2014/main" id="{8E3C4B52-E76A-7440-BA43-FF2BE0A26A2F}"/>
              </a:ext>
            </a:extLst>
          </p:cNvPr>
          <p:cNvSpPr/>
          <p:nvPr/>
        </p:nvSpPr>
        <p:spPr>
          <a:xfrm>
            <a:off x="9975408" y="3399681"/>
            <a:ext cx="2015112" cy="5362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Pop sent frame off transmission queue</a:t>
            </a:r>
            <a:endParaRPr lang="en-US" sz="1100" dirty="0">
              <a:solidFill>
                <a:schemeClr val="bg1"/>
              </a:solidFill>
            </a:endParaRPr>
          </a:p>
        </p:txBody>
      </p:sp>
      <p:cxnSp>
        <p:nvCxnSpPr>
          <p:cNvPr id="67" name="Elbow Connector 66">
            <a:extLst>
              <a:ext uri="{FF2B5EF4-FFF2-40B4-BE49-F238E27FC236}">
                <a16:creationId xmlns:a16="http://schemas.microsoft.com/office/drawing/2014/main" id="{8138DF7F-2617-994B-BF17-6DDCEA2A1793}"/>
              </a:ext>
            </a:extLst>
          </p:cNvPr>
          <p:cNvCxnSpPr>
            <a:cxnSpLocks/>
            <a:stCxn id="7" idx="1"/>
            <a:endCxn id="54" idx="3"/>
          </p:cNvCxnSpPr>
          <p:nvPr/>
        </p:nvCxnSpPr>
        <p:spPr>
          <a:xfrm rot="10800000" flipV="1">
            <a:off x="3715548" y="2021694"/>
            <a:ext cx="687669" cy="1095103"/>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96" name="Straight Arrow Connector 95">
            <a:extLst>
              <a:ext uri="{FF2B5EF4-FFF2-40B4-BE49-F238E27FC236}">
                <a16:creationId xmlns:a16="http://schemas.microsoft.com/office/drawing/2014/main" id="{732BF1FA-CE6F-A84C-8410-AD654E070CE3}"/>
              </a:ext>
            </a:extLst>
          </p:cNvPr>
          <p:cNvCxnSpPr>
            <a:cxnSpLocks/>
            <a:stCxn id="54" idx="2"/>
            <a:endCxn id="9" idx="0"/>
          </p:cNvCxnSpPr>
          <p:nvPr/>
        </p:nvCxnSpPr>
        <p:spPr>
          <a:xfrm>
            <a:off x="1899603" y="3514010"/>
            <a:ext cx="270" cy="5779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nvGrpSpPr>
          <p:cNvPr id="101" name="Group 100">
            <a:extLst>
              <a:ext uri="{FF2B5EF4-FFF2-40B4-BE49-F238E27FC236}">
                <a16:creationId xmlns:a16="http://schemas.microsoft.com/office/drawing/2014/main" id="{D12442AE-3922-5949-883B-C7D65806D650}"/>
              </a:ext>
            </a:extLst>
          </p:cNvPr>
          <p:cNvGrpSpPr/>
          <p:nvPr/>
        </p:nvGrpSpPr>
        <p:grpSpPr>
          <a:xfrm>
            <a:off x="8675370" y="140764"/>
            <a:ext cx="3450073" cy="1947848"/>
            <a:chOff x="8675370" y="6309"/>
            <a:chExt cx="3450073" cy="1947848"/>
          </a:xfrm>
        </p:grpSpPr>
        <p:grpSp>
          <p:nvGrpSpPr>
            <p:cNvPr id="102" name="Group 101">
              <a:extLst>
                <a:ext uri="{FF2B5EF4-FFF2-40B4-BE49-F238E27FC236}">
                  <a16:creationId xmlns:a16="http://schemas.microsoft.com/office/drawing/2014/main" id="{0D1005F7-D39E-E042-8610-D397280D6845}"/>
                </a:ext>
              </a:extLst>
            </p:cNvPr>
            <p:cNvGrpSpPr/>
            <p:nvPr/>
          </p:nvGrpSpPr>
          <p:grpSpPr>
            <a:xfrm>
              <a:off x="8675370" y="6309"/>
              <a:ext cx="2692067" cy="1947848"/>
              <a:chOff x="9268129" y="-1394"/>
              <a:chExt cx="2692067" cy="1947848"/>
            </a:xfrm>
          </p:grpSpPr>
          <p:sp>
            <p:nvSpPr>
              <p:cNvPr id="104" name="TextBox 103">
                <a:extLst>
                  <a:ext uri="{FF2B5EF4-FFF2-40B4-BE49-F238E27FC236}">
                    <a16:creationId xmlns:a16="http://schemas.microsoft.com/office/drawing/2014/main" id="{49B0CB36-2386-F541-8E32-B50A56F1FF27}"/>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105" name="Group 104">
                <a:extLst>
                  <a:ext uri="{FF2B5EF4-FFF2-40B4-BE49-F238E27FC236}">
                    <a16:creationId xmlns:a16="http://schemas.microsoft.com/office/drawing/2014/main" id="{9C4472C4-6AC1-C946-B1D8-5F08FA918497}"/>
                  </a:ext>
                </a:extLst>
              </p:cNvPr>
              <p:cNvGrpSpPr/>
              <p:nvPr/>
            </p:nvGrpSpPr>
            <p:grpSpPr>
              <a:xfrm>
                <a:off x="9268129" y="367939"/>
                <a:ext cx="2692067" cy="1578515"/>
                <a:chOff x="9268129" y="367939"/>
                <a:chExt cx="2692067" cy="1578515"/>
              </a:xfrm>
            </p:grpSpPr>
            <p:sp>
              <p:nvSpPr>
                <p:cNvPr id="106" name="Rectangle 105">
                  <a:extLst>
                    <a:ext uri="{FF2B5EF4-FFF2-40B4-BE49-F238E27FC236}">
                      <a16:creationId xmlns:a16="http://schemas.microsoft.com/office/drawing/2014/main" id="{47E72CFB-BB2F-EB46-A03E-A2E59366D575}"/>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107" name="Oval 106">
                  <a:extLst>
                    <a:ext uri="{FF2B5EF4-FFF2-40B4-BE49-F238E27FC236}">
                      <a16:creationId xmlns:a16="http://schemas.microsoft.com/office/drawing/2014/main" id="{5D2AF29D-8633-CE48-A720-56D25C76295B}"/>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TextBox 107">
                  <a:extLst>
                    <a:ext uri="{FF2B5EF4-FFF2-40B4-BE49-F238E27FC236}">
                      <a16:creationId xmlns:a16="http://schemas.microsoft.com/office/drawing/2014/main" id="{6255F3AD-CA93-1149-9D90-E15DD8B9F286}"/>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109" name="TextBox 108">
                  <a:extLst>
                    <a:ext uri="{FF2B5EF4-FFF2-40B4-BE49-F238E27FC236}">
                      <a16:creationId xmlns:a16="http://schemas.microsoft.com/office/drawing/2014/main" id="{F61EF3A2-9895-E64A-AC45-50ED16A69175}"/>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110" name="Rectangle 109">
                  <a:extLst>
                    <a:ext uri="{FF2B5EF4-FFF2-40B4-BE49-F238E27FC236}">
                      <a16:creationId xmlns:a16="http://schemas.microsoft.com/office/drawing/2014/main" id="{5D7DC0AD-3285-DB44-96A0-DF547D329E50}"/>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103" name="Rectangle 102">
              <a:extLst>
                <a:ext uri="{FF2B5EF4-FFF2-40B4-BE49-F238E27FC236}">
                  <a16:creationId xmlns:a16="http://schemas.microsoft.com/office/drawing/2014/main" id="{F4968260-2C56-7246-BC70-C1F80A4F5041}"/>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112" name="Rectangle 111">
            <a:extLst>
              <a:ext uri="{FF2B5EF4-FFF2-40B4-BE49-F238E27FC236}">
                <a16:creationId xmlns:a16="http://schemas.microsoft.com/office/drawing/2014/main" id="{07E8557B-E512-2943-B075-64E02F32129F}"/>
              </a:ext>
            </a:extLst>
          </p:cNvPr>
          <p:cNvSpPr/>
          <p:nvPr/>
        </p:nvSpPr>
        <p:spPr>
          <a:xfrm>
            <a:off x="4403215" y="1027363"/>
            <a:ext cx="4197189"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a:t>
            </a:r>
            <a:endParaRPr lang="en-US" sz="1400" dirty="0"/>
          </a:p>
        </p:txBody>
      </p:sp>
      <p:cxnSp>
        <p:nvCxnSpPr>
          <p:cNvPr id="74" name="Elbow Connector 73">
            <a:extLst>
              <a:ext uri="{FF2B5EF4-FFF2-40B4-BE49-F238E27FC236}">
                <a16:creationId xmlns:a16="http://schemas.microsoft.com/office/drawing/2014/main" id="{E7ACB8DE-8B8C-154C-BFD1-71617BA0C7DA}"/>
              </a:ext>
            </a:extLst>
          </p:cNvPr>
          <p:cNvCxnSpPr>
            <a:cxnSpLocks/>
            <a:stCxn id="112" idx="1"/>
            <a:endCxn id="54" idx="3"/>
          </p:cNvCxnSpPr>
          <p:nvPr/>
        </p:nvCxnSpPr>
        <p:spPr>
          <a:xfrm rot="10800000" flipV="1">
            <a:off x="3715547" y="1346138"/>
            <a:ext cx="687668" cy="1770660"/>
          </a:xfrm>
          <a:prstGeom prst="bentConnector3">
            <a:avLst/>
          </a:prstGeom>
          <a:ln w="28575">
            <a:tailEnd type="triangle"/>
          </a:ln>
        </p:spPr>
        <p:style>
          <a:lnRef idx="1">
            <a:schemeClr val="dk1"/>
          </a:lnRef>
          <a:fillRef idx="0">
            <a:schemeClr val="dk1"/>
          </a:fillRef>
          <a:effectRef idx="0">
            <a:schemeClr val="dk1"/>
          </a:effectRef>
          <a:fontRef idx="minor">
            <a:schemeClr val="tx1"/>
          </a:fontRef>
        </p:style>
      </p:cxnSp>
      <p:cxnSp>
        <p:nvCxnSpPr>
          <p:cNvPr id="115" name="Straight Arrow Connector 114">
            <a:extLst>
              <a:ext uri="{FF2B5EF4-FFF2-40B4-BE49-F238E27FC236}">
                <a16:creationId xmlns:a16="http://schemas.microsoft.com/office/drawing/2014/main" id="{36043AA4-54AD-B643-BC5D-A4C485B83B35}"/>
              </a:ext>
            </a:extLst>
          </p:cNvPr>
          <p:cNvCxnSpPr>
            <a:stCxn id="53" idx="3"/>
            <a:endCxn id="193" idx="1"/>
          </p:cNvCxnSpPr>
          <p:nvPr/>
        </p:nvCxnSpPr>
        <p:spPr>
          <a:xfrm flipV="1">
            <a:off x="10571996" y="4805930"/>
            <a:ext cx="359045"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817444D2-C2F8-D142-8AE8-5317A376179C}"/>
              </a:ext>
            </a:extLst>
          </p:cNvPr>
          <p:cNvCxnSpPr>
            <a:cxnSpLocks/>
            <a:stCxn id="27" idx="3"/>
            <a:endCxn id="53" idx="1"/>
          </p:cNvCxnSpPr>
          <p:nvPr/>
        </p:nvCxnSpPr>
        <p:spPr>
          <a:xfrm flipV="1">
            <a:off x="7189844" y="4805931"/>
            <a:ext cx="599602" cy="25232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42" name="TextBox 141">
            <a:extLst>
              <a:ext uri="{FF2B5EF4-FFF2-40B4-BE49-F238E27FC236}">
                <a16:creationId xmlns:a16="http://schemas.microsoft.com/office/drawing/2014/main" id="{559AAF52-E65C-4A4A-B567-52394DF08A83}"/>
              </a:ext>
            </a:extLst>
          </p:cNvPr>
          <p:cNvSpPr txBox="1"/>
          <p:nvPr/>
        </p:nvSpPr>
        <p:spPr>
          <a:xfrm>
            <a:off x="11379200" y="2675467"/>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143" name="TextBox 142">
            <a:extLst>
              <a:ext uri="{FF2B5EF4-FFF2-40B4-BE49-F238E27FC236}">
                <a16:creationId xmlns:a16="http://schemas.microsoft.com/office/drawing/2014/main" id="{2F512C34-0B4C-F94D-BF04-51C6DE4E4507}"/>
              </a:ext>
            </a:extLst>
          </p:cNvPr>
          <p:cNvSpPr txBox="1"/>
          <p:nvPr/>
        </p:nvSpPr>
        <p:spPr>
          <a:xfrm>
            <a:off x="10521244" y="2686756"/>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9548A0C-9881-2749-BE52-94E8CE012A8F}"/>
              </a:ext>
            </a:extLst>
          </p:cNvPr>
          <p:cNvSpPr/>
          <p:nvPr/>
        </p:nvSpPr>
        <p:spPr>
          <a:xfrm>
            <a:off x="7709836" y="2535203"/>
            <a:ext cx="4393285" cy="380784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2880" tIns="182880" rIns="182880" bIns="182880" rtlCol="0" anchor="t"/>
          <a:lstStyle/>
          <a:p>
            <a:pPr algn="ctr"/>
            <a:r>
              <a:rPr lang="en-US" dirty="0">
                <a:solidFill>
                  <a:schemeClr val="tx1"/>
                </a:solidFill>
                <a:latin typeface="+mj-lt"/>
              </a:rPr>
              <a:t>TX Process Function</a:t>
            </a:r>
          </a:p>
        </p:txBody>
      </p:sp>
      <p:cxnSp>
        <p:nvCxnSpPr>
          <p:cNvPr id="11" name="Elbow Connector 10">
            <a:extLst>
              <a:ext uri="{FF2B5EF4-FFF2-40B4-BE49-F238E27FC236}">
                <a16:creationId xmlns:a16="http://schemas.microsoft.com/office/drawing/2014/main" id="{AC7CF87F-C51A-5549-9F77-F26CF3B85682}"/>
              </a:ext>
            </a:extLst>
          </p:cNvPr>
          <p:cNvCxnSpPr>
            <a:stCxn id="53" idx="3"/>
            <a:endCxn id="82" idx="1"/>
          </p:cNvCxnSpPr>
          <p:nvPr/>
        </p:nvCxnSpPr>
        <p:spPr>
          <a:xfrm flipH="1" flipV="1">
            <a:off x="9975408" y="3667831"/>
            <a:ext cx="596588" cy="1138100"/>
          </a:xfrm>
          <a:prstGeom prst="bentConnector5">
            <a:avLst>
              <a:gd name="adj1" fmla="val -27024"/>
              <a:gd name="adj2" fmla="val 56152"/>
              <a:gd name="adj3" fmla="val 138318"/>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76161608-3BAB-3141-8FC1-467BA3026237}"/>
              </a:ext>
            </a:extLst>
          </p:cNvPr>
          <p:cNvSpPr/>
          <p:nvPr/>
        </p:nvSpPr>
        <p:spPr>
          <a:xfrm>
            <a:off x="56456" y="3609036"/>
            <a:ext cx="7592610" cy="324896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27255267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A206C2-0755-AE44-BB00-2273F20F934C}"/>
              </a:ext>
            </a:extLst>
          </p:cNvPr>
          <p:cNvSpPr/>
          <p:nvPr/>
        </p:nvSpPr>
        <p:spPr>
          <a:xfrm>
            <a:off x="66047" y="1383725"/>
            <a:ext cx="3882956" cy="10199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Message (struct) with Uptime, Health, and Mode</a:t>
            </a:r>
            <a:endParaRPr lang="en-US" sz="1100" dirty="0"/>
          </a:p>
        </p:txBody>
      </p:sp>
      <p:cxnSp>
        <p:nvCxnSpPr>
          <p:cNvPr id="6" name="Straight Arrow Connector 5">
            <a:extLst>
              <a:ext uri="{FF2B5EF4-FFF2-40B4-BE49-F238E27FC236}">
                <a16:creationId xmlns:a16="http://schemas.microsoft.com/office/drawing/2014/main" id="{61F09105-6ADC-5E42-A407-DEC626EEA262}"/>
              </a:ext>
            </a:extLst>
          </p:cNvPr>
          <p:cNvCxnSpPr>
            <a:cxnSpLocks/>
            <a:stCxn id="4" idx="2"/>
            <a:endCxn id="54" idx="0"/>
          </p:cNvCxnSpPr>
          <p:nvPr/>
        </p:nvCxnSpPr>
        <p:spPr>
          <a:xfrm flipH="1">
            <a:off x="1899603" y="2403708"/>
            <a:ext cx="107922" cy="31587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F82668F-ADFE-A847-81B9-F3A1E8B4931C}"/>
              </a:ext>
            </a:extLst>
          </p:cNvPr>
          <p:cNvSpPr/>
          <p:nvPr/>
        </p:nvSpPr>
        <p:spPr>
          <a:xfrm>
            <a:off x="4403216" y="1702920"/>
            <a:ext cx="4201110"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size</a:t>
            </a:r>
            <a:endParaRPr lang="en-US" sz="1400" dirty="0"/>
          </a:p>
        </p:txBody>
      </p:sp>
      <p:sp>
        <p:nvSpPr>
          <p:cNvPr id="9" name="Rectangle 8">
            <a:extLst>
              <a:ext uri="{FF2B5EF4-FFF2-40B4-BE49-F238E27FC236}">
                <a16:creationId xmlns:a16="http://schemas.microsoft.com/office/drawing/2014/main" id="{C585EDB6-51B8-1047-A7C9-E63F529E583C}"/>
              </a:ext>
            </a:extLst>
          </p:cNvPr>
          <p:cNvSpPr/>
          <p:nvPr/>
        </p:nvSpPr>
        <p:spPr>
          <a:xfrm>
            <a:off x="128851" y="4091968"/>
            <a:ext cx="3542044" cy="18213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CanardTransfer</a:t>
            </a:r>
            <a:r>
              <a:rPr lang="en-US" sz="1400" b="1" dirty="0"/>
              <a:t> and populate with serialized Heartbeat message, timestamp, transfer ID, payload buffer size, &amp; payload </a:t>
            </a:r>
            <a:endParaRPr lang="en-US" sz="1100" dirty="0"/>
          </a:p>
        </p:txBody>
      </p:sp>
      <p:sp>
        <p:nvSpPr>
          <p:cNvPr id="53" name="Rectangle 52">
            <a:extLst>
              <a:ext uri="{FF2B5EF4-FFF2-40B4-BE49-F238E27FC236}">
                <a16:creationId xmlns:a16="http://schemas.microsoft.com/office/drawing/2014/main" id="{282B644A-AC7D-BE49-92DE-9CD9E44D56FB}"/>
              </a:ext>
            </a:extLst>
          </p:cNvPr>
          <p:cNvSpPr/>
          <p:nvPr/>
        </p:nvSpPr>
        <p:spPr>
          <a:xfrm>
            <a:off x="7789446" y="4397745"/>
            <a:ext cx="2782550" cy="816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Raw CAN frame to be sent with SocketCAN</a:t>
            </a:r>
            <a:endParaRPr lang="en-US" sz="1100" dirty="0"/>
          </a:p>
          <a:p>
            <a:pPr algn="ctr"/>
            <a:endParaRPr lang="en-US" sz="1400" dirty="0"/>
          </a:p>
        </p:txBody>
      </p:sp>
      <p:sp>
        <p:nvSpPr>
          <p:cNvPr id="80" name="TextBox 79">
            <a:extLst>
              <a:ext uri="{FF2B5EF4-FFF2-40B4-BE49-F238E27FC236}">
                <a16:creationId xmlns:a16="http://schemas.microsoft.com/office/drawing/2014/main" id="{357A0035-C1C4-0D42-9055-8C43680C6C9B}"/>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(TX)</a:t>
            </a:r>
          </a:p>
        </p:txBody>
      </p:sp>
      <p:grpSp>
        <p:nvGrpSpPr>
          <p:cNvPr id="192" name="Group 191">
            <a:extLst>
              <a:ext uri="{FF2B5EF4-FFF2-40B4-BE49-F238E27FC236}">
                <a16:creationId xmlns:a16="http://schemas.microsoft.com/office/drawing/2014/main" id="{C0A41995-443A-1E45-B940-2F562CB95993}"/>
              </a:ext>
            </a:extLst>
          </p:cNvPr>
          <p:cNvGrpSpPr/>
          <p:nvPr/>
        </p:nvGrpSpPr>
        <p:grpSpPr>
          <a:xfrm>
            <a:off x="10931041" y="4436598"/>
            <a:ext cx="1099661" cy="738664"/>
            <a:chOff x="4748747" y="3076721"/>
            <a:chExt cx="1812434" cy="1042959"/>
          </a:xfrm>
        </p:grpSpPr>
        <p:sp>
          <p:nvSpPr>
            <p:cNvPr id="193" name="Rectangle 192">
              <a:extLst>
                <a:ext uri="{FF2B5EF4-FFF2-40B4-BE49-F238E27FC236}">
                  <a16:creationId xmlns:a16="http://schemas.microsoft.com/office/drawing/2014/main" id="{7D5F08C2-8DCE-484F-8D09-47F0B28415AA}"/>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194" name="Group 193">
              <a:extLst>
                <a:ext uri="{FF2B5EF4-FFF2-40B4-BE49-F238E27FC236}">
                  <a16:creationId xmlns:a16="http://schemas.microsoft.com/office/drawing/2014/main" id="{DF4DD9AE-7621-EB4D-B7A3-902D89CC0F8F}"/>
                </a:ext>
              </a:extLst>
            </p:cNvPr>
            <p:cNvGrpSpPr/>
            <p:nvPr/>
          </p:nvGrpSpPr>
          <p:grpSpPr>
            <a:xfrm>
              <a:off x="5086026" y="3607342"/>
              <a:ext cx="1147200" cy="291883"/>
              <a:chOff x="5055078" y="2632413"/>
              <a:chExt cx="1147200" cy="291883"/>
            </a:xfrm>
          </p:grpSpPr>
          <p:cxnSp>
            <p:nvCxnSpPr>
              <p:cNvPr id="195" name="Straight Connector 194">
                <a:extLst>
                  <a:ext uri="{FF2B5EF4-FFF2-40B4-BE49-F238E27FC236}">
                    <a16:creationId xmlns:a16="http://schemas.microsoft.com/office/drawing/2014/main" id="{2FA03D84-7419-3849-8BE2-A957E1C0E38B}"/>
                  </a:ext>
                </a:extLst>
              </p:cNvPr>
              <p:cNvCxnSpPr>
                <a:cxnSpLocks/>
              </p:cNvCxnSpPr>
              <p:nvPr/>
            </p:nvCxnSpPr>
            <p:spPr>
              <a:xfrm>
                <a:off x="5061931" y="2632414"/>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6" name="Straight Connector 195">
                <a:extLst>
                  <a:ext uri="{FF2B5EF4-FFF2-40B4-BE49-F238E27FC236}">
                    <a16:creationId xmlns:a16="http://schemas.microsoft.com/office/drawing/2014/main" id="{292045A2-B011-8C45-98B5-92AA18678487}"/>
                  </a:ext>
                </a:extLst>
              </p:cNvPr>
              <p:cNvCxnSpPr>
                <a:cxnSpLocks/>
              </p:cNvCxnSpPr>
              <p:nvPr/>
            </p:nvCxnSpPr>
            <p:spPr>
              <a:xfrm flipV="1">
                <a:off x="5055078" y="2632414"/>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7" name="Straight Connector 196">
                <a:extLst>
                  <a:ext uri="{FF2B5EF4-FFF2-40B4-BE49-F238E27FC236}">
                    <a16:creationId xmlns:a16="http://schemas.microsoft.com/office/drawing/2014/main" id="{FC409ADF-0C53-C048-9939-FF7E48BD47AA}"/>
                  </a:ext>
                </a:extLst>
              </p:cNvPr>
              <p:cNvCxnSpPr>
                <a:cxnSpLocks/>
              </p:cNvCxnSpPr>
              <p:nvPr/>
            </p:nvCxnSpPr>
            <p:spPr>
              <a:xfrm>
                <a:off x="5432461" y="2632414"/>
                <a:ext cx="399287" cy="291881"/>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Straight Connector 197">
                <a:extLst>
                  <a:ext uri="{FF2B5EF4-FFF2-40B4-BE49-F238E27FC236}">
                    <a16:creationId xmlns:a16="http://schemas.microsoft.com/office/drawing/2014/main" id="{D49366B1-5518-A847-9558-8C7C792021C3}"/>
                  </a:ext>
                </a:extLst>
              </p:cNvPr>
              <p:cNvCxnSpPr>
                <a:cxnSpLocks/>
              </p:cNvCxnSpPr>
              <p:nvPr/>
            </p:nvCxnSpPr>
            <p:spPr>
              <a:xfrm flipV="1">
                <a:off x="5425608" y="2632414"/>
                <a:ext cx="396816" cy="291882"/>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9" name="Straight Connector 198">
                <a:extLst>
                  <a:ext uri="{FF2B5EF4-FFF2-40B4-BE49-F238E27FC236}">
                    <a16:creationId xmlns:a16="http://schemas.microsoft.com/office/drawing/2014/main" id="{EFDFF0E4-06FD-7446-9A6B-E0CE8AFEF40A}"/>
                  </a:ext>
                </a:extLst>
              </p:cNvPr>
              <p:cNvCxnSpPr>
                <a:cxnSpLocks/>
              </p:cNvCxnSpPr>
              <p:nvPr/>
            </p:nvCxnSpPr>
            <p:spPr>
              <a:xfrm>
                <a:off x="5802991" y="2632413"/>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00" name="Straight Connector 199">
                <a:extLst>
                  <a:ext uri="{FF2B5EF4-FFF2-40B4-BE49-F238E27FC236}">
                    <a16:creationId xmlns:a16="http://schemas.microsoft.com/office/drawing/2014/main" id="{2017B6BE-7D0D-7A4C-BE75-51D9E20E5259}"/>
                  </a:ext>
                </a:extLst>
              </p:cNvPr>
              <p:cNvCxnSpPr>
                <a:cxnSpLocks/>
              </p:cNvCxnSpPr>
              <p:nvPr/>
            </p:nvCxnSpPr>
            <p:spPr>
              <a:xfrm flipV="1">
                <a:off x="5796138" y="2632413"/>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2" name="Group 11">
            <a:extLst>
              <a:ext uri="{FF2B5EF4-FFF2-40B4-BE49-F238E27FC236}">
                <a16:creationId xmlns:a16="http://schemas.microsoft.com/office/drawing/2014/main" id="{E172E376-35FB-034B-BD9F-CDB3E64CBCF0}"/>
              </a:ext>
            </a:extLst>
          </p:cNvPr>
          <p:cNvGrpSpPr/>
          <p:nvPr/>
        </p:nvGrpSpPr>
        <p:grpSpPr>
          <a:xfrm>
            <a:off x="4127254" y="2566910"/>
            <a:ext cx="3496576" cy="3294503"/>
            <a:chOff x="3925889" y="2771327"/>
            <a:chExt cx="3496576" cy="2771101"/>
          </a:xfrm>
        </p:grpSpPr>
        <p:grpSp>
          <p:nvGrpSpPr>
            <p:cNvPr id="30" name="Group 29">
              <a:extLst>
                <a:ext uri="{FF2B5EF4-FFF2-40B4-BE49-F238E27FC236}">
                  <a16:creationId xmlns:a16="http://schemas.microsoft.com/office/drawing/2014/main" id="{29CB6DE6-1F7A-FF40-8ABD-8D2A82820BCB}"/>
                </a:ext>
              </a:extLst>
            </p:cNvPr>
            <p:cNvGrpSpPr/>
            <p:nvPr/>
          </p:nvGrpSpPr>
          <p:grpSpPr>
            <a:xfrm>
              <a:off x="3997142" y="2830340"/>
              <a:ext cx="3308609" cy="2622551"/>
              <a:chOff x="161169" y="849876"/>
              <a:chExt cx="4067242" cy="3352747"/>
            </a:xfrm>
          </p:grpSpPr>
          <p:sp>
            <p:nvSpPr>
              <p:cNvPr id="29" name="Rectangle 28">
                <a:extLst>
                  <a:ext uri="{FF2B5EF4-FFF2-40B4-BE49-F238E27FC236}">
                    <a16:creationId xmlns:a16="http://schemas.microsoft.com/office/drawing/2014/main" id="{97CA02BC-C128-7945-80CE-B244E5A07539}"/>
                  </a:ext>
                </a:extLst>
              </p:cNvPr>
              <p:cNvSpPr/>
              <p:nvPr/>
            </p:nvSpPr>
            <p:spPr>
              <a:xfrm>
                <a:off x="161169" y="849876"/>
                <a:ext cx="4067242" cy="33527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 name="Rectangle 14">
                <a:extLst>
                  <a:ext uri="{FF2B5EF4-FFF2-40B4-BE49-F238E27FC236}">
                    <a16:creationId xmlns:a16="http://schemas.microsoft.com/office/drawing/2014/main" id="{07962467-DF51-FD4A-B7A9-DB55768C9251}"/>
                  </a:ext>
                </a:extLst>
              </p:cNvPr>
              <p:cNvSpPr/>
              <p:nvPr/>
            </p:nvSpPr>
            <p:spPr>
              <a:xfrm>
                <a:off x="241193" y="911645"/>
                <a:ext cx="3899139" cy="9834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a:t>
                </a:r>
                <a:r>
                  <a:rPr lang="en-US" sz="1400" b="1" dirty="0" err="1"/>
                  <a:t>CanardInstance</a:t>
                </a:r>
                <a:r>
                  <a:rPr lang="en-US" sz="1400" b="1" dirty="0"/>
                  <a:t> with Node ID and MTU</a:t>
                </a:r>
                <a:endParaRPr lang="en-US" sz="1400" dirty="0"/>
              </a:p>
              <a:p>
                <a:pPr algn="ctr"/>
                <a:endParaRPr lang="en-US" sz="1400" dirty="0"/>
              </a:p>
            </p:txBody>
          </p:sp>
          <p:grpSp>
            <p:nvGrpSpPr>
              <p:cNvPr id="28" name="Group 27">
                <a:extLst>
                  <a:ext uri="{FF2B5EF4-FFF2-40B4-BE49-F238E27FC236}">
                    <a16:creationId xmlns:a16="http://schemas.microsoft.com/office/drawing/2014/main" id="{3B6871EC-A592-3748-A72C-21DB573550D3}"/>
                  </a:ext>
                </a:extLst>
              </p:cNvPr>
              <p:cNvGrpSpPr/>
              <p:nvPr/>
            </p:nvGrpSpPr>
            <p:grpSpPr>
              <a:xfrm>
                <a:off x="241193" y="1931234"/>
                <a:ext cx="3899139" cy="2177408"/>
                <a:chOff x="301925" y="1207698"/>
                <a:chExt cx="3890513" cy="1882838"/>
              </a:xfrm>
            </p:grpSpPr>
            <p:sp>
              <p:nvSpPr>
                <p:cNvPr id="24" name="Rectangle 23">
                  <a:extLst>
                    <a:ext uri="{FF2B5EF4-FFF2-40B4-BE49-F238E27FC236}">
                      <a16:creationId xmlns:a16="http://schemas.microsoft.com/office/drawing/2014/main" id="{6712C016-5E90-EE4E-AFA8-68E477A6E4E0}"/>
                    </a:ext>
                  </a:extLst>
                </p:cNvPr>
                <p:cNvSpPr/>
                <p:nvPr/>
              </p:nvSpPr>
              <p:spPr>
                <a:xfrm>
                  <a:off x="301925" y="1207698"/>
                  <a:ext cx="3890513" cy="1882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t>Transmission Queue</a:t>
                  </a:r>
                </a:p>
              </p:txBody>
            </p:sp>
            <p:sp>
              <p:nvSpPr>
                <p:cNvPr id="23" name="Rectangle 22">
                  <a:extLst>
                    <a:ext uri="{FF2B5EF4-FFF2-40B4-BE49-F238E27FC236}">
                      <a16:creationId xmlns:a16="http://schemas.microsoft.com/office/drawing/2014/main" id="{99B77DF7-0865-1A49-B6B3-85A3F1FCC705}"/>
                    </a:ext>
                  </a:extLst>
                </p:cNvPr>
                <p:cNvSpPr/>
                <p:nvPr/>
              </p:nvSpPr>
              <p:spPr>
                <a:xfrm>
                  <a:off x="506735" y="1617043"/>
                  <a:ext cx="2879787" cy="906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5" name="Rectangle 24">
                  <a:extLst>
                    <a:ext uri="{FF2B5EF4-FFF2-40B4-BE49-F238E27FC236}">
                      <a16:creationId xmlns:a16="http://schemas.microsoft.com/office/drawing/2014/main" id="{0AAE3AD2-AAFC-294D-8017-778474AC8D75}"/>
                    </a:ext>
                  </a:extLst>
                </p:cNvPr>
                <p:cNvSpPr/>
                <p:nvPr/>
              </p:nvSpPr>
              <p:spPr>
                <a:xfrm>
                  <a:off x="659134" y="17694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6" name="Rectangle 25">
                  <a:extLst>
                    <a:ext uri="{FF2B5EF4-FFF2-40B4-BE49-F238E27FC236}">
                      <a16:creationId xmlns:a16="http://schemas.microsoft.com/office/drawing/2014/main" id="{A08A348D-BDB4-3E47-AC4E-F00EC9F21758}"/>
                    </a:ext>
                  </a:extLst>
                </p:cNvPr>
                <p:cNvSpPr/>
                <p:nvPr/>
              </p:nvSpPr>
              <p:spPr>
                <a:xfrm>
                  <a:off x="811535" y="19218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7" name="Rectangle 26">
                  <a:extLst>
                    <a:ext uri="{FF2B5EF4-FFF2-40B4-BE49-F238E27FC236}">
                      <a16:creationId xmlns:a16="http://schemas.microsoft.com/office/drawing/2014/main" id="{528DDA12-6463-AD4B-A579-C067F7F4B06B}"/>
                    </a:ext>
                  </a:extLst>
                </p:cNvPr>
                <p:cNvSpPr/>
                <p:nvPr/>
              </p:nvSpPr>
              <p:spPr>
                <a:xfrm>
                  <a:off x="963935" y="20742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 containing CAN ID, data, size</a:t>
                  </a:r>
                  <a:endParaRPr lang="en-US" sz="1100" dirty="0"/>
                </a:p>
              </p:txBody>
            </p:sp>
          </p:grpSp>
        </p:grpSp>
        <p:sp>
          <p:nvSpPr>
            <p:cNvPr id="232" name="Rectangle 231">
              <a:extLst>
                <a:ext uri="{FF2B5EF4-FFF2-40B4-BE49-F238E27FC236}">
                  <a16:creationId xmlns:a16="http://schemas.microsoft.com/office/drawing/2014/main" id="{E08AA9C4-825F-6443-9634-63069F1E39A6}"/>
                </a:ext>
              </a:extLst>
            </p:cNvPr>
            <p:cNvSpPr/>
            <p:nvPr/>
          </p:nvSpPr>
          <p:spPr>
            <a:xfrm>
              <a:off x="3925889" y="2771327"/>
              <a:ext cx="3496576" cy="2771101"/>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1" name="TextBox 240">
            <a:extLst>
              <a:ext uri="{FF2B5EF4-FFF2-40B4-BE49-F238E27FC236}">
                <a16:creationId xmlns:a16="http://schemas.microsoft.com/office/drawing/2014/main" id="{95BA7960-3BC7-CC4B-A284-B24D66E9C4BF}"/>
              </a:ext>
            </a:extLst>
          </p:cNvPr>
          <p:cNvSpPr txBox="1"/>
          <p:nvPr/>
        </p:nvSpPr>
        <p:spPr>
          <a:xfrm>
            <a:off x="66557" y="160581"/>
            <a:ext cx="3780493"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Create Heartbeat_1_0 message, serialize and place in buffer, create CanardTransfer and push it onto the transmission queue within CanardInstance</a:t>
            </a:r>
          </a:p>
        </p:txBody>
      </p:sp>
      <p:sp>
        <p:nvSpPr>
          <p:cNvPr id="242" name="TextBox 241">
            <a:extLst>
              <a:ext uri="{FF2B5EF4-FFF2-40B4-BE49-F238E27FC236}">
                <a16:creationId xmlns:a16="http://schemas.microsoft.com/office/drawing/2014/main" id="{E159063A-8151-7E4D-A2EB-A25BA3A40087}"/>
              </a:ext>
            </a:extLst>
          </p:cNvPr>
          <p:cNvSpPr txBox="1"/>
          <p:nvPr/>
        </p:nvSpPr>
        <p:spPr>
          <a:xfrm>
            <a:off x="7789446" y="5303078"/>
            <a:ext cx="4252905"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Peek into transmission queue, copy CanardFrame data to can_frame struct, and send it using SocketCAN. Make sure to pop the frame off the queue!</a:t>
            </a:r>
          </a:p>
        </p:txBody>
      </p:sp>
      <p:sp>
        <p:nvSpPr>
          <p:cNvPr id="249" name="TextBox 248">
            <a:extLst>
              <a:ext uri="{FF2B5EF4-FFF2-40B4-BE49-F238E27FC236}">
                <a16:creationId xmlns:a16="http://schemas.microsoft.com/office/drawing/2014/main" id="{36F1ECE1-1CE8-2C49-901D-67E97B5A3AD0}"/>
              </a:ext>
            </a:extLst>
          </p:cNvPr>
          <p:cNvSpPr txBox="1"/>
          <p:nvPr/>
        </p:nvSpPr>
        <p:spPr>
          <a:xfrm>
            <a:off x="11386868" y="2820838"/>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D8218A81-6237-3A42-AA90-A9BD44FF16EC}"/>
              </a:ext>
            </a:extLst>
          </p:cNvPr>
          <p:cNvSpPr/>
          <p:nvPr/>
        </p:nvSpPr>
        <p:spPr>
          <a:xfrm>
            <a:off x="83658" y="2719586"/>
            <a:ext cx="3631889" cy="794424"/>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t>Serialize Heartbeat Message</a:t>
            </a:r>
            <a:endParaRPr lang="en-US" sz="1100" dirty="0">
              <a:solidFill>
                <a:schemeClr val="bg1"/>
              </a:solidFill>
            </a:endParaRPr>
          </a:p>
        </p:txBody>
      </p:sp>
      <p:sp>
        <p:nvSpPr>
          <p:cNvPr id="75" name="Rectangle 74">
            <a:extLst>
              <a:ext uri="{FF2B5EF4-FFF2-40B4-BE49-F238E27FC236}">
                <a16:creationId xmlns:a16="http://schemas.microsoft.com/office/drawing/2014/main" id="{07911F2C-61E9-A044-8A05-D3C277C1B341}"/>
              </a:ext>
            </a:extLst>
          </p:cNvPr>
          <p:cNvSpPr/>
          <p:nvPr/>
        </p:nvSpPr>
        <p:spPr>
          <a:xfrm>
            <a:off x="4941682" y="6082091"/>
            <a:ext cx="2099367" cy="71124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Push CanardTransfer on transmission queue</a:t>
            </a:r>
            <a:endParaRPr lang="en-US" sz="1100" dirty="0">
              <a:solidFill>
                <a:schemeClr val="bg1"/>
              </a:solidFill>
            </a:endParaRPr>
          </a:p>
        </p:txBody>
      </p:sp>
      <p:cxnSp>
        <p:nvCxnSpPr>
          <p:cNvPr id="46" name="Elbow Connector 45">
            <a:extLst>
              <a:ext uri="{FF2B5EF4-FFF2-40B4-BE49-F238E27FC236}">
                <a16:creationId xmlns:a16="http://schemas.microsoft.com/office/drawing/2014/main" id="{C20E8E0E-8E09-2B43-9ABE-4AD1252C0CCB}"/>
              </a:ext>
            </a:extLst>
          </p:cNvPr>
          <p:cNvCxnSpPr>
            <a:cxnSpLocks/>
            <a:stCxn id="9" idx="2"/>
            <a:endCxn id="75" idx="1"/>
          </p:cNvCxnSpPr>
          <p:nvPr/>
        </p:nvCxnSpPr>
        <p:spPr>
          <a:xfrm rot="16200000" flipH="1">
            <a:off x="3158588" y="4654618"/>
            <a:ext cx="524378" cy="3041809"/>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35211EAA-87A8-1141-8A96-230F4EF9CD07}"/>
              </a:ext>
            </a:extLst>
          </p:cNvPr>
          <p:cNvCxnSpPr>
            <a:cxnSpLocks/>
            <a:stCxn id="75" idx="0"/>
            <a:endCxn id="27" idx="2"/>
          </p:cNvCxnSpPr>
          <p:nvPr/>
        </p:nvCxnSpPr>
        <p:spPr>
          <a:xfrm flipV="1">
            <a:off x="5991366" y="5541911"/>
            <a:ext cx="5221" cy="54018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82" name="Rectangle 81">
            <a:extLst>
              <a:ext uri="{FF2B5EF4-FFF2-40B4-BE49-F238E27FC236}">
                <a16:creationId xmlns:a16="http://schemas.microsoft.com/office/drawing/2014/main" id="{8E3C4B52-E76A-7440-BA43-FF2BE0A26A2F}"/>
              </a:ext>
            </a:extLst>
          </p:cNvPr>
          <p:cNvSpPr/>
          <p:nvPr/>
        </p:nvSpPr>
        <p:spPr>
          <a:xfrm>
            <a:off x="9975408" y="3399681"/>
            <a:ext cx="2015112" cy="5362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Pop sent frame off transmission queue</a:t>
            </a:r>
            <a:endParaRPr lang="en-US" sz="1100" dirty="0">
              <a:solidFill>
                <a:schemeClr val="bg1"/>
              </a:solidFill>
            </a:endParaRPr>
          </a:p>
        </p:txBody>
      </p:sp>
      <p:cxnSp>
        <p:nvCxnSpPr>
          <p:cNvPr id="67" name="Elbow Connector 66">
            <a:extLst>
              <a:ext uri="{FF2B5EF4-FFF2-40B4-BE49-F238E27FC236}">
                <a16:creationId xmlns:a16="http://schemas.microsoft.com/office/drawing/2014/main" id="{8138DF7F-2617-994B-BF17-6DDCEA2A1793}"/>
              </a:ext>
            </a:extLst>
          </p:cNvPr>
          <p:cNvCxnSpPr>
            <a:cxnSpLocks/>
            <a:stCxn id="7" idx="1"/>
            <a:endCxn id="54" idx="3"/>
          </p:cNvCxnSpPr>
          <p:nvPr/>
        </p:nvCxnSpPr>
        <p:spPr>
          <a:xfrm rot="10800000" flipV="1">
            <a:off x="3715548" y="2021694"/>
            <a:ext cx="687669" cy="1095103"/>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96" name="Straight Arrow Connector 95">
            <a:extLst>
              <a:ext uri="{FF2B5EF4-FFF2-40B4-BE49-F238E27FC236}">
                <a16:creationId xmlns:a16="http://schemas.microsoft.com/office/drawing/2014/main" id="{732BF1FA-CE6F-A84C-8410-AD654E070CE3}"/>
              </a:ext>
            </a:extLst>
          </p:cNvPr>
          <p:cNvCxnSpPr>
            <a:cxnSpLocks/>
            <a:stCxn id="54" idx="2"/>
            <a:endCxn id="9" idx="0"/>
          </p:cNvCxnSpPr>
          <p:nvPr/>
        </p:nvCxnSpPr>
        <p:spPr>
          <a:xfrm>
            <a:off x="1899603" y="3514010"/>
            <a:ext cx="270" cy="57795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nvGrpSpPr>
          <p:cNvPr id="101" name="Group 100">
            <a:extLst>
              <a:ext uri="{FF2B5EF4-FFF2-40B4-BE49-F238E27FC236}">
                <a16:creationId xmlns:a16="http://schemas.microsoft.com/office/drawing/2014/main" id="{D12442AE-3922-5949-883B-C7D65806D650}"/>
              </a:ext>
            </a:extLst>
          </p:cNvPr>
          <p:cNvGrpSpPr/>
          <p:nvPr/>
        </p:nvGrpSpPr>
        <p:grpSpPr>
          <a:xfrm>
            <a:off x="8675370" y="140764"/>
            <a:ext cx="3450073" cy="1947848"/>
            <a:chOff x="8675370" y="6309"/>
            <a:chExt cx="3450073" cy="1947848"/>
          </a:xfrm>
        </p:grpSpPr>
        <p:grpSp>
          <p:nvGrpSpPr>
            <p:cNvPr id="102" name="Group 101">
              <a:extLst>
                <a:ext uri="{FF2B5EF4-FFF2-40B4-BE49-F238E27FC236}">
                  <a16:creationId xmlns:a16="http://schemas.microsoft.com/office/drawing/2014/main" id="{0D1005F7-D39E-E042-8610-D397280D6845}"/>
                </a:ext>
              </a:extLst>
            </p:cNvPr>
            <p:cNvGrpSpPr/>
            <p:nvPr/>
          </p:nvGrpSpPr>
          <p:grpSpPr>
            <a:xfrm>
              <a:off x="8675370" y="6309"/>
              <a:ext cx="2692067" cy="1947848"/>
              <a:chOff x="9268129" y="-1394"/>
              <a:chExt cx="2692067" cy="1947848"/>
            </a:xfrm>
          </p:grpSpPr>
          <p:sp>
            <p:nvSpPr>
              <p:cNvPr id="104" name="TextBox 103">
                <a:extLst>
                  <a:ext uri="{FF2B5EF4-FFF2-40B4-BE49-F238E27FC236}">
                    <a16:creationId xmlns:a16="http://schemas.microsoft.com/office/drawing/2014/main" id="{49B0CB36-2386-F541-8E32-B50A56F1FF27}"/>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105" name="Group 104">
                <a:extLst>
                  <a:ext uri="{FF2B5EF4-FFF2-40B4-BE49-F238E27FC236}">
                    <a16:creationId xmlns:a16="http://schemas.microsoft.com/office/drawing/2014/main" id="{9C4472C4-6AC1-C946-B1D8-5F08FA918497}"/>
                  </a:ext>
                </a:extLst>
              </p:cNvPr>
              <p:cNvGrpSpPr/>
              <p:nvPr/>
            </p:nvGrpSpPr>
            <p:grpSpPr>
              <a:xfrm>
                <a:off x="9268129" y="367939"/>
                <a:ext cx="2692067" cy="1578515"/>
                <a:chOff x="9268129" y="367939"/>
                <a:chExt cx="2692067" cy="1578515"/>
              </a:xfrm>
            </p:grpSpPr>
            <p:sp>
              <p:nvSpPr>
                <p:cNvPr id="106" name="Rectangle 105">
                  <a:extLst>
                    <a:ext uri="{FF2B5EF4-FFF2-40B4-BE49-F238E27FC236}">
                      <a16:creationId xmlns:a16="http://schemas.microsoft.com/office/drawing/2014/main" id="{47E72CFB-BB2F-EB46-A03E-A2E59366D575}"/>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107" name="Oval 106">
                  <a:extLst>
                    <a:ext uri="{FF2B5EF4-FFF2-40B4-BE49-F238E27FC236}">
                      <a16:creationId xmlns:a16="http://schemas.microsoft.com/office/drawing/2014/main" id="{5D2AF29D-8633-CE48-A720-56D25C76295B}"/>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TextBox 107">
                  <a:extLst>
                    <a:ext uri="{FF2B5EF4-FFF2-40B4-BE49-F238E27FC236}">
                      <a16:creationId xmlns:a16="http://schemas.microsoft.com/office/drawing/2014/main" id="{6255F3AD-CA93-1149-9D90-E15DD8B9F286}"/>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109" name="TextBox 108">
                  <a:extLst>
                    <a:ext uri="{FF2B5EF4-FFF2-40B4-BE49-F238E27FC236}">
                      <a16:creationId xmlns:a16="http://schemas.microsoft.com/office/drawing/2014/main" id="{F61EF3A2-9895-E64A-AC45-50ED16A69175}"/>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110" name="Rectangle 109">
                  <a:extLst>
                    <a:ext uri="{FF2B5EF4-FFF2-40B4-BE49-F238E27FC236}">
                      <a16:creationId xmlns:a16="http://schemas.microsoft.com/office/drawing/2014/main" id="{5D7DC0AD-3285-DB44-96A0-DF547D329E50}"/>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103" name="Rectangle 102">
              <a:extLst>
                <a:ext uri="{FF2B5EF4-FFF2-40B4-BE49-F238E27FC236}">
                  <a16:creationId xmlns:a16="http://schemas.microsoft.com/office/drawing/2014/main" id="{F4968260-2C56-7246-BC70-C1F80A4F5041}"/>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112" name="Rectangle 111">
            <a:extLst>
              <a:ext uri="{FF2B5EF4-FFF2-40B4-BE49-F238E27FC236}">
                <a16:creationId xmlns:a16="http://schemas.microsoft.com/office/drawing/2014/main" id="{07E8557B-E512-2943-B075-64E02F32129F}"/>
              </a:ext>
            </a:extLst>
          </p:cNvPr>
          <p:cNvSpPr/>
          <p:nvPr/>
        </p:nvSpPr>
        <p:spPr>
          <a:xfrm>
            <a:off x="4403215" y="1027363"/>
            <a:ext cx="4197189"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Create Heartbeat serialization buffer </a:t>
            </a:r>
            <a:endParaRPr lang="en-US" sz="1400" dirty="0"/>
          </a:p>
        </p:txBody>
      </p:sp>
      <p:cxnSp>
        <p:nvCxnSpPr>
          <p:cNvPr id="74" name="Elbow Connector 73">
            <a:extLst>
              <a:ext uri="{FF2B5EF4-FFF2-40B4-BE49-F238E27FC236}">
                <a16:creationId xmlns:a16="http://schemas.microsoft.com/office/drawing/2014/main" id="{E7ACB8DE-8B8C-154C-BFD1-71617BA0C7DA}"/>
              </a:ext>
            </a:extLst>
          </p:cNvPr>
          <p:cNvCxnSpPr>
            <a:cxnSpLocks/>
            <a:stCxn id="112" idx="1"/>
            <a:endCxn id="54" idx="3"/>
          </p:cNvCxnSpPr>
          <p:nvPr/>
        </p:nvCxnSpPr>
        <p:spPr>
          <a:xfrm rot="10800000" flipV="1">
            <a:off x="3715547" y="1346138"/>
            <a:ext cx="687668" cy="1770660"/>
          </a:xfrm>
          <a:prstGeom prst="bentConnector3">
            <a:avLst/>
          </a:prstGeom>
          <a:ln w="28575">
            <a:tailEnd type="triangle"/>
          </a:ln>
        </p:spPr>
        <p:style>
          <a:lnRef idx="1">
            <a:schemeClr val="dk1"/>
          </a:lnRef>
          <a:fillRef idx="0">
            <a:schemeClr val="dk1"/>
          </a:fillRef>
          <a:effectRef idx="0">
            <a:schemeClr val="dk1"/>
          </a:effectRef>
          <a:fontRef idx="minor">
            <a:schemeClr val="tx1"/>
          </a:fontRef>
        </p:style>
      </p:cxnSp>
      <p:cxnSp>
        <p:nvCxnSpPr>
          <p:cNvPr id="115" name="Straight Arrow Connector 114">
            <a:extLst>
              <a:ext uri="{FF2B5EF4-FFF2-40B4-BE49-F238E27FC236}">
                <a16:creationId xmlns:a16="http://schemas.microsoft.com/office/drawing/2014/main" id="{36043AA4-54AD-B643-BC5D-A4C485B83B35}"/>
              </a:ext>
            </a:extLst>
          </p:cNvPr>
          <p:cNvCxnSpPr>
            <a:stCxn id="53" idx="3"/>
            <a:endCxn id="193" idx="1"/>
          </p:cNvCxnSpPr>
          <p:nvPr/>
        </p:nvCxnSpPr>
        <p:spPr>
          <a:xfrm flipV="1">
            <a:off x="10571996" y="4805930"/>
            <a:ext cx="359045"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817444D2-C2F8-D142-8AE8-5317A376179C}"/>
              </a:ext>
            </a:extLst>
          </p:cNvPr>
          <p:cNvCxnSpPr>
            <a:cxnSpLocks/>
            <a:stCxn id="27" idx="3"/>
            <a:endCxn id="53" idx="1"/>
          </p:cNvCxnSpPr>
          <p:nvPr/>
        </p:nvCxnSpPr>
        <p:spPr>
          <a:xfrm flipV="1">
            <a:off x="7189844" y="4805931"/>
            <a:ext cx="599602" cy="25232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42" name="TextBox 141">
            <a:extLst>
              <a:ext uri="{FF2B5EF4-FFF2-40B4-BE49-F238E27FC236}">
                <a16:creationId xmlns:a16="http://schemas.microsoft.com/office/drawing/2014/main" id="{559AAF52-E65C-4A4A-B567-52394DF08A83}"/>
              </a:ext>
            </a:extLst>
          </p:cNvPr>
          <p:cNvSpPr txBox="1"/>
          <p:nvPr/>
        </p:nvSpPr>
        <p:spPr>
          <a:xfrm>
            <a:off x="11379200" y="2675467"/>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143" name="TextBox 142">
            <a:extLst>
              <a:ext uri="{FF2B5EF4-FFF2-40B4-BE49-F238E27FC236}">
                <a16:creationId xmlns:a16="http://schemas.microsoft.com/office/drawing/2014/main" id="{2F512C34-0B4C-F94D-BF04-51C6DE4E4507}"/>
              </a:ext>
            </a:extLst>
          </p:cNvPr>
          <p:cNvSpPr txBox="1"/>
          <p:nvPr/>
        </p:nvSpPr>
        <p:spPr>
          <a:xfrm>
            <a:off x="10521244" y="2686756"/>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9548A0C-9881-2749-BE52-94E8CE012A8F}"/>
              </a:ext>
            </a:extLst>
          </p:cNvPr>
          <p:cNvSpPr/>
          <p:nvPr/>
        </p:nvSpPr>
        <p:spPr>
          <a:xfrm>
            <a:off x="7709836" y="2535203"/>
            <a:ext cx="4393285" cy="380784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2880" tIns="182880" rIns="182880" bIns="182880" rtlCol="0" anchor="t"/>
          <a:lstStyle/>
          <a:p>
            <a:pPr algn="ctr"/>
            <a:r>
              <a:rPr lang="en-US" dirty="0">
                <a:solidFill>
                  <a:schemeClr val="tx1"/>
                </a:solidFill>
                <a:latin typeface="+mj-lt"/>
              </a:rPr>
              <a:t>TX Process Function</a:t>
            </a:r>
          </a:p>
        </p:txBody>
      </p:sp>
      <p:cxnSp>
        <p:nvCxnSpPr>
          <p:cNvPr id="11" name="Elbow Connector 10">
            <a:extLst>
              <a:ext uri="{FF2B5EF4-FFF2-40B4-BE49-F238E27FC236}">
                <a16:creationId xmlns:a16="http://schemas.microsoft.com/office/drawing/2014/main" id="{AC7CF87F-C51A-5549-9F77-F26CF3B85682}"/>
              </a:ext>
            </a:extLst>
          </p:cNvPr>
          <p:cNvCxnSpPr>
            <a:stCxn id="53" idx="3"/>
            <a:endCxn id="82" idx="1"/>
          </p:cNvCxnSpPr>
          <p:nvPr/>
        </p:nvCxnSpPr>
        <p:spPr>
          <a:xfrm flipH="1" flipV="1">
            <a:off x="9975408" y="3667831"/>
            <a:ext cx="596588" cy="1138100"/>
          </a:xfrm>
          <a:prstGeom prst="bentConnector5">
            <a:avLst>
              <a:gd name="adj1" fmla="val -27024"/>
              <a:gd name="adj2" fmla="val 56152"/>
              <a:gd name="adj3" fmla="val 138318"/>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76161608-3BAB-3141-8FC1-467BA3026237}"/>
              </a:ext>
            </a:extLst>
          </p:cNvPr>
          <p:cNvSpPr/>
          <p:nvPr/>
        </p:nvSpPr>
        <p:spPr>
          <a:xfrm>
            <a:off x="7724347" y="2533532"/>
            <a:ext cx="4401095" cy="380784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4573008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5CB9E5C-E015-4B0E-801E-10D4A0A90AFF}"/>
              </a:ext>
            </a:extLst>
          </p:cNvPr>
          <p:cNvSpPr>
            <a:spLocks noGrp="1"/>
          </p:cNvSpPr>
          <p:nvPr>
            <p:ph type="title"/>
          </p:nvPr>
        </p:nvSpPr>
        <p:spPr>
          <a:xfrm>
            <a:off x="395932" y="414063"/>
            <a:ext cx="11451382" cy="654050"/>
          </a:xfrm>
        </p:spPr>
        <p:txBody>
          <a:bodyPr/>
          <a:lstStyle/>
          <a:p>
            <a:r>
              <a:rPr lang="en-US" dirty="0"/>
              <a:t>overview</a:t>
            </a:r>
          </a:p>
        </p:txBody>
      </p:sp>
      <p:sp>
        <p:nvSpPr>
          <p:cNvPr id="10" name="Content Placeholder 2">
            <a:extLst>
              <a:ext uri="{FF2B5EF4-FFF2-40B4-BE49-F238E27FC236}">
                <a16:creationId xmlns:a16="http://schemas.microsoft.com/office/drawing/2014/main" id="{D7017B76-B62A-4CAA-82C2-A590BB0FFF80}"/>
              </a:ext>
            </a:extLst>
          </p:cNvPr>
          <p:cNvSpPr>
            <a:spLocks noGrp="1"/>
          </p:cNvSpPr>
          <p:nvPr>
            <p:ph idx="1"/>
          </p:nvPr>
        </p:nvSpPr>
        <p:spPr>
          <a:xfrm>
            <a:off x="394773" y="1262418"/>
            <a:ext cx="11463852" cy="4708478"/>
          </a:xfrm>
        </p:spPr>
        <p:txBody>
          <a:bodyPr/>
          <a:lstStyle/>
          <a:p>
            <a:pPr marL="457200" indent="-457200">
              <a:buFont typeface="+mj-lt"/>
              <a:buAutoNum type="arabicPeriod"/>
            </a:pPr>
            <a:r>
              <a:rPr lang="en-US" dirty="0"/>
              <a:t>CAN Bus</a:t>
            </a:r>
          </a:p>
          <a:p>
            <a:pPr marL="457200" indent="-457200">
              <a:buFont typeface="+mj-lt"/>
              <a:buAutoNum type="arabicPeriod"/>
            </a:pPr>
            <a:r>
              <a:rPr lang="en-US" dirty="0"/>
              <a:t>UAVCAN</a:t>
            </a:r>
          </a:p>
          <a:p>
            <a:pPr marL="457200" indent="-457200">
              <a:buFont typeface="+mj-lt"/>
              <a:buAutoNum type="arabicPeriod"/>
            </a:pPr>
            <a:r>
              <a:rPr lang="en-US" dirty="0"/>
              <a:t>Data Structure Description Language (DSDL)</a:t>
            </a:r>
          </a:p>
          <a:p>
            <a:pPr marL="457200" indent="-457200">
              <a:buFont typeface="+mj-lt"/>
              <a:buAutoNum type="arabicPeriod"/>
            </a:pPr>
            <a:r>
              <a:rPr lang="en-US" dirty="0"/>
              <a:t>UAVCAN Messages</a:t>
            </a:r>
          </a:p>
          <a:p>
            <a:pPr marL="457200" indent="-457200">
              <a:buFont typeface="+mj-lt"/>
              <a:buAutoNum type="arabicPeriod"/>
            </a:pPr>
            <a:r>
              <a:rPr lang="en-US" dirty="0"/>
              <a:t>Libcanard</a:t>
            </a:r>
          </a:p>
          <a:p>
            <a:pPr marL="457200" indent="-457200">
              <a:buFont typeface="+mj-lt"/>
              <a:buAutoNum type="arabicPeriod"/>
            </a:pPr>
            <a:r>
              <a:rPr lang="en-US" dirty="0"/>
              <a:t>Libcanard Data Structures</a:t>
            </a:r>
          </a:p>
          <a:p>
            <a:pPr marL="457200" indent="-457200">
              <a:buFont typeface="+mj-lt"/>
              <a:buAutoNum type="arabicPeriod"/>
            </a:pPr>
            <a:r>
              <a:rPr lang="en-US" dirty="0" err="1"/>
              <a:t>Socketcan_canard</a:t>
            </a:r>
            <a:r>
              <a:rPr lang="en-US" dirty="0"/>
              <a:t> repo</a:t>
            </a:r>
          </a:p>
          <a:p>
            <a:pPr marL="628650" lvl="1" indent="-457200">
              <a:buFont typeface="+mj-lt"/>
              <a:buAutoNum type="arabicPeriod"/>
            </a:pPr>
            <a:r>
              <a:rPr lang="en-US" dirty="0"/>
              <a:t>Example hierarchy</a:t>
            </a:r>
          </a:p>
          <a:p>
            <a:pPr marL="628650" lvl="1" indent="-457200">
              <a:buFont typeface="+mj-lt"/>
              <a:buAutoNum type="arabicPeriod"/>
            </a:pPr>
            <a:r>
              <a:rPr lang="en-US" dirty="0"/>
              <a:t>TX node flow chart</a:t>
            </a:r>
          </a:p>
          <a:p>
            <a:pPr marL="628650" lvl="1" indent="-457200">
              <a:buFont typeface="+mj-lt"/>
              <a:buAutoNum type="arabicPeriod"/>
            </a:pPr>
            <a:r>
              <a:rPr lang="en-US" dirty="0"/>
              <a:t>RX node flow chart</a:t>
            </a:r>
          </a:p>
        </p:txBody>
      </p:sp>
    </p:spTree>
    <p:extLst>
      <p:ext uri="{BB962C8B-B14F-4D97-AF65-F5344CB8AC3E}">
        <p14:creationId xmlns:p14="http://schemas.microsoft.com/office/powerpoint/2010/main" val="79396192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A206C2-0755-AE44-BB00-2273F20F934C}"/>
              </a:ext>
            </a:extLst>
          </p:cNvPr>
          <p:cNvSpPr/>
          <p:nvPr/>
        </p:nvSpPr>
        <p:spPr>
          <a:xfrm>
            <a:off x="66047" y="1383725"/>
            <a:ext cx="3882956" cy="10199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uavcan_node_Heartbeat_1_0 </a:t>
            </a:r>
            <a:r>
              <a:rPr lang="en-US" sz="1400" dirty="0">
                <a:solidFill>
                  <a:schemeClr val="bg1"/>
                </a:solidFill>
              </a:rPr>
              <a:t>test_heartbeat</a:t>
            </a:r>
          </a:p>
          <a:p>
            <a:r>
              <a:rPr lang="en-US" sz="1100" dirty="0"/>
              <a:t>.uptime = </a:t>
            </a:r>
            <a:r>
              <a:rPr lang="en-US" sz="1100" dirty="0" err="1"/>
              <a:t>uptimeSec</a:t>
            </a:r>
            <a:endParaRPr lang="en-US" sz="1100" dirty="0"/>
          </a:p>
          <a:p>
            <a:r>
              <a:rPr lang="en-US" sz="1100" dirty="0"/>
              <a:t>.health = uavcan_node_Health_1_0_NOMINAL</a:t>
            </a:r>
          </a:p>
          <a:p>
            <a:r>
              <a:rPr lang="en-US" sz="1100" dirty="0"/>
              <a:t>.mode = uavcan_node_Mode_1_0_OPERATIONAL</a:t>
            </a:r>
          </a:p>
        </p:txBody>
      </p:sp>
      <p:cxnSp>
        <p:nvCxnSpPr>
          <p:cNvPr id="6" name="Straight Arrow Connector 5">
            <a:extLst>
              <a:ext uri="{FF2B5EF4-FFF2-40B4-BE49-F238E27FC236}">
                <a16:creationId xmlns:a16="http://schemas.microsoft.com/office/drawing/2014/main" id="{61F09105-6ADC-5E42-A407-DEC626EEA262}"/>
              </a:ext>
            </a:extLst>
          </p:cNvPr>
          <p:cNvCxnSpPr>
            <a:cxnSpLocks/>
            <a:stCxn id="4" idx="2"/>
            <a:endCxn id="54" idx="0"/>
          </p:cNvCxnSpPr>
          <p:nvPr/>
        </p:nvCxnSpPr>
        <p:spPr>
          <a:xfrm flipH="1">
            <a:off x="1982915" y="2403708"/>
            <a:ext cx="24610" cy="31587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F82668F-ADFE-A847-81B9-F3A1E8B4931C}"/>
              </a:ext>
            </a:extLst>
          </p:cNvPr>
          <p:cNvSpPr/>
          <p:nvPr/>
        </p:nvSpPr>
        <p:spPr>
          <a:xfrm>
            <a:off x="4401255" y="1725267"/>
            <a:ext cx="4201110"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t>uint8_t </a:t>
            </a:r>
            <a:r>
              <a:rPr lang="en-US" sz="1400" dirty="0"/>
              <a:t>hbeat_ser_buf[</a:t>
            </a:r>
          </a:p>
          <a:p>
            <a:r>
              <a:rPr lang="en-US" sz="1400" dirty="0"/>
              <a:t>uavcan_node_Heartbeat_1_0_EXTENT_BYTES_]</a:t>
            </a:r>
          </a:p>
        </p:txBody>
      </p:sp>
      <p:sp>
        <p:nvSpPr>
          <p:cNvPr id="9" name="Rectangle 8">
            <a:extLst>
              <a:ext uri="{FF2B5EF4-FFF2-40B4-BE49-F238E27FC236}">
                <a16:creationId xmlns:a16="http://schemas.microsoft.com/office/drawing/2014/main" id="{C585EDB6-51B8-1047-A7C9-E63F529E583C}"/>
              </a:ext>
            </a:extLst>
          </p:cNvPr>
          <p:cNvSpPr/>
          <p:nvPr/>
        </p:nvSpPr>
        <p:spPr>
          <a:xfrm>
            <a:off x="67788" y="4091968"/>
            <a:ext cx="3830253" cy="18213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CanardTransfer </a:t>
            </a:r>
            <a:r>
              <a:rPr lang="en-US" sz="1400" dirty="0"/>
              <a:t>transfer</a:t>
            </a:r>
          </a:p>
          <a:p>
            <a:r>
              <a:rPr lang="en-US" sz="1100" dirty="0"/>
              <a:t>.timestamp_usec = time()</a:t>
            </a:r>
          </a:p>
          <a:p>
            <a:r>
              <a:rPr lang="en-US" sz="1100" dirty="0"/>
              <a:t>.priority = CanardPriorityNominal</a:t>
            </a:r>
          </a:p>
          <a:p>
            <a:r>
              <a:rPr lang="en-US" sz="1100" dirty="0"/>
              <a:t>.transfer_kind = CanardTransferKindMessage</a:t>
            </a:r>
          </a:p>
          <a:p>
            <a:r>
              <a:rPr lang="en-US" sz="1100" dirty="0"/>
              <a:t>.port_id = uavcan_node_Heartbeat_1_0_FIXED_PORT_ID</a:t>
            </a:r>
          </a:p>
          <a:p>
            <a:r>
              <a:rPr lang="en-US" sz="1100" dirty="0"/>
              <a:t>.remote_node_id = CANARD_NODE_ID_UNSET</a:t>
            </a:r>
          </a:p>
          <a:p>
            <a:r>
              <a:rPr lang="en-US" sz="1100" dirty="0"/>
              <a:t>.transfer_id = my_message_transfer_id</a:t>
            </a:r>
          </a:p>
          <a:p>
            <a:r>
              <a:rPr lang="en-US" sz="1100" dirty="0"/>
              <a:t>.payload_size = hbeat_ser_buf_size</a:t>
            </a:r>
          </a:p>
          <a:p>
            <a:r>
              <a:rPr lang="en-US" sz="1100" dirty="0"/>
              <a:t>.payload = hbeat_ser_buf</a:t>
            </a:r>
          </a:p>
        </p:txBody>
      </p:sp>
      <p:sp>
        <p:nvSpPr>
          <p:cNvPr id="53" name="Rectangle 52">
            <a:extLst>
              <a:ext uri="{FF2B5EF4-FFF2-40B4-BE49-F238E27FC236}">
                <a16:creationId xmlns:a16="http://schemas.microsoft.com/office/drawing/2014/main" id="{282B644A-AC7D-BE49-92DE-9CD9E44D56FB}"/>
              </a:ext>
            </a:extLst>
          </p:cNvPr>
          <p:cNvSpPr/>
          <p:nvPr/>
        </p:nvSpPr>
        <p:spPr>
          <a:xfrm>
            <a:off x="7872857" y="4377277"/>
            <a:ext cx="2782550" cy="8163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struct can_frame </a:t>
            </a:r>
            <a:r>
              <a:rPr lang="en-US" sz="1400" dirty="0"/>
              <a:t>frame</a:t>
            </a:r>
          </a:p>
          <a:p>
            <a:r>
              <a:rPr lang="en-US" sz="1100" dirty="0"/>
              <a:t>.can_dlc = CanardFrame.payload_size</a:t>
            </a:r>
          </a:p>
          <a:p>
            <a:r>
              <a:rPr lang="en-US" sz="1100" dirty="0"/>
              <a:t>.can_id = CanardFrame.extended_can_id</a:t>
            </a:r>
          </a:p>
          <a:p>
            <a:r>
              <a:rPr lang="en-US" sz="1100" dirty="0"/>
              <a:t>.data = CanardFrame.payload</a:t>
            </a:r>
          </a:p>
          <a:p>
            <a:pPr algn="ctr"/>
            <a:endParaRPr lang="en-US" sz="1400" dirty="0"/>
          </a:p>
        </p:txBody>
      </p:sp>
      <p:sp>
        <p:nvSpPr>
          <p:cNvPr id="80" name="TextBox 79">
            <a:extLst>
              <a:ext uri="{FF2B5EF4-FFF2-40B4-BE49-F238E27FC236}">
                <a16:creationId xmlns:a16="http://schemas.microsoft.com/office/drawing/2014/main" id="{357A0035-C1C4-0D42-9055-8C43680C6C9B}"/>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(TX)</a:t>
            </a:r>
          </a:p>
        </p:txBody>
      </p:sp>
      <p:grpSp>
        <p:nvGrpSpPr>
          <p:cNvPr id="192" name="Group 191">
            <a:extLst>
              <a:ext uri="{FF2B5EF4-FFF2-40B4-BE49-F238E27FC236}">
                <a16:creationId xmlns:a16="http://schemas.microsoft.com/office/drawing/2014/main" id="{C0A41995-443A-1E45-B940-2F562CB95993}"/>
              </a:ext>
            </a:extLst>
          </p:cNvPr>
          <p:cNvGrpSpPr/>
          <p:nvPr/>
        </p:nvGrpSpPr>
        <p:grpSpPr>
          <a:xfrm>
            <a:off x="11007065" y="4413310"/>
            <a:ext cx="1099661" cy="738664"/>
            <a:chOff x="4748747" y="3076721"/>
            <a:chExt cx="1812434" cy="1042959"/>
          </a:xfrm>
        </p:grpSpPr>
        <p:sp>
          <p:nvSpPr>
            <p:cNvPr id="193" name="Rectangle 192">
              <a:extLst>
                <a:ext uri="{FF2B5EF4-FFF2-40B4-BE49-F238E27FC236}">
                  <a16:creationId xmlns:a16="http://schemas.microsoft.com/office/drawing/2014/main" id="{7D5F08C2-8DCE-484F-8D09-47F0B28415AA}"/>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194" name="Group 193">
              <a:extLst>
                <a:ext uri="{FF2B5EF4-FFF2-40B4-BE49-F238E27FC236}">
                  <a16:creationId xmlns:a16="http://schemas.microsoft.com/office/drawing/2014/main" id="{DF4DD9AE-7621-EB4D-B7A3-902D89CC0F8F}"/>
                </a:ext>
              </a:extLst>
            </p:cNvPr>
            <p:cNvGrpSpPr/>
            <p:nvPr/>
          </p:nvGrpSpPr>
          <p:grpSpPr>
            <a:xfrm>
              <a:off x="5086026" y="3607342"/>
              <a:ext cx="1147200" cy="291883"/>
              <a:chOff x="5055078" y="2632413"/>
              <a:chExt cx="1147200" cy="291883"/>
            </a:xfrm>
          </p:grpSpPr>
          <p:cxnSp>
            <p:nvCxnSpPr>
              <p:cNvPr id="195" name="Straight Connector 194">
                <a:extLst>
                  <a:ext uri="{FF2B5EF4-FFF2-40B4-BE49-F238E27FC236}">
                    <a16:creationId xmlns:a16="http://schemas.microsoft.com/office/drawing/2014/main" id="{2FA03D84-7419-3849-8BE2-A957E1C0E38B}"/>
                  </a:ext>
                </a:extLst>
              </p:cNvPr>
              <p:cNvCxnSpPr>
                <a:cxnSpLocks/>
              </p:cNvCxnSpPr>
              <p:nvPr/>
            </p:nvCxnSpPr>
            <p:spPr>
              <a:xfrm>
                <a:off x="5061931" y="2632414"/>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6" name="Straight Connector 195">
                <a:extLst>
                  <a:ext uri="{FF2B5EF4-FFF2-40B4-BE49-F238E27FC236}">
                    <a16:creationId xmlns:a16="http://schemas.microsoft.com/office/drawing/2014/main" id="{292045A2-B011-8C45-98B5-92AA18678487}"/>
                  </a:ext>
                </a:extLst>
              </p:cNvPr>
              <p:cNvCxnSpPr>
                <a:cxnSpLocks/>
              </p:cNvCxnSpPr>
              <p:nvPr/>
            </p:nvCxnSpPr>
            <p:spPr>
              <a:xfrm flipV="1">
                <a:off x="5055078" y="2632414"/>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7" name="Straight Connector 196">
                <a:extLst>
                  <a:ext uri="{FF2B5EF4-FFF2-40B4-BE49-F238E27FC236}">
                    <a16:creationId xmlns:a16="http://schemas.microsoft.com/office/drawing/2014/main" id="{FC409ADF-0C53-C048-9939-FF7E48BD47AA}"/>
                  </a:ext>
                </a:extLst>
              </p:cNvPr>
              <p:cNvCxnSpPr>
                <a:cxnSpLocks/>
              </p:cNvCxnSpPr>
              <p:nvPr/>
            </p:nvCxnSpPr>
            <p:spPr>
              <a:xfrm>
                <a:off x="5432461" y="2632414"/>
                <a:ext cx="399287" cy="291881"/>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cxnSp>
            <p:nvCxnSpPr>
              <p:cNvPr id="198" name="Straight Connector 197">
                <a:extLst>
                  <a:ext uri="{FF2B5EF4-FFF2-40B4-BE49-F238E27FC236}">
                    <a16:creationId xmlns:a16="http://schemas.microsoft.com/office/drawing/2014/main" id="{D49366B1-5518-A847-9558-8C7C792021C3}"/>
                  </a:ext>
                </a:extLst>
              </p:cNvPr>
              <p:cNvCxnSpPr>
                <a:cxnSpLocks/>
              </p:cNvCxnSpPr>
              <p:nvPr/>
            </p:nvCxnSpPr>
            <p:spPr>
              <a:xfrm flipV="1">
                <a:off x="5425608" y="2632414"/>
                <a:ext cx="396816" cy="291882"/>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199" name="Straight Connector 198">
                <a:extLst>
                  <a:ext uri="{FF2B5EF4-FFF2-40B4-BE49-F238E27FC236}">
                    <a16:creationId xmlns:a16="http://schemas.microsoft.com/office/drawing/2014/main" id="{EFDFF0E4-06FD-7446-9A6B-E0CE8AFEF40A}"/>
                  </a:ext>
                </a:extLst>
              </p:cNvPr>
              <p:cNvCxnSpPr>
                <a:cxnSpLocks/>
              </p:cNvCxnSpPr>
              <p:nvPr/>
            </p:nvCxnSpPr>
            <p:spPr>
              <a:xfrm>
                <a:off x="5802991" y="2632413"/>
                <a:ext cx="399287" cy="291881"/>
              </a:xfrm>
              <a:prstGeom prst="line">
                <a:avLst/>
              </a:prstGeom>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cxnSp>
          <p:cxnSp>
            <p:nvCxnSpPr>
              <p:cNvPr id="200" name="Straight Connector 199">
                <a:extLst>
                  <a:ext uri="{FF2B5EF4-FFF2-40B4-BE49-F238E27FC236}">
                    <a16:creationId xmlns:a16="http://schemas.microsoft.com/office/drawing/2014/main" id="{2017B6BE-7D0D-7A4C-BE75-51D9E20E5259}"/>
                  </a:ext>
                </a:extLst>
              </p:cNvPr>
              <p:cNvCxnSpPr>
                <a:cxnSpLocks/>
              </p:cNvCxnSpPr>
              <p:nvPr/>
            </p:nvCxnSpPr>
            <p:spPr>
              <a:xfrm flipV="1">
                <a:off x="5796138" y="2632413"/>
                <a:ext cx="396816" cy="291882"/>
              </a:xfrm>
              <a:prstGeom prst="line">
                <a:avLst/>
              </a:prstGeom>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cxnSp>
        </p:grpSp>
      </p:grpSp>
      <p:grpSp>
        <p:nvGrpSpPr>
          <p:cNvPr id="12" name="Group 11">
            <a:extLst>
              <a:ext uri="{FF2B5EF4-FFF2-40B4-BE49-F238E27FC236}">
                <a16:creationId xmlns:a16="http://schemas.microsoft.com/office/drawing/2014/main" id="{E172E376-35FB-034B-BD9F-CDB3E64CBCF0}"/>
              </a:ext>
            </a:extLst>
          </p:cNvPr>
          <p:cNvGrpSpPr/>
          <p:nvPr/>
        </p:nvGrpSpPr>
        <p:grpSpPr>
          <a:xfrm>
            <a:off x="4166389" y="2561646"/>
            <a:ext cx="3496576" cy="3294503"/>
            <a:chOff x="3925889" y="2771327"/>
            <a:chExt cx="3496576" cy="2771101"/>
          </a:xfrm>
        </p:grpSpPr>
        <p:grpSp>
          <p:nvGrpSpPr>
            <p:cNvPr id="30" name="Group 29">
              <a:extLst>
                <a:ext uri="{FF2B5EF4-FFF2-40B4-BE49-F238E27FC236}">
                  <a16:creationId xmlns:a16="http://schemas.microsoft.com/office/drawing/2014/main" id="{29CB6DE6-1F7A-FF40-8ABD-8D2A82820BCB}"/>
                </a:ext>
              </a:extLst>
            </p:cNvPr>
            <p:cNvGrpSpPr/>
            <p:nvPr/>
          </p:nvGrpSpPr>
          <p:grpSpPr>
            <a:xfrm>
              <a:off x="3997142" y="2830340"/>
              <a:ext cx="3308609" cy="2622551"/>
              <a:chOff x="161169" y="849876"/>
              <a:chExt cx="4067242" cy="3352747"/>
            </a:xfrm>
          </p:grpSpPr>
          <p:sp>
            <p:nvSpPr>
              <p:cNvPr id="29" name="Rectangle 28">
                <a:extLst>
                  <a:ext uri="{FF2B5EF4-FFF2-40B4-BE49-F238E27FC236}">
                    <a16:creationId xmlns:a16="http://schemas.microsoft.com/office/drawing/2014/main" id="{97CA02BC-C128-7945-80CE-B244E5A07539}"/>
                  </a:ext>
                </a:extLst>
              </p:cNvPr>
              <p:cNvSpPr/>
              <p:nvPr/>
            </p:nvSpPr>
            <p:spPr>
              <a:xfrm>
                <a:off x="161169" y="849876"/>
                <a:ext cx="4067242" cy="33527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15" name="Rectangle 14">
                <a:extLst>
                  <a:ext uri="{FF2B5EF4-FFF2-40B4-BE49-F238E27FC236}">
                    <a16:creationId xmlns:a16="http://schemas.microsoft.com/office/drawing/2014/main" id="{07962467-DF51-FD4A-B7A9-DB55768C9251}"/>
                  </a:ext>
                </a:extLst>
              </p:cNvPr>
              <p:cNvSpPr/>
              <p:nvPr/>
            </p:nvSpPr>
            <p:spPr>
              <a:xfrm>
                <a:off x="241193" y="911645"/>
                <a:ext cx="3899139" cy="9834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CanardInstance </a:t>
                </a:r>
                <a:r>
                  <a:rPr lang="en-US" sz="1400" dirty="0"/>
                  <a:t>ins</a:t>
                </a:r>
              </a:p>
              <a:p>
                <a:r>
                  <a:rPr lang="en-US" sz="1400" dirty="0"/>
                  <a:t>.mtu_bytes = CANARD_MTU_CAN_FD</a:t>
                </a:r>
              </a:p>
              <a:p>
                <a:r>
                  <a:rPr lang="en-US" sz="1400" dirty="0"/>
                  <a:t>.node_id = 96</a:t>
                </a:r>
              </a:p>
              <a:p>
                <a:pPr algn="ctr"/>
                <a:endParaRPr lang="en-US" sz="1400" dirty="0"/>
              </a:p>
            </p:txBody>
          </p:sp>
          <p:grpSp>
            <p:nvGrpSpPr>
              <p:cNvPr id="28" name="Group 27">
                <a:extLst>
                  <a:ext uri="{FF2B5EF4-FFF2-40B4-BE49-F238E27FC236}">
                    <a16:creationId xmlns:a16="http://schemas.microsoft.com/office/drawing/2014/main" id="{3B6871EC-A592-3748-A72C-21DB573550D3}"/>
                  </a:ext>
                </a:extLst>
              </p:cNvPr>
              <p:cNvGrpSpPr/>
              <p:nvPr/>
            </p:nvGrpSpPr>
            <p:grpSpPr>
              <a:xfrm>
                <a:off x="241193" y="1931234"/>
                <a:ext cx="3899139" cy="2177408"/>
                <a:chOff x="301925" y="1207698"/>
                <a:chExt cx="3890513" cy="1882838"/>
              </a:xfrm>
            </p:grpSpPr>
            <p:sp>
              <p:nvSpPr>
                <p:cNvPr id="24" name="Rectangle 23">
                  <a:extLst>
                    <a:ext uri="{FF2B5EF4-FFF2-40B4-BE49-F238E27FC236}">
                      <a16:creationId xmlns:a16="http://schemas.microsoft.com/office/drawing/2014/main" id="{6712C016-5E90-EE4E-AFA8-68E477A6E4E0}"/>
                    </a:ext>
                  </a:extLst>
                </p:cNvPr>
                <p:cNvSpPr/>
                <p:nvPr/>
              </p:nvSpPr>
              <p:spPr>
                <a:xfrm>
                  <a:off x="301925" y="1207698"/>
                  <a:ext cx="3890513" cy="18828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t>Transmission Queue</a:t>
                  </a:r>
                </a:p>
              </p:txBody>
            </p:sp>
            <p:sp>
              <p:nvSpPr>
                <p:cNvPr id="23" name="Rectangle 22">
                  <a:extLst>
                    <a:ext uri="{FF2B5EF4-FFF2-40B4-BE49-F238E27FC236}">
                      <a16:creationId xmlns:a16="http://schemas.microsoft.com/office/drawing/2014/main" id="{99B77DF7-0865-1A49-B6B3-85A3F1FCC705}"/>
                    </a:ext>
                  </a:extLst>
                </p:cNvPr>
                <p:cNvSpPr/>
                <p:nvPr/>
              </p:nvSpPr>
              <p:spPr>
                <a:xfrm>
                  <a:off x="506735" y="1617043"/>
                  <a:ext cx="2879787" cy="9069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5" name="Rectangle 24">
                  <a:extLst>
                    <a:ext uri="{FF2B5EF4-FFF2-40B4-BE49-F238E27FC236}">
                      <a16:creationId xmlns:a16="http://schemas.microsoft.com/office/drawing/2014/main" id="{0AAE3AD2-AAFC-294D-8017-778474AC8D75}"/>
                    </a:ext>
                  </a:extLst>
                </p:cNvPr>
                <p:cNvSpPr/>
                <p:nvPr/>
              </p:nvSpPr>
              <p:spPr>
                <a:xfrm>
                  <a:off x="659134" y="17694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6" name="Rectangle 25">
                  <a:extLst>
                    <a:ext uri="{FF2B5EF4-FFF2-40B4-BE49-F238E27FC236}">
                      <a16:creationId xmlns:a16="http://schemas.microsoft.com/office/drawing/2014/main" id="{A08A348D-BDB4-3E47-AC4E-F00EC9F21758}"/>
                    </a:ext>
                  </a:extLst>
                </p:cNvPr>
                <p:cNvSpPr/>
                <p:nvPr/>
              </p:nvSpPr>
              <p:spPr>
                <a:xfrm>
                  <a:off x="811535" y="1921843"/>
                  <a:ext cx="2927230" cy="8994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sp>
              <p:nvSpPr>
                <p:cNvPr id="27" name="Rectangle 26">
                  <a:extLst>
                    <a:ext uri="{FF2B5EF4-FFF2-40B4-BE49-F238E27FC236}">
                      <a16:creationId xmlns:a16="http://schemas.microsoft.com/office/drawing/2014/main" id="{528DDA12-6463-AD4B-A579-C067F7F4B06B}"/>
                    </a:ext>
                  </a:extLst>
                </p:cNvPr>
                <p:cNvSpPr/>
                <p:nvPr/>
              </p:nvSpPr>
              <p:spPr>
                <a:xfrm>
                  <a:off x="963935" y="2074243"/>
                  <a:ext cx="2927230" cy="931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dirty="0"/>
                    <a:t>CanardFrame</a:t>
                  </a:r>
                </a:p>
                <a:p>
                  <a:r>
                    <a:rPr lang="en-US" sz="1100" dirty="0"/>
                    <a:t>.payload_size = hbeat_ser_buf_size</a:t>
                  </a:r>
                </a:p>
                <a:p>
                  <a:r>
                    <a:rPr lang="en-US" sz="1100" dirty="0"/>
                    <a:t>.extended_can_id = ?</a:t>
                  </a:r>
                </a:p>
                <a:p>
                  <a:r>
                    <a:rPr lang="en-US" sz="1100" dirty="0"/>
                    <a:t>.payload = hbeat_ser_buf</a:t>
                  </a:r>
                </a:p>
              </p:txBody>
            </p:sp>
          </p:grpSp>
        </p:grpSp>
        <p:sp>
          <p:nvSpPr>
            <p:cNvPr id="232" name="Rectangle 231">
              <a:extLst>
                <a:ext uri="{FF2B5EF4-FFF2-40B4-BE49-F238E27FC236}">
                  <a16:creationId xmlns:a16="http://schemas.microsoft.com/office/drawing/2014/main" id="{E08AA9C4-825F-6443-9634-63069F1E39A6}"/>
                </a:ext>
              </a:extLst>
            </p:cNvPr>
            <p:cNvSpPr/>
            <p:nvPr/>
          </p:nvSpPr>
          <p:spPr>
            <a:xfrm>
              <a:off x="3925889" y="2771327"/>
              <a:ext cx="3496576" cy="2771101"/>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1" name="TextBox 240">
            <a:extLst>
              <a:ext uri="{FF2B5EF4-FFF2-40B4-BE49-F238E27FC236}">
                <a16:creationId xmlns:a16="http://schemas.microsoft.com/office/drawing/2014/main" id="{95BA7960-3BC7-CC4B-A284-B24D66E9C4BF}"/>
              </a:ext>
            </a:extLst>
          </p:cNvPr>
          <p:cNvSpPr txBox="1"/>
          <p:nvPr/>
        </p:nvSpPr>
        <p:spPr>
          <a:xfrm>
            <a:off x="66557" y="160581"/>
            <a:ext cx="3780493"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Create Heartbeat_1_0 message, serialize and place in buffer, create CanardTransfer and push it onto the transmission queue within CanardInstance</a:t>
            </a:r>
          </a:p>
        </p:txBody>
      </p:sp>
      <p:sp>
        <p:nvSpPr>
          <p:cNvPr id="242" name="TextBox 241">
            <a:extLst>
              <a:ext uri="{FF2B5EF4-FFF2-40B4-BE49-F238E27FC236}">
                <a16:creationId xmlns:a16="http://schemas.microsoft.com/office/drawing/2014/main" id="{E159063A-8151-7E4D-A2EB-A25BA3A40087}"/>
              </a:ext>
            </a:extLst>
          </p:cNvPr>
          <p:cNvSpPr txBox="1"/>
          <p:nvPr/>
        </p:nvSpPr>
        <p:spPr>
          <a:xfrm>
            <a:off x="7848843" y="5303217"/>
            <a:ext cx="4252905" cy="95410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Peek into transmission queue, copy CanardFrame data to can_frame struct, and send it using SocketCAN. Make sure to pop the frame off the queue!</a:t>
            </a:r>
          </a:p>
        </p:txBody>
      </p:sp>
      <p:sp>
        <p:nvSpPr>
          <p:cNvPr id="249" name="TextBox 248">
            <a:extLst>
              <a:ext uri="{FF2B5EF4-FFF2-40B4-BE49-F238E27FC236}">
                <a16:creationId xmlns:a16="http://schemas.microsoft.com/office/drawing/2014/main" id="{36F1ECE1-1CE8-2C49-901D-67E97B5A3AD0}"/>
              </a:ext>
            </a:extLst>
          </p:cNvPr>
          <p:cNvSpPr txBox="1"/>
          <p:nvPr/>
        </p:nvSpPr>
        <p:spPr>
          <a:xfrm>
            <a:off x="11386868" y="2820838"/>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D8218A81-6237-3A42-AA90-A9BD44FF16EC}"/>
              </a:ext>
            </a:extLst>
          </p:cNvPr>
          <p:cNvSpPr/>
          <p:nvPr/>
        </p:nvSpPr>
        <p:spPr>
          <a:xfrm>
            <a:off x="166970" y="2719585"/>
            <a:ext cx="3631889" cy="82141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t>uavcan_node_Heartbeat_1_0_serialize_(</a:t>
            </a:r>
          </a:p>
          <a:p>
            <a:r>
              <a:rPr lang="en-US" sz="1100" dirty="0">
                <a:solidFill>
                  <a:schemeClr val="bg1"/>
                </a:solidFill>
              </a:rPr>
              <a:t>&amp;test_heartbeat,</a:t>
            </a:r>
          </a:p>
          <a:p>
            <a:r>
              <a:rPr lang="en-US" sz="1100" dirty="0">
                <a:solidFill>
                  <a:schemeClr val="bg1"/>
                </a:solidFill>
              </a:rPr>
              <a:t>hbeat_ser_buf,</a:t>
            </a:r>
          </a:p>
          <a:p>
            <a:r>
              <a:rPr lang="en-US" sz="1100" dirty="0">
                <a:solidFill>
                  <a:schemeClr val="bg1"/>
                </a:solidFill>
              </a:rPr>
              <a:t>&amp;hbeat_ser_buf_size</a:t>
            </a:r>
          </a:p>
        </p:txBody>
      </p:sp>
      <p:sp>
        <p:nvSpPr>
          <p:cNvPr id="75" name="Rectangle 74">
            <a:extLst>
              <a:ext uri="{FF2B5EF4-FFF2-40B4-BE49-F238E27FC236}">
                <a16:creationId xmlns:a16="http://schemas.microsoft.com/office/drawing/2014/main" id="{07911F2C-61E9-A044-8A05-D3C277C1B341}"/>
              </a:ext>
            </a:extLst>
          </p:cNvPr>
          <p:cNvSpPr/>
          <p:nvPr/>
        </p:nvSpPr>
        <p:spPr>
          <a:xfrm>
            <a:off x="4986038" y="6037947"/>
            <a:ext cx="2099367" cy="6317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canardTxPush(</a:t>
            </a:r>
          </a:p>
          <a:p>
            <a:r>
              <a:rPr lang="en-US" sz="1100" dirty="0">
                <a:solidFill>
                  <a:schemeClr val="bg1"/>
                </a:solidFill>
              </a:rPr>
              <a:t>(CanardInstance* const)&amp;ins,</a:t>
            </a:r>
          </a:p>
          <a:p>
            <a:r>
              <a:rPr lang="en-US" sz="1100" dirty="0">
                <a:solidFill>
                  <a:schemeClr val="bg1"/>
                </a:solidFill>
              </a:rPr>
              <a:t>&amp;transfer)</a:t>
            </a:r>
          </a:p>
        </p:txBody>
      </p:sp>
      <p:cxnSp>
        <p:nvCxnSpPr>
          <p:cNvPr id="46" name="Elbow Connector 45">
            <a:extLst>
              <a:ext uri="{FF2B5EF4-FFF2-40B4-BE49-F238E27FC236}">
                <a16:creationId xmlns:a16="http://schemas.microsoft.com/office/drawing/2014/main" id="{C20E8E0E-8E09-2B43-9ABE-4AD1252C0CCB}"/>
              </a:ext>
            </a:extLst>
          </p:cNvPr>
          <p:cNvCxnSpPr>
            <a:cxnSpLocks/>
            <a:stCxn id="9" idx="2"/>
            <a:endCxn id="75" idx="1"/>
          </p:cNvCxnSpPr>
          <p:nvPr/>
        </p:nvCxnSpPr>
        <p:spPr>
          <a:xfrm rot="16200000" flipH="1">
            <a:off x="3264231" y="4632017"/>
            <a:ext cx="440491" cy="3003123"/>
          </a:xfrm>
          <a:prstGeom prst="bentConnector2">
            <a:avLst/>
          </a:prstGeom>
          <a:ln w="28575">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35211EAA-87A8-1141-8A96-230F4EF9CD07}"/>
              </a:ext>
            </a:extLst>
          </p:cNvPr>
          <p:cNvCxnSpPr>
            <a:cxnSpLocks/>
            <a:stCxn id="75" idx="0"/>
            <a:endCxn id="27" idx="2"/>
          </p:cNvCxnSpPr>
          <p:nvPr/>
        </p:nvCxnSpPr>
        <p:spPr>
          <a:xfrm flipV="1">
            <a:off x="6035722" y="5570595"/>
            <a:ext cx="0" cy="467352"/>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82" name="Rectangle 81">
            <a:extLst>
              <a:ext uri="{FF2B5EF4-FFF2-40B4-BE49-F238E27FC236}">
                <a16:creationId xmlns:a16="http://schemas.microsoft.com/office/drawing/2014/main" id="{8E3C4B52-E76A-7440-BA43-FF2BE0A26A2F}"/>
              </a:ext>
            </a:extLst>
          </p:cNvPr>
          <p:cNvSpPr/>
          <p:nvPr/>
        </p:nvSpPr>
        <p:spPr>
          <a:xfrm>
            <a:off x="10047010" y="3559502"/>
            <a:ext cx="2015112" cy="5362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400" b="1" dirty="0">
                <a:solidFill>
                  <a:schemeClr val="bg1"/>
                </a:solidFill>
              </a:rPr>
              <a:t>canardTxPop(</a:t>
            </a:r>
          </a:p>
          <a:p>
            <a:r>
              <a:rPr lang="en-US" sz="1100" dirty="0">
                <a:solidFill>
                  <a:schemeClr val="bg1"/>
                </a:solidFill>
              </a:rPr>
              <a:t>(CanardInstance* const)&amp;ins)</a:t>
            </a:r>
          </a:p>
        </p:txBody>
      </p:sp>
      <p:cxnSp>
        <p:nvCxnSpPr>
          <p:cNvPr id="67" name="Elbow Connector 66">
            <a:extLst>
              <a:ext uri="{FF2B5EF4-FFF2-40B4-BE49-F238E27FC236}">
                <a16:creationId xmlns:a16="http://schemas.microsoft.com/office/drawing/2014/main" id="{8138DF7F-2617-994B-BF17-6DDCEA2A1793}"/>
              </a:ext>
            </a:extLst>
          </p:cNvPr>
          <p:cNvCxnSpPr>
            <a:cxnSpLocks/>
            <a:stCxn id="7" idx="1"/>
            <a:endCxn id="54" idx="3"/>
          </p:cNvCxnSpPr>
          <p:nvPr/>
        </p:nvCxnSpPr>
        <p:spPr>
          <a:xfrm rot="10800000" flipV="1">
            <a:off x="3798859" y="2044042"/>
            <a:ext cx="602396" cy="1086250"/>
          </a:xfrm>
          <a:prstGeom prst="bentConnector3">
            <a:avLst>
              <a:gd name="adj1" fmla="val 50000"/>
            </a:avLst>
          </a:prstGeom>
          <a:ln w="28575">
            <a:tailEnd type="triangle"/>
          </a:ln>
        </p:spPr>
        <p:style>
          <a:lnRef idx="1">
            <a:schemeClr val="dk1"/>
          </a:lnRef>
          <a:fillRef idx="0">
            <a:schemeClr val="dk1"/>
          </a:fillRef>
          <a:effectRef idx="0">
            <a:schemeClr val="dk1"/>
          </a:effectRef>
          <a:fontRef idx="minor">
            <a:schemeClr val="tx1"/>
          </a:fontRef>
        </p:style>
      </p:cxnSp>
      <p:cxnSp>
        <p:nvCxnSpPr>
          <p:cNvPr id="96" name="Straight Arrow Connector 95">
            <a:extLst>
              <a:ext uri="{FF2B5EF4-FFF2-40B4-BE49-F238E27FC236}">
                <a16:creationId xmlns:a16="http://schemas.microsoft.com/office/drawing/2014/main" id="{732BF1FA-CE6F-A84C-8410-AD654E070CE3}"/>
              </a:ext>
            </a:extLst>
          </p:cNvPr>
          <p:cNvCxnSpPr>
            <a:cxnSpLocks/>
            <a:stCxn id="54" idx="2"/>
            <a:endCxn id="9" idx="0"/>
          </p:cNvCxnSpPr>
          <p:nvPr/>
        </p:nvCxnSpPr>
        <p:spPr>
          <a:xfrm>
            <a:off x="1982915" y="3540998"/>
            <a:ext cx="0" cy="55097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grpSp>
        <p:nvGrpSpPr>
          <p:cNvPr id="101" name="Group 100">
            <a:extLst>
              <a:ext uri="{FF2B5EF4-FFF2-40B4-BE49-F238E27FC236}">
                <a16:creationId xmlns:a16="http://schemas.microsoft.com/office/drawing/2014/main" id="{D12442AE-3922-5949-883B-C7D65806D650}"/>
              </a:ext>
            </a:extLst>
          </p:cNvPr>
          <p:cNvGrpSpPr/>
          <p:nvPr/>
        </p:nvGrpSpPr>
        <p:grpSpPr>
          <a:xfrm>
            <a:off x="8675370" y="140764"/>
            <a:ext cx="3450073" cy="1947848"/>
            <a:chOff x="8675370" y="6309"/>
            <a:chExt cx="3450073" cy="1947848"/>
          </a:xfrm>
        </p:grpSpPr>
        <p:grpSp>
          <p:nvGrpSpPr>
            <p:cNvPr id="102" name="Group 101">
              <a:extLst>
                <a:ext uri="{FF2B5EF4-FFF2-40B4-BE49-F238E27FC236}">
                  <a16:creationId xmlns:a16="http://schemas.microsoft.com/office/drawing/2014/main" id="{0D1005F7-D39E-E042-8610-D397280D6845}"/>
                </a:ext>
              </a:extLst>
            </p:cNvPr>
            <p:cNvGrpSpPr/>
            <p:nvPr/>
          </p:nvGrpSpPr>
          <p:grpSpPr>
            <a:xfrm>
              <a:off x="8675370" y="6309"/>
              <a:ext cx="2692067" cy="1947848"/>
              <a:chOff x="9268129" y="-1394"/>
              <a:chExt cx="2692067" cy="1947848"/>
            </a:xfrm>
          </p:grpSpPr>
          <p:sp>
            <p:nvSpPr>
              <p:cNvPr id="104" name="TextBox 103">
                <a:extLst>
                  <a:ext uri="{FF2B5EF4-FFF2-40B4-BE49-F238E27FC236}">
                    <a16:creationId xmlns:a16="http://schemas.microsoft.com/office/drawing/2014/main" id="{49B0CB36-2386-F541-8E32-B50A56F1FF27}"/>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105" name="Group 104">
                <a:extLst>
                  <a:ext uri="{FF2B5EF4-FFF2-40B4-BE49-F238E27FC236}">
                    <a16:creationId xmlns:a16="http://schemas.microsoft.com/office/drawing/2014/main" id="{9C4472C4-6AC1-C946-B1D8-5F08FA918497}"/>
                  </a:ext>
                </a:extLst>
              </p:cNvPr>
              <p:cNvGrpSpPr/>
              <p:nvPr/>
            </p:nvGrpSpPr>
            <p:grpSpPr>
              <a:xfrm>
                <a:off x="9268129" y="367939"/>
                <a:ext cx="2692067" cy="1578515"/>
                <a:chOff x="9268129" y="367939"/>
                <a:chExt cx="2692067" cy="1578515"/>
              </a:xfrm>
            </p:grpSpPr>
            <p:sp>
              <p:nvSpPr>
                <p:cNvPr id="106" name="Rectangle 105">
                  <a:extLst>
                    <a:ext uri="{FF2B5EF4-FFF2-40B4-BE49-F238E27FC236}">
                      <a16:creationId xmlns:a16="http://schemas.microsoft.com/office/drawing/2014/main" id="{47E72CFB-BB2F-EB46-A03E-A2E59366D575}"/>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107" name="Oval 106">
                  <a:extLst>
                    <a:ext uri="{FF2B5EF4-FFF2-40B4-BE49-F238E27FC236}">
                      <a16:creationId xmlns:a16="http://schemas.microsoft.com/office/drawing/2014/main" id="{5D2AF29D-8633-CE48-A720-56D25C76295B}"/>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TextBox 107">
                  <a:extLst>
                    <a:ext uri="{FF2B5EF4-FFF2-40B4-BE49-F238E27FC236}">
                      <a16:creationId xmlns:a16="http://schemas.microsoft.com/office/drawing/2014/main" id="{6255F3AD-CA93-1149-9D90-E15DD8B9F286}"/>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109" name="TextBox 108">
                  <a:extLst>
                    <a:ext uri="{FF2B5EF4-FFF2-40B4-BE49-F238E27FC236}">
                      <a16:creationId xmlns:a16="http://schemas.microsoft.com/office/drawing/2014/main" id="{F61EF3A2-9895-E64A-AC45-50ED16A69175}"/>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110" name="Rectangle 109">
                  <a:extLst>
                    <a:ext uri="{FF2B5EF4-FFF2-40B4-BE49-F238E27FC236}">
                      <a16:creationId xmlns:a16="http://schemas.microsoft.com/office/drawing/2014/main" id="{5D7DC0AD-3285-DB44-96A0-DF547D329E50}"/>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103" name="Rectangle 102">
              <a:extLst>
                <a:ext uri="{FF2B5EF4-FFF2-40B4-BE49-F238E27FC236}">
                  <a16:creationId xmlns:a16="http://schemas.microsoft.com/office/drawing/2014/main" id="{F4968260-2C56-7246-BC70-C1F80A4F5041}"/>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112" name="Rectangle 111">
            <a:extLst>
              <a:ext uri="{FF2B5EF4-FFF2-40B4-BE49-F238E27FC236}">
                <a16:creationId xmlns:a16="http://schemas.microsoft.com/office/drawing/2014/main" id="{07E8557B-E512-2943-B075-64E02F32129F}"/>
              </a:ext>
            </a:extLst>
          </p:cNvPr>
          <p:cNvSpPr/>
          <p:nvPr/>
        </p:nvSpPr>
        <p:spPr>
          <a:xfrm>
            <a:off x="4403215" y="1027363"/>
            <a:ext cx="4197189" cy="63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err="1"/>
              <a:t>size_t</a:t>
            </a:r>
            <a:r>
              <a:rPr lang="en-US" sz="1400" b="1" dirty="0"/>
              <a:t> </a:t>
            </a:r>
            <a:r>
              <a:rPr lang="en-US" sz="1400" dirty="0"/>
              <a:t>hbeat_ser_buf_size = </a:t>
            </a:r>
          </a:p>
          <a:p>
            <a:r>
              <a:rPr lang="en-US" sz="1400" dirty="0"/>
              <a:t>uavcan_node_Heartbeat_1_0_EXTENT_BYTES_</a:t>
            </a:r>
          </a:p>
        </p:txBody>
      </p:sp>
      <p:cxnSp>
        <p:nvCxnSpPr>
          <p:cNvPr id="74" name="Elbow Connector 73">
            <a:extLst>
              <a:ext uri="{FF2B5EF4-FFF2-40B4-BE49-F238E27FC236}">
                <a16:creationId xmlns:a16="http://schemas.microsoft.com/office/drawing/2014/main" id="{E7ACB8DE-8B8C-154C-BFD1-71617BA0C7DA}"/>
              </a:ext>
            </a:extLst>
          </p:cNvPr>
          <p:cNvCxnSpPr>
            <a:cxnSpLocks/>
            <a:stCxn id="112" idx="1"/>
            <a:endCxn id="54" idx="3"/>
          </p:cNvCxnSpPr>
          <p:nvPr/>
        </p:nvCxnSpPr>
        <p:spPr>
          <a:xfrm rot="10800000" flipV="1">
            <a:off x="3798859" y="1346138"/>
            <a:ext cx="604356" cy="1784154"/>
          </a:xfrm>
          <a:prstGeom prst="bentConnector3">
            <a:avLst/>
          </a:prstGeom>
          <a:ln w="28575">
            <a:tailEnd type="triangle"/>
          </a:ln>
        </p:spPr>
        <p:style>
          <a:lnRef idx="1">
            <a:schemeClr val="dk1"/>
          </a:lnRef>
          <a:fillRef idx="0">
            <a:schemeClr val="dk1"/>
          </a:fillRef>
          <a:effectRef idx="0">
            <a:schemeClr val="dk1"/>
          </a:effectRef>
          <a:fontRef idx="minor">
            <a:schemeClr val="tx1"/>
          </a:fontRef>
        </p:style>
      </p:cxnSp>
      <p:cxnSp>
        <p:nvCxnSpPr>
          <p:cNvPr id="115" name="Straight Arrow Connector 114">
            <a:extLst>
              <a:ext uri="{FF2B5EF4-FFF2-40B4-BE49-F238E27FC236}">
                <a16:creationId xmlns:a16="http://schemas.microsoft.com/office/drawing/2014/main" id="{36043AA4-54AD-B643-BC5D-A4C485B83B35}"/>
              </a:ext>
            </a:extLst>
          </p:cNvPr>
          <p:cNvCxnSpPr>
            <a:stCxn id="53" idx="3"/>
            <a:endCxn id="193" idx="1"/>
          </p:cNvCxnSpPr>
          <p:nvPr/>
        </p:nvCxnSpPr>
        <p:spPr>
          <a:xfrm flipV="1">
            <a:off x="10655407" y="4782642"/>
            <a:ext cx="351658" cy="282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817444D2-C2F8-D142-8AE8-5317A376179C}"/>
              </a:ext>
            </a:extLst>
          </p:cNvPr>
          <p:cNvCxnSpPr>
            <a:cxnSpLocks/>
            <a:stCxn id="27" idx="3"/>
            <a:endCxn id="53" idx="1"/>
          </p:cNvCxnSpPr>
          <p:nvPr/>
        </p:nvCxnSpPr>
        <p:spPr>
          <a:xfrm flipV="1">
            <a:off x="7228979" y="4785463"/>
            <a:ext cx="643878" cy="28450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42" name="TextBox 141">
            <a:extLst>
              <a:ext uri="{FF2B5EF4-FFF2-40B4-BE49-F238E27FC236}">
                <a16:creationId xmlns:a16="http://schemas.microsoft.com/office/drawing/2014/main" id="{559AAF52-E65C-4A4A-B567-52394DF08A83}"/>
              </a:ext>
            </a:extLst>
          </p:cNvPr>
          <p:cNvSpPr txBox="1"/>
          <p:nvPr/>
        </p:nvSpPr>
        <p:spPr>
          <a:xfrm>
            <a:off x="11379200" y="2675467"/>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143" name="TextBox 142">
            <a:extLst>
              <a:ext uri="{FF2B5EF4-FFF2-40B4-BE49-F238E27FC236}">
                <a16:creationId xmlns:a16="http://schemas.microsoft.com/office/drawing/2014/main" id="{2F512C34-0B4C-F94D-BF04-51C6DE4E4507}"/>
              </a:ext>
            </a:extLst>
          </p:cNvPr>
          <p:cNvSpPr txBox="1"/>
          <p:nvPr/>
        </p:nvSpPr>
        <p:spPr>
          <a:xfrm>
            <a:off x="10521244" y="2686756"/>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55" name="Rectangle 54">
            <a:extLst>
              <a:ext uri="{FF2B5EF4-FFF2-40B4-BE49-F238E27FC236}">
                <a16:creationId xmlns:a16="http://schemas.microsoft.com/office/drawing/2014/main" id="{D1CC1D6E-1C39-CA42-AC94-F1E0E04FE080}"/>
              </a:ext>
            </a:extLst>
          </p:cNvPr>
          <p:cNvSpPr/>
          <p:nvPr/>
        </p:nvSpPr>
        <p:spPr>
          <a:xfrm>
            <a:off x="7747315" y="2517957"/>
            <a:ext cx="4414376" cy="380784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2880" tIns="182880" rIns="182880" bIns="182880" rtlCol="0" anchor="t"/>
          <a:lstStyle/>
          <a:p>
            <a:pPr algn="ctr"/>
            <a:r>
              <a:rPr lang="en-US" dirty="0">
                <a:solidFill>
                  <a:schemeClr val="tx1"/>
                </a:solidFill>
                <a:latin typeface="+mj-lt"/>
              </a:rPr>
              <a:t>TX Process Thread</a:t>
            </a:r>
          </a:p>
        </p:txBody>
      </p:sp>
      <p:cxnSp>
        <p:nvCxnSpPr>
          <p:cNvPr id="17" name="Elbow Connector 16">
            <a:extLst>
              <a:ext uri="{FF2B5EF4-FFF2-40B4-BE49-F238E27FC236}">
                <a16:creationId xmlns:a16="http://schemas.microsoft.com/office/drawing/2014/main" id="{628DBF23-4243-BD4C-8D6C-12610C98280A}"/>
              </a:ext>
            </a:extLst>
          </p:cNvPr>
          <p:cNvCxnSpPr>
            <a:cxnSpLocks/>
            <a:stCxn id="53" idx="3"/>
            <a:endCxn id="82" idx="1"/>
          </p:cNvCxnSpPr>
          <p:nvPr/>
        </p:nvCxnSpPr>
        <p:spPr>
          <a:xfrm flipH="1" flipV="1">
            <a:off x="10047010" y="3827652"/>
            <a:ext cx="608397" cy="957811"/>
          </a:xfrm>
          <a:prstGeom prst="bentConnector5">
            <a:avLst>
              <a:gd name="adj1" fmla="val -24917"/>
              <a:gd name="adj2" fmla="val 57310"/>
              <a:gd name="adj3" fmla="val 137574"/>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65852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E5F50CC-EC7F-0D43-A02D-99AE131FC78B}"/>
              </a:ext>
            </a:extLst>
          </p:cNvPr>
          <p:cNvGrpSpPr/>
          <p:nvPr/>
        </p:nvGrpSpPr>
        <p:grpSpPr>
          <a:xfrm>
            <a:off x="854527" y="1048159"/>
            <a:ext cx="1474373" cy="815812"/>
            <a:chOff x="4748747" y="3076721"/>
            <a:chExt cx="1812434" cy="1042959"/>
          </a:xfrm>
        </p:grpSpPr>
        <p:sp>
          <p:nvSpPr>
            <p:cNvPr id="5" name="Rectangle 4">
              <a:extLst>
                <a:ext uri="{FF2B5EF4-FFF2-40B4-BE49-F238E27FC236}">
                  <a16:creationId xmlns:a16="http://schemas.microsoft.com/office/drawing/2014/main" id="{48A603D3-89CA-DB46-87E8-5E473E087315}"/>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6" name="Group 5">
              <a:extLst>
                <a:ext uri="{FF2B5EF4-FFF2-40B4-BE49-F238E27FC236}">
                  <a16:creationId xmlns:a16="http://schemas.microsoft.com/office/drawing/2014/main" id="{DDAA63E8-C485-F346-8912-F66611593297}"/>
                </a:ext>
              </a:extLst>
            </p:cNvPr>
            <p:cNvGrpSpPr/>
            <p:nvPr/>
          </p:nvGrpSpPr>
          <p:grpSpPr>
            <a:xfrm>
              <a:off x="5086026" y="3607342"/>
              <a:ext cx="1147200" cy="291883"/>
              <a:chOff x="5055078" y="2632413"/>
              <a:chExt cx="1147200" cy="291883"/>
            </a:xfrm>
          </p:grpSpPr>
          <p:cxnSp>
            <p:nvCxnSpPr>
              <p:cNvPr id="7" name="Straight Connector 6">
                <a:extLst>
                  <a:ext uri="{FF2B5EF4-FFF2-40B4-BE49-F238E27FC236}">
                    <a16:creationId xmlns:a16="http://schemas.microsoft.com/office/drawing/2014/main" id="{78CEDAE4-7764-344C-B12A-213EE283458A}"/>
                  </a:ext>
                </a:extLst>
              </p:cNvPr>
              <p:cNvCxnSpPr>
                <a:cxnSpLocks/>
              </p:cNvCxnSpPr>
              <p:nvPr/>
            </p:nvCxnSpPr>
            <p:spPr>
              <a:xfrm>
                <a:off x="5061931" y="2632414"/>
                <a:ext cx="399287" cy="291881"/>
              </a:xfrm>
              <a:prstGeom prst="line">
                <a:avLst/>
              </a:prstGeom>
              <a:ln w="57150">
                <a:solidFill>
                  <a:schemeClr val="accent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B4B29DFF-EF68-A44D-BBF6-C9264F9EA2E2}"/>
                  </a:ext>
                </a:extLst>
              </p:cNvPr>
              <p:cNvCxnSpPr>
                <a:cxnSpLocks/>
              </p:cNvCxnSpPr>
              <p:nvPr/>
            </p:nvCxnSpPr>
            <p:spPr>
              <a:xfrm flipV="1">
                <a:off x="5055078" y="2632414"/>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0502FC7-41E0-384F-A28B-F4277CA38C51}"/>
                  </a:ext>
                </a:extLst>
              </p:cNvPr>
              <p:cNvCxnSpPr>
                <a:cxnSpLocks/>
              </p:cNvCxnSpPr>
              <p:nvPr/>
            </p:nvCxnSpPr>
            <p:spPr>
              <a:xfrm>
                <a:off x="5432461" y="2632414"/>
                <a:ext cx="399287" cy="291881"/>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A38F6C9-94B0-2F41-8F66-802A68FB0F58}"/>
                  </a:ext>
                </a:extLst>
              </p:cNvPr>
              <p:cNvCxnSpPr>
                <a:cxnSpLocks/>
              </p:cNvCxnSpPr>
              <p:nvPr/>
            </p:nvCxnSpPr>
            <p:spPr>
              <a:xfrm flipV="1">
                <a:off x="5425608" y="2632414"/>
                <a:ext cx="396816" cy="291882"/>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DC10D9-3689-1442-B144-27EC7BCC62B2}"/>
                  </a:ext>
                </a:extLst>
              </p:cNvPr>
              <p:cNvCxnSpPr>
                <a:cxnSpLocks/>
              </p:cNvCxnSpPr>
              <p:nvPr/>
            </p:nvCxnSpPr>
            <p:spPr>
              <a:xfrm>
                <a:off x="5802991" y="2632413"/>
                <a:ext cx="399287" cy="291881"/>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167C118-9E55-404C-A9C4-478935B330A3}"/>
                  </a:ext>
                </a:extLst>
              </p:cNvPr>
              <p:cNvCxnSpPr>
                <a:cxnSpLocks/>
              </p:cNvCxnSpPr>
              <p:nvPr/>
            </p:nvCxnSpPr>
            <p:spPr>
              <a:xfrm flipV="1">
                <a:off x="5796138" y="2632413"/>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15" name="Rectangle 14">
            <a:extLst>
              <a:ext uri="{FF2B5EF4-FFF2-40B4-BE49-F238E27FC236}">
                <a16:creationId xmlns:a16="http://schemas.microsoft.com/office/drawing/2014/main" id="{EFEE3F85-4AA3-374A-99AC-9908513B0343}"/>
              </a:ext>
            </a:extLst>
          </p:cNvPr>
          <p:cNvSpPr/>
          <p:nvPr/>
        </p:nvSpPr>
        <p:spPr>
          <a:xfrm>
            <a:off x="4573922" y="1900050"/>
            <a:ext cx="3317542" cy="129336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subscribe to Heartbeat messages</a:t>
            </a:r>
            <a:endParaRPr lang="en-US" sz="1100" dirty="0"/>
          </a:p>
        </p:txBody>
      </p:sp>
      <p:sp>
        <p:nvSpPr>
          <p:cNvPr id="16" name="Rectangle 15">
            <a:extLst>
              <a:ext uri="{FF2B5EF4-FFF2-40B4-BE49-F238E27FC236}">
                <a16:creationId xmlns:a16="http://schemas.microsoft.com/office/drawing/2014/main" id="{9C97C363-3DBC-4845-BD6B-0E589D28A8EF}"/>
              </a:ext>
            </a:extLst>
          </p:cNvPr>
          <p:cNvSpPr/>
          <p:nvPr/>
        </p:nvSpPr>
        <p:spPr>
          <a:xfrm>
            <a:off x="158730" y="2165173"/>
            <a:ext cx="2874389" cy="10276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Receive raw CAN frame with data</a:t>
            </a:r>
            <a:endParaRPr lang="en-US" sz="1100" dirty="0"/>
          </a:p>
        </p:txBody>
      </p:sp>
      <p:cxnSp>
        <p:nvCxnSpPr>
          <p:cNvPr id="17" name="Straight Arrow Connector 16">
            <a:extLst>
              <a:ext uri="{FF2B5EF4-FFF2-40B4-BE49-F238E27FC236}">
                <a16:creationId xmlns:a16="http://schemas.microsoft.com/office/drawing/2014/main" id="{C0F5246C-778F-5C4C-85DC-5CC984C0CC6F}"/>
              </a:ext>
            </a:extLst>
          </p:cNvPr>
          <p:cNvCxnSpPr>
            <a:cxnSpLocks/>
            <a:stCxn id="5" idx="2"/>
            <a:endCxn id="16" idx="0"/>
          </p:cNvCxnSpPr>
          <p:nvPr/>
        </p:nvCxnSpPr>
        <p:spPr>
          <a:xfrm>
            <a:off x="1591714" y="1863971"/>
            <a:ext cx="4211" cy="301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142E393F-3CEA-4345-AABA-250DDB80AFE7}"/>
              </a:ext>
            </a:extLst>
          </p:cNvPr>
          <p:cNvSpPr/>
          <p:nvPr/>
        </p:nvSpPr>
        <p:spPr>
          <a:xfrm>
            <a:off x="80575" y="3494032"/>
            <a:ext cx="3030699" cy="1174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CanardFrame and populate fields with raw CAN data</a:t>
            </a:r>
            <a:endParaRPr lang="en-US" sz="1100" dirty="0"/>
          </a:p>
        </p:txBody>
      </p:sp>
      <p:cxnSp>
        <p:nvCxnSpPr>
          <p:cNvPr id="19" name="Straight Arrow Connector 18">
            <a:extLst>
              <a:ext uri="{FF2B5EF4-FFF2-40B4-BE49-F238E27FC236}">
                <a16:creationId xmlns:a16="http://schemas.microsoft.com/office/drawing/2014/main" id="{8BB70774-19E2-644E-ADE4-EB017F4E3FAF}"/>
              </a:ext>
            </a:extLst>
          </p:cNvPr>
          <p:cNvCxnSpPr>
            <a:cxnSpLocks/>
            <a:stCxn id="16" idx="2"/>
            <a:endCxn id="18" idx="0"/>
          </p:cNvCxnSpPr>
          <p:nvPr/>
        </p:nvCxnSpPr>
        <p:spPr>
          <a:xfrm>
            <a:off x="1595925" y="3192808"/>
            <a:ext cx="0" cy="3012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7D29D1EA-782C-C348-9F39-5338E31BEF1F}"/>
              </a:ext>
            </a:extLst>
          </p:cNvPr>
          <p:cNvSpPr/>
          <p:nvPr/>
        </p:nvSpPr>
        <p:spPr>
          <a:xfrm>
            <a:off x="2626066" y="4841158"/>
            <a:ext cx="1903025" cy="11215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accept incoming frame</a:t>
            </a:r>
            <a:endParaRPr lang="en-US" sz="1100" dirty="0"/>
          </a:p>
        </p:txBody>
      </p:sp>
      <p:sp>
        <p:nvSpPr>
          <p:cNvPr id="25" name="Rectangle 24">
            <a:extLst>
              <a:ext uri="{FF2B5EF4-FFF2-40B4-BE49-F238E27FC236}">
                <a16:creationId xmlns:a16="http://schemas.microsoft.com/office/drawing/2014/main" id="{513BDB72-F2F6-3540-8716-0BAE076BD513}"/>
              </a:ext>
            </a:extLst>
          </p:cNvPr>
          <p:cNvSpPr/>
          <p:nvPr/>
        </p:nvSpPr>
        <p:spPr>
          <a:xfrm>
            <a:off x="7585942" y="4808684"/>
            <a:ext cx="3711423" cy="8493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Deserialize Heartbeat serialization buffer</a:t>
            </a:r>
            <a:endParaRPr lang="en-US" sz="1100" dirty="0"/>
          </a:p>
        </p:txBody>
      </p:sp>
      <p:cxnSp>
        <p:nvCxnSpPr>
          <p:cNvPr id="54" name="Straight Arrow Connector 53">
            <a:extLst>
              <a:ext uri="{FF2B5EF4-FFF2-40B4-BE49-F238E27FC236}">
                <a16:creationId xmlns:a16="http://schemas.microsoft.com/office/drawing/2014/main" id="{6543C768-C642-FB4E-B7B5-37394F6361B6}"/>
              </a:ext>
            </a:extLst>
          </p:cNvPr>
          <p:cNvCxnSpPr>
            <a:cxnSpLocks/>
            <a:stCxn id="21" idx="3"/>
            <a:endCxn id="20" idx="1"/>
          </p:cNvCxnSpPr>
          <p:nvPr/>
        </p:nvCxnSpPr>
        <p:spPr>
          <a:xfrm flipV="1">
            <a:off x="4529091" y="5401934"/>
            <a:ext cx="481564" cy="1"/>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F0A16FC7-2437-8146-9557-23D0F47BC178}"/>
              </a:ext>
            </a:extLst>
          </p:cNvPr>
          <p:cNvCxnSpPr>
            <a:cxnSpLocks/>
            <a:stCxn id="20" idx="3"/>
            <a:endCxn id="25" idx="1"/>
          </p:cNvCxnSpPr>
          <p:nvPr/>
        </p:nvCxnSpPr>
        <p:spPr>
          <a:xfrm flipV="1">
            <a:off x="7129584" y="5233339"/>
            <a:ext cx="456358" cy="16859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E56C01A7-6533-5B4B-9836-6B46D92AB8E9}"/>
              </a:ext>
            </a:extLst>
          </p:cNvPr>
          <p:cNvCxnSpPr>
            <a:cxnSpLocks/>
            <a:stCxn id="13" idx="0"/>
            <a:endCxn id="15" idx="2"/>
          </p:cNvCxnSpPr>
          <p:nvPr/>
        </p:nvCxnSpPr>
        <p:spPr>
          <a:xfrm flipV="1">
            <a:off x="6225031" y="3193417"/>
            <a:ext cx="7662" cy="506683"/>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8A6C3151-7D1E-BB4F-8526-E404BB13EE2C}"/>
              </a:ext>
            </a:extLst>
          </p:cNvPr>
          <p:cNvCxnSpPr>
            <a:cxnSpLocks/>
            <a:stCxn id="14" idx="2"/>
            <a:endCxn id="15" idx="0"/>
          </p:cNvCxnSpPr>
          <p:nvPr/>
        </p:nvCxnSpPr>
        <p:spPr>
          <a:xfrm flipH="1">
            <a:off x="6232693" y="1553324"/>
            <a:ext cx="110" cy="34672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1" name="Elbow Connector 140">
            <a:extLst>
              <a:ext uri="{FF2B5EF4-FFF2-40B4-BE49-F238E27FC236}">
                <a16:creationId xmlns:a16="http://schemas.microsoft.com/office/drawing/2014/main" id="{74079755-6638-2846-8BB3-15E0A1315A17}"/>
              </a:ext>
            </a:extLst>
          </p:cNvPr>
          <p:cNvCxnSpPr>
            <a:cxnSpLocks/>
            <a:stCxn id="18" idx="2"/>
            <a:endCxn id="21" idx="1"/>
          </p:cNvCxnSpPr>
          <p:nvPr/>
        </p:nvCxnSpPr>
        <p:spPr>
          <a:xfrm rot="16200000" flipH="1">
            <a:off x="1744110" y="4519979"/>
            <a:ext cx="733770" cy="103014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03" name="Group 202">
            <a:extLst>
              <a:ext uri="{FF2B5EF4-FFF2-40B4-BE49-F238E27FC236}">
                <a16:creationId xmlns:a16="http://schemas.microsoft.com/office/drawing/2014/main" id="{25487242-A6BA-9841-AF81-2C0E63D071BE}"/>
              </a:ext>
            </a:extLst>
          </p:cNvPr>
          <p:cNvGrpSpPr/>
          <p:nvPr/>
        </p:nvGrpSpPr>
        <p:grpSpPr>
          <a:xfrm>
            <a:off x="4376982" y="3593246"/>
            <a:ext cx="3711423" cy="1050158"/>
            <a:chOff x="4977442" y="2919235"/>
            <a:chExt cx="3321169" cy="1001102"/>
          </a:xfrm>
        </p:grpSpPr>
        <p:sp>
          <p:nvSpPr>
            <p:cNvPr id="13" name="Rectangle 12">
              <a:extLst>
                <a:ext uri="{FF2B5EF4-FFF2-40B4-BE49-F238E27FC236}">
                  <a16:creationId xmlns:a16="http://schemas.microsoft.com/office/drawing/2014/main" id="{65A87E86-7046-8A45-AAB7-474D61D86D14}"/>
                </a:ext>
              </a:extLst>
            </p:cNvPr>
            <p:cNvSpPr/>
            <p:nvPr/>
          </p:nvSpPr>
          <p:spPr>
            <a:xfrm>
              <a:off x="5045239" y="3021098"/>
              <a:ext cx="3171861" cy="8158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t>Create CanardInstance</a:t>
              </a:r>
              <a:endParaRPr lang="en-US" sz="1400" dirty="0"/>
            </a:p>
            <a:p>
              <a:pPr algn="ctr"/>
              <a:endParaRPr lang="en-US" sz="1400" dirty="0"/>
            </a:p>
          </p:txBody>
        </p:sp>
        <p:sp>
          <p:nvSpPr>
            <p:cNvPr id="196" name="Rectangle 195">
              <a:extLst>
                <a:ext uri="{FF2B5EF4-FFF2-40B4-BE49-F238E27FC236}">
                  <a16:creationId xmlns:a16="http://schemas.microsoft.com/office/drawing/2014/main" id="{982C168D-C30C-8A41-ACC3-55F06CEF940E}"/>
                </a:ext>
              </a:extLst>
            </p:cNvPr>
            <p:cNvSpPr/>
            <p:nvPr/>
          </p:nvSpPr>
          <p:spPr>
            <a:xfrm>
              <a:off x="4977442" y="2919235"/>
              <a:ext cx="3321169" cy="1001102"/>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5" name="Group 234">
            <a:extLst>
              <a:ext uri="{FF2B5EF4-FFF2-40B4-BE49-F238E27FC236}">
                <a16:creationId xmlns:a16="http://schemas.microsoft.com/office/drawing/2014/main" id="{83C16BAE-3436-EC43-BA61-FC9B3F31632C}"/>
              </a:ext>
            </a:extLst>
          </p:cNvPr>
          <p:cNvGrpSpPr/>
          <p:nvPr/>
        </p:nvGrpSpPr>
        <p:grpSpPr>
          <a:xfrm>
            <a:off x="5010655" y="4919617"/>
            <a:ext cx="2118929" cy="964633"/>
            <a:chOff x="4005250" y="5066413"/>
            <a:chExt cx="2118929" cy="964633"/>
          </a:xfrm>
        </p:grpSpPr>
        <p:sp>
          <p:nvSpPr>
            <p:cNvPr id="20" name="Rectangle 19">
              <a:extLst>
                <a:ext uri="{FF2B5EF4-FFF2-40B4-BE49-F238E27FC236}">
                  <a16:creationId xmlns:a16="http://schemas.microsoft.com/office/drawing/2014/main" id="{C506069E-1E75-8F49-9332-2AD8B630118C}"/>
                </a:ext>
              </a:extLst>
            </p:cNvPr>
            <p:cNvSpPr/>
            <p:nvPr/>
          </p:nvSpPr>
          <p:spPr>
            <a:xfrm>
              <a:off x="4005250" y="5066413"/>
              <a:ext cx="2118929" cy="9646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empty CanardTransfer, use </a:t>
              </a:r>
              <a:r>
                <a:rPr lang="en-US" sz="1400" b="1" dirty="0" err="1"/>
                <a:t>canardAccept</a:t>
              </a:r>
              <a:r>
                <a:rPr lang="en-US" sz="1400" b="1" dirty="0"/>
                <a:t> to populate</a:t>
              </a:r>
              <a:endParaRPr lang="en-US" sz="1400" dirty="0"/>
            </a:p>
          </p:txBody>
        </p:sp>
        <p:sp>
          <p:nvSpPr>
            <p:cNvPr id="233" name="Oval 232">
              <a:extLst>
                <a:ext uri="{FF2B5EF4-FFF2-40B4-BE49-F238E27FC236}">
                  <a16:creationId xmlns:a16="http://schemas.microsoft.com/office/drawing/2014/main" id="{926C0480-837B-3B4D-8177-0E8771C8A566}"/>
                </a:ext>
              </a:extLst>
            </p:cNvPr>
            <p:cNvSpPr/>
            <p:nvPr/>
          </p:nvSpPr>
          <p:spPr>
            <a:xfrm>
              <a:off x="5866049" y="5141343"/>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6" name="Group 235">
            <a:extLst>
              <a:ext uri="{FF2B5EF4-FFF2-40B4-BE49-F238E27FC236}">
                <a16:creationId xmlns:a16="http://schemas.microsoft.com/office/drawing/2014/main" id="{151F6944-F506-AE4C-B755-93FEB71AB339}"/>
              </a:ext>
            </a:extLst>
          </p:cNvPr>
          <p:cNvGrpSpPr/>
          <p:nvPr/>
        </p:nvGrpSpPr>
        <p:grpSpPr>
          <a:xfrm>
            <a:off x="9498753" y="3159742"/>
            <a:ext cx="2542793" cy="948180"/>
            <a:chOff x="9725810" y="3418899"/>
            <a:chExt cx="2270528" cy="948180"/>
          </a:xfrm>
        </p:grpSpPr>
        <p:sp>
          <p:nvSpPr>
            <p:cNvPr id="24" name="Rectangle 23">
              <a:extLst>
                <a:ext uri="{FF2B5EF4-FFF2-40B4-BE49-F238E27FC236}">
                  <a16:creationId xmlns:a16="http://schemas.microsoft.com/office/drawing/2014/main" id="{628D7F5B-8534-FC4C-8B01-10EFC55CA62F}"/>
                </a:ext>
              </a:extLst>
            </p:cNvPr>
            <p:cNvSpPr/>
            <p:nvPr/>
          </p:nvSpPr>
          <p:spPr>
            <a:xfrm>
              <a:off x="9725810" y="3418899"/>
              <a:ext cx="2270528" cy="948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data structure, print data</a:t>
              </a:r>
            </a:p>
          </p:txBody>
        </p:sp>
        <p:sp>
          <p:nvSpPr>
            <p:cNvPr id="234" name="Oval 233">
              <a:extLst>
                <a:ext uri="{FF2B5EF4-FFF2-40B4-BE49-F238E27FC236}">
                  <a16:creationId xmlns:a16="http://schemas.microsoft.com/office/drawing/2014/main" id="{786D9970-E593-A046-8753-6A9F3B38A781}"/>
                </a:ext>
              </a:extLst>
            </p:cNvPr>
            <p:cNvSpPr/>
            <p:nvPr/>
          </p:nvSpPr>
          <p:spPr>
            <a:xfrm>
              <a:off x="11724959" y="3499449"/>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47" name="Elbow Connector 246">
            <a:extLst>
              <a:ext uri="{FF2B5EF4-FFF2-40B4-BE49-F238E27FC236}">
                <a16:creationId xmlns:a16="http://schemas.microsoft.com/office/drawing/2014/main" id="{4C23CFEB-7ACC-5048-A5AD-9B21937979E4}"/>
              </a:ext>
            </a:extLst>
          </p:cNvPr>
          <p:cNvCxnSpPr>
            <a:cxnSpLocks/>
            <a:stCxn id="13" idx="1"/>
            <a:endCxn id="21" idx="0"/>
          </p:cNvCxnSpPr>
          <p:nvPr/>
        </p:nvCxnSpPr>
        <p:spPr>
          <a:xfrm rot="10800000" flipV="1">
            <a:off x="3577579" y="4127990"/>
            <a:ext cx="875166" cy="71316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9" name="TextBox 248">
            <a:extLst>
              <a:ext uri="{FF2B5EF4-FFF2-40B4-BE49-F238E27FC236}">
                <a16:creationId xmlns:a16="http://schemas.microsoft.com/office/drawing/2014/main" id="{DA17F6C2-59FB-E24C-AE2F-F95FE76F8EBC}"/>
              </a:ext>
            </a:extLst>
          </p:cNvPr>
          <p:cNvSpPr txBox="1"/>
          <p:nvPr/>
        </p:nvSpPr>
        <p:spPr>
          <a:xfrm>
            <a:off x="3905581" y="798642"/>
            <a:ext cx="4627523"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defPPr>
              <a:defRPr lang="en-US"/>
            </a:defPPr>
            <a:lvl1pP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Subscribe to Fixed Port ID 7509 (Hearbeat_1_0)</a:t>
            </a:r>
          </a:p>
        </p:txBody>
      </p:sp>
      <p:sp>
        <p:nvSpPr>
          <p:cNvPr id="252" name="TextBox 251">
            <a:extLst>
              <a:ext uri="{FF2B5EF4-FFF2-40B4-BE49-F238E27FC236}">
                <a16:creationId xmlns:a16="http://schemas.microsoft.com/office/drawing/2014/main" id="{EA398E66-AD11-E841-AA66-4AB9B2CC4090}"/>
              </a:ext>
            </a:extLst>
          </p:cNvPr>
          <p:cNvSpPr txBox="1"/>
          <p:nvPr/>
        </p:nvSpPr>
        <p:spPr>
          <a:xfrm>
            <a:off x="216966" y="400591"/>
            <a:ext cx="2762654" cy="523220"/>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Receive CAN frame and translate to CanardFrame</a:t>
            </a:r>
          </a:p>
        </p:txBody>
      </p:sp>
      <p:sp>
        <p:nvSpPr>
          <p:cNvPr id="261" name="TextBox 260">
            <a:extLst>
              <a:ext uri="{FF2B5EF4-FFF2-40B4-BE49-F238E27FC236}">
                <a16:creationId xmlns:a16="http://schemas.microsoft.com/office/drawing/2014/main" id="{C1C663D1-3AA1-7C42-A155-5350160546C9}"/>
              </a:ext>
            </a:extLst>
          </p:cNvPr>
          <p:cNvSpPr txBox="1"/>
          <p:nvPr/>
        </p:nvSpPr>
        <p:spPr>
          <a:xfrm>
            <a:off x="1835376" y="6087059"/>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Ask CanardInstance to accept incoming frame and populate CanardTransfer</a:t>
            </a:r>
          </a:p>
        </p:txBody>
      </p:sp>
      <p:sp>
        <p:nvSpPr>
          <p:cNvPr id="262" name="TextBox 261">
            <a:extLst>
              <a:ext uri="{FF2B5EF4-FFF2-40B4-BE49-F238E27FC236}">
                <a16:creationId xmlns:a16="http://schemas.microsoft.com/office/drawing/2014/main" id="{202AF9A3-FD2E-8440-83AB-09937CBDE1A5}"/>
              </a:ext>
            </a:extLst>
          </p:cNvPr>
          <p:cNvSpPr txBox="1"/>
          <p:nvPr/>
        </p:nvSpPr>
        <p:spPr>
          <a:xfrm>
            <a:off x="8117426" y="5719432"/>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Deserialize the transfer and populate Heartbeat_1_0 data struct for application use</a:t>
            </a:r>
          </a:p>
        </p:txBody>
      </p:sp>
      <p:sp>
        <p:nvSpPr>
          <p:cNvPr id="274" name="TextBox 273">
            <a:extLst>
              <a:ext uri="{FF2B5EF4-FFF2-40B4-BE49-F238E27FC236}">
                <a16:creationId xmlns:a16="http://schemas.microsoft.com/office/drawing/2014/main" id="{77AE3E78-BC42-1246-B542-E90946F29E27}"/>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(RX)</a:t>
            </a:r>
          </a:p>
        </p:txBody>
      </p:sp>
      <p:cxnSp>
        <p:nvCxnSpPr>
          <p:cNvPr id="48" name="Elbow Connector 47">
            <a:extLst>
              <a:ext uri="{FF2B5EF4-FFF2-40B4-BE49-F238E27FC236}">
                <a16:creationId xmlns:a16="http://schemas.microsoft.com/office/drawing/2014/main" id="{52322545-6166-1041-8885-8D875690F23E}"/>
              </a:ext>
            </a:extLst>
          </p:cNvPr>
          <p:cNvCxnSpPr>
            <a:cxnSpLocks/>
            <a:stCxn id="25" idx="0"/>
            <a:endCxn id="24" idx="2"/>
          </p:cNvCxnSpPr>
          <p:nvPr/>
        </p:nvCxnSpPr>
        <p:spPr>
          <a:xfrm rot="5400000" flipH="1" flipV="1">
            <a:off x="9755521" y="3794055"/>
            <a:ext cx="700762" cy="1328496"/>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4574E40-F032-2744-AF2B-1CABBD477FD2}"/>
              </a:ext>
            </a:extLst>
          </p:cNvPr>
          <p:cNvGrpSpPr/>
          <p:nvPr/>
        </p:nvGrpSpPr>
        <p:grpSpPr>
          <a:xfrm>
            <a:off x="3918935" y="1214053"/>
            <a:ext cx="4627735" cy="339271"/>
            <a:chOff x="4260076" y="1079532"/>
            <a:chExt cx="3945237" cy="179628"/>
          </a:xfrm>
        </p:grpSpPr>
        <p:sp>
          <p:nvSpPr>
            <p:cNvPr id="14" name="Rectangle 13">
              <a:extLst>
                <a:ext uri="{FF2B5EF4-FFF2-40B4-BE49-F238E27FC236}">
                  <a16:creationId xmlns:a16="http://schemas.microsoft.com/office/drawing/2014/main" id="{72100CC1-834B-274E-8589-B27FE592B37A}"/>
                </a:ext>
              </a:extLst>
            </p:cNvPr>
            <p:cNvSpPr/>
            <p:nvPr/>
          </p:nvSpPr>
          <p:spPr>
            <a:xfrm>
              <a:off x="4260076" y="1079532"/>
              <a:ext cx="3945237" cy="1796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Create Heartbeat subscription</a:t>
              </a:r>
              <a:endParaRPr lang="en-US" sz="1400" dirty="0"/>
            </a:p>
          </p:txBody>
        </p:sp>
        <p:sp>
          <p:nvSpPr>
            <p:cNvPr id="80" name="Oval 79">
              <a:extLst>
                <a:ext uri="{FF2B5EF4-FFF2-40B4-BE49-F238E27FC236}">
                  <a16:creationId xmlns:a16="http://schemas.microsoft.com/office/drawing/2014/main" id="{9AAB9A94-425F-7741-AB72-D6D7ECD3232D}"/>
                </a:ext>
              </a:extLst>
            </p:cNvPr>
            <p:cNvSpPr/>
            <p:nvPr/>
          </p:nvSpPr>
          <p:spPr>
            <a:xfrm>
              <a:off x="7929536" y="1117046"/>
              <a:ext cx="183852" cy="9185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BB803A0-0831-A645-889D-E6DFEC08B47C}"/>
              </a:ext>
            </a:extLst>
          </p:cNvPr>
          <p:cNvGrpSpPr/>
          <p:nvPr/>
        </p:nvGrpSpPr>
        <p:grpSpPr>
          <a:xfrm>
            <a:off x="8661923" y="117996"/>
            <a:ext cx="3450073" cy="1947848"/>
            <a:chOff x="8675370" y="6309"/>
            <a:chExt cx="3450073" cy="1947848"/>
          </a:xfrm>
        </p:grpSpPr>
        <p:grpSp>
          <p:nvGrpSpPr>
            <p:cNvPr id="82" name="Group 81">
              <a:extLst>
                <a:ext uri="{FF2B5EF4-FFF2-40B4-BE49-F238E27FC236}">
                  <a16:creationId xmlns:a16="http://schemas.microsoft.com/office/drawing/2014/main" id="{FE6CA177-8148-314C-BA1F-1028D6A3E906}"/>
                </a:ext>
              </a:extLst>
            </p:cNvPr>
            <p:cNvGrpSpPr/>
            <p:nvPr/>
          </p:nvGrpSpPr>
          <p:grpSpPr>
            <a:xfrm>
              <a:off x="8675370" y="6309"/>
              <a:ext cx="2692067" cy="1947848"/>
              <a:chOff x="9268129" y="-1394"/>
              <a:chExt cx="2692067" cy="1947848"/>
            </a:xfrm>
          </p:grpSpPr>
          <p:sp>
            <p:nvSpPr>
              <p:cNvPr id="84" name="TextBox 83">
                <a:extLst>
                  <a:ext uri="{FF2B5EF4-FFF2-40B4-BE49-F238E27FC236}">
                    <a16:creationId xmlns:a16="http://schemas.microsoft.com/office/drawing/2014/main" id="{62EC419A-4791-D14B-B5CA-AED92AE4ED59}"/>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85" name="Group 84">
                <a:extLst>
                  <a:ext uri="{FF2B5EF4-FFF2-40B4-BE49-F238E27FC236}">
                    <a16:creationId xmlns:a16="http://schemas.microsoft.com/office/drawing/2014/main" id="{C0017D09-E5D5-3F42-9732-A98891063EC7}"/>
                  </a:ext>
                </a:extLst>
              </p:cNvPr>
              <p:cNvGrpSpPr/>
              <p:nvPr/>
            </p:nvGrpSpPr>
            <p:grpSpPr>
              <a:xfrm>
                <a:off x="9268129" y="367939"/>
                <a:ext cx="2692067" cy="1578515"/>
                <a:chOff x="9268129" y="367939"/>
                <a:chExt cx="2692067" cy="1578515"/>
              </a:xfrm>
            </p:grpSpPr>
            <p:sp>
              <p:nvSpPr>
                <p:cNvPr id="86" name="Rectangle 85">
                  <a:extLst>
                    <a:ext uri="{FF2B5EF4-FFF2-40B4-BE49-F238E27FC236}">
                      <a16:creationId xmlns:a16="http://schemas.microsoft.com/office/drawing/2014/main" id="{D6BF4884-20C1-7341-8B53-0DE58103C34A}"/>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87" name="Oval 86">
                  <a:extLst>
                    <a:ext uri="{FF2B5EF4-FFF2-40B4-BE49-F238E27FC236}">
                      <a16:creationId xmlns:a16="http://schemas.microsoft.com/office/drawing/2014/main" id="{24A6CFE3-4477-FC4F-90A4-1A935E28E1E6}"/>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27D13AC4-E60D-E949-9F3B-CDCE2282308B}"/>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89" name="TextBox 88">
                  <a:extLst>
                    <a:ext uri="{FF2B5EF4-FFF2-40B4-BE49-F238E27FC236}">
                      <a16:creationId xmlns:a16="http://schemas.microsoft.com/office/drawing/2014/main" id="{990EF413-D4D0-FB4D-AABB-78574D08A533}"/>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90" name="Rectangle 89">
                  <a:extLst>
                    <a:ext uri="{FF2B5EF4-FFF2-40B4-BE49-F238E27FC236}">
                      <a16:creationId xmlns:a16="http://schemas.microsoft.com/office/drawing/2014/main" id="{E6BFBEF0-B2B7-6E40-9AC3-E3E2A319E8C1}"/>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83" name="Rectangle 82">
              <a:extLst>
                <a:ext uri="{FF2B5EF4-FFF2-40B4-BE49-F238E27FC236}">
                  <a16:creationId xmlns:a16="http://schemas.microsoft.com/office/drawing/2014/main" id="{036EECDD-5287-0548-BF28-8FBA62F870EB}"/>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Tree>
    <p:extLst>
      <p:ext uri="{BB962C8B-B14F-4D97-AF65-F5344CB8AC3E}">
        <p14:creationId xmlns:p14="http://schemas.microsoft.com/office/powerpoint/2010/main" val="35936662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E5F50CC-EC7F-0D43-A02D-99AE131FC78B}"/>
              </a:ext>
            </a:extLst>
          </p:cNvPr>
          <p:cNvGrpSpPr/>
          <p:nvPr/>
        </p:nvGrpSpPr>
        <p:grpSpPr>
          <a:xfrm>
            <a:off x="854527" y="1048159"/>
            <a:ext cx="1474373" cy="815812"/>
            <a:chOff x="4748747" y="3076721"/>
            <a:chExt cx="1812434" cy="1042959"/>
          </a:xfrm>
        </p:grpSpPr>
        <p:sp>
          <p:nvSpPr>
            <p:cNvPr id="5" name="Rectangle 4">
              <a:extLst>
                <a:ext uri="{FF2B5EF4-FFF2-40B4-BE49-F238E27FC236}">
                  <a16:creationId xmlns:a16="http://schemas.microsoft.com/office/drawing/2014/main" id="{48A603D3-89CA-DB46-87E8-5E473E087315}"/>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6" name="Group 5">
              <a:extLst>
                <a:ext uri="{FF2B5EF4-FFF2-40B4-BE49-F238E27FC236}">
                  <a16:creationId xmlns:a16="http://schemas.microsoft.com/office/drawing/2014/main" id="{DDAA63E8-C485-F346-8912-F66611593297}"/>
                </a:ext>
              </a:extLst>
            </p:cNvPr>
            <p:cNvGrpSpPr/>
            <p:nvPr/>
          </p:nvGrpSpPr>
          <p:grpSpPr>
            <a:xfrm>
              <a:off x="5086026" y="3607342"/>
              <a:ext cx="1147200" cy="291883"/>
              <a:chOff x="5055078" y="2632413"/>
              <a:chExt cx="1147200" cy="291883"/>
            </a:xfrm>
          </p:grpSpPr>
          <p:cxnSp>
            <p:nvCxnSpPr>
              <p:cNvPr id="7" name="Straight Connector 6">
                <a:extLst>
                  <a:ext uri="{FF2B5EF4-FFF2-40B4-BE49-F238E27FC236}">
                    <a16:creationId xmlns:a16="http://schemas.microsoft.com/office/drawing/2014/main" id="{78CEDAE4-7764-344C-B12A-213EE283458A}"/>
                  </a:ext>
                </a:extLst>
              </p:cNvPr>
              <p:cNvCxnSpPr>
                <a:cxnSpLocks/>
              </p:cNvCxnSpPr>
              <p:nvPr/>
            </p:nvCxnSpPr>
            <p:spPr>
              <a:xfrm>
                <a:off x="5061931" y="2632414"/>
                <a:ext cx="399287" cy="291881"/>
              </a:xfrm>
              <a:prstGeom prst="line">
                <a:avLst/>
              </a:prstGeom>
              <a:ln w="57150">
                <a:solidFill>
                  <a:schemeClr val="accent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B4B29DFF-EF68-A44D-BBF6-C9264F9EA2E2}"/>
                  </a:ext>
                </a:extLst>
              </p:cNvPr>
              <p:cNvCxnSpPr>
                <a:cxnSpLocks/>
              </p:cNvCxnSpPr>
              <p:nvPr/>
            </p:nvCxnSpPr>
            <p:spPr>
              <a:xfrm flipV="1">
                <a:off x="5055078" y="2632414"/>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0502FC7-41E0-384F-A28B-F4277CA38C51}"/>
                  </a:ext>
                </a:extLst>
              </p:cNvPr>
              <p:cNvCxnSpPr>
                <a:cxnSpLocks/>
              </p:cNvCxnSpPr>
              <p:nvPr/>
            </p:nvCxnSpPr>
            <p:spPr>
              <a:xfrm>
                <a:off x="5432461" y="2632414"/>
                <a:ext cx="399287" cy="291881"/>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A38F6C9-94B0-2F41-8F66-802A68FB0F58}"/>
                  </a:ext>
                </a:extLst>
              </p:cNvPr>
              <p:cNvCxnSpPr>
                <a:cxnSpLocks/>
              </p:cNvCxnSpPr>
              <p:nvPr/>
            </p:nvCxnSpPr>
            <p:spPr>
              <a:xfrm flipV="1">
                <a:off x="5425608" y="2632414"/>
                <a:ext cx="396816" cy="291882"/>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DC10D9-3689-1442-B144-27EC7BCC62B2}"/>
                  </a:ext>
                </a:extLst>
              </p:cNvPr>
              <p:cNvCxnSpPr>
                <a:cxnSpLocks/>
              </p:cNvCxnSpPr>
              <p:nvPr/>
            </p:nvCxnSpPr>
            <p:spPr>
              <a:xfrm>
                <a:off x="5802991" y="2632413"/>
                <a:ext cx="399287" cy="291881"/>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167C118-9E55-404C-A9C4-478935B330A3}"/>
                  </a:ext>
                </a:extLst>
              </p:cNvPr>
              <p:cNvCxnSpPr>
                <a:cxnSpLocks/>
              </p:cNvCxnSpPr>
              <p:nvPr/>
            </p:nvCxnSpPr>
            <p:spPr>
              <a:xfrm flipV="1">
                <a:off x="5796138" y="2632413"/>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15" name="Rectangle 14">
            <a:extLst>
              <a:ext uri="{FF2B5EF4-FFF2-40B4-BE49-F238E27FC236}">
                <a16:creationId xmlns:a16="http://schemas.microsoft.com/office/drawing/2014/main" id="{EFEE3F85-4AA3-374A-99AC-9908513B0343}"/>
              </a:ext>
            </a:extLst>
          </p:cNvPr>
          <p:cNvSpPr/>
          <p:nvPr/>
        </p:nvSpPr>
        <p:spPr>
          <a:xfrm>
            <a:off x="4573922" y="1900050"/>
            <a:ext cx="3317542" cy="129336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subscribe to Heartbeat messages</a:t>
            </a:r>
            <a:endParaRPr lang="en-US" sz="1100" dirty="0"/>
          </a:p>
        </p:txBody>
      </p:sp>
      <p:sp>
        <p:nvSpPr>
          <p:cNvPr id="16" name="Rectangle 15">
            <a:extLst>
              <a:ext uri="{FF2B5EF4-FFF2-40B4-BE49-F238E27FC236}">
                <a16:creationId xmlns:a16="http://schemas.microsoft.com/office/drawing/2014/main" id="{9C97C363-3DBC-4845-BD6B-0E589D28A8EF}"/>
              </a:ext>
            </a:extLst>
          </p:cNvPr>
          <p:cNvSpPr/>
          <p:nvPr/>
        </p:nvSpPr>
        <p:spPr>
          <a:xfrm>
            <a:off x="158730" y="2165173"/>
            <a:ext cx="2874389" cy="10276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Receive raw CAN frame with data</a:t>
            </a:r>
            <a:endParaRPr lang="en-US" sz="1100" dirty="0"/>
          </a:p>
        </p:txBody>
      </p:sp>
      <p:cxnSp>
        <p:nvCxnSpPr>
          <p:cNvPr id="17" name="Straight Arrow Connector 16">
            <a:extLst>
              <a:ext uri="{FF2B5EF4-FFF2-40B4-BE49-F238E27FC236}">
                <a16:creationId xmlns:a16="http://schemas.microsoft.com/office/drawing/2014/main" id="{C0F5246C-778F-5C4C-85DC-5CC984C0CC6F}"/>
              </a:ext>
            </a:extLst>
          </p:cNvPr>
          <p:cNvCxnSpPr>
            <a:cxnSpLocks/>
            <a:stCxn id="5" idx="2"/>
            <a:endCxn id="16" idx="0"/>
          </p:cNvCxnSpPr>
          <p:nvPr/>
        </p:nvCxnSpPr>
        <p:spPr>
          <a:xfrm>
            <a:off x="1591714" y="1863971"/>
            <a:ext cx="4211" cy="301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142E393F-3CEA-4345-AABA-250DDB80AFE7}"/>
              </a:ext>
            </a:extLst>
          </p:cNvPr>
          <p:cNvSpPr/>
          <p:nvPr/>
        </p:nvSpPr>
        <p:spPr>
          <a:xfrm>
            <a:off x="80575" y="3494032"/>
            <a:ext cx="3030699" cy="1174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CanardFrame and populate fields with raw CAN data</a:t>
            </a:r>
            <a:endParaRPr lang="en-US" sz="1100" dirty="0"/>
          </a:p>
        </p:txBody>
      </p:sp>
      <p:cxnSp>
        <p:nvCxnSpPr>
          <p:cNvPr id="19" name="Straight Arrow Connector 18">
            <a:extLst>
              <a:ext uri="{FF2B5EF4-FFF2-40B4-BE49-F238E27FC236}">
                <a16:creationId xmlns:a16="http://schemas.microsoft.com/office/drawing/2014/main" id="{8BB70774-19E2-644E-ADE4-EB017F4E3FAF}"/>
              </a:ext>
            </a:extLst>
          </p:cNvPr>
          <p:cNvCxnSpPr>
            <a:cxnSpLocks/>
            <a:stCxn id="16" idx="2"/>
            <a:endCxn id="18" idx="0"/>
          </p:cNvCxnSpPr>
          <p:nvPr/>
        </p:nvCxnSpPr>
        <p:spPr>
          <a:xfrm>
            <a:off x="1595925" y="3192808"/>
            <a:ext cx="0" cy="3012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7D29D1EA-782C-C348-9F39-5338E31BEF1F}"/>
              </a:ext>
            </a:extLst>
          </p:cNvPr>
          <p:cNvSpPr/>
          <p:nvPr/>
        </p:nvSpPr>
        <p:spPr>
          <a:xfrm>
            <a:off x="2626066" y="4841158"/>
            <a:ext cx="1903025" cy="11215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accept incoming frame</a:t>
            </a:r>
            <a:endParaRPr lang="en-US" sz="1100" dirty="0"/>
          </a:p>
        </p:txBody>
      </p:sp>
      <p:sp>
        <p:nvSpPr>
          <p:cNvPr id="25" name="Rectangle 24">
            <a:extLst>
              <a:ext uri="{FF2B5EF4-FFF2-40B4-BE49-F238E27FC236}">
                <a16:creationId xmlns:a16="http://schemas.microsoft.com/office/drawing/2014/main" id="{513BDB72-F2F6-3540-8716-0BAE076BD513}"/>
              </a:ext>
            </a:extLst>
          </p:cNvPr>
          <p:cNvSpPr/>
          <p:nvPr/>
        </p:nvSpPr>
        <p:spPr>
          <a:xfrm>
            <a:off x="7585942" y="4808684"/>
            <a:ext cx="3711423" cy="8493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Deserialize Heartbeat serialization buffer</a:t>
            </a:r>
            <a:endParaRPr lang="en-US" sz="1100" dirty="0"/>
          </a:p>
        </p:txBody>
      </p:sp>
      <p:cxnSp>
        <p:nvCxnSpPr>
          <p:cNvPr id="54" name="Straight Arrow Connector 53">
            <a:extLst>
              <a:ext uri="{FF2B5EF4-FFF2-40B4-BE49-F238E27FC236}">
                <a16:creationId xmlns:a16="http://schemas.microsoft.com/office/drawing/2014/main" id="{6543C768-C642-FB4E-B7B5-37394F6361B6}"/>
              </a:ext>
            </a:extLst>
          </p:cNvPr>
          <p:cNvCxnSpPr>
            <a:cxnSpLocks/>
            <a:stCxn id="21" idx="3"/>
            <a:endCxn id="20" idx="1"/>
          </p:cNvCxnSpPr>
          <p:nvPr/>
        </p:nvCxnSpPr>
        <p:spPr>
          <a:xfrm flipV="1">
            <a:off x="4529091" y="5401934"/>
            <a:ext cx="481564" cy="1"/>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F0A16FC7-2437-8146-9557-23D0F47BC178}"/>
              </a:ext>
            </a:extLst>
          </p:cNvPr>
          <p:cNvCxnSpPr>
            <a:cxnSpLocks/>
            <a:stCxn id="20" idx="3"/>
            <a:endCxn id="25" idx="1"/>
          </p:cNvCxnSpPr>
          <p:nvPr/>
        </p:nvCxnSpPr>
        <p:spPr>
          <a:xfrm flipV="1">
            <a:off x="7129584" y="5233339"/>
            <a:ext cx="456358" cy="16859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E56C01A7-6533-5B4B-9836-6B46D92AB8E9}"/>
              </a:ext>
            </a:extLst>
          </p:cNvPr>
          <p:cNvCxnSpPr>
            <a:cxnSpLocks/>
            <a:stCxn id="13" idx="0"/>
            <a:endCxn id="15" idx="2"/>
          </p:cNvCxnSpPr>
          <p:nvPr/>
        </p:nvCxnSpPr>
        <p:spPr>
          <a:xfrm flipV="1">
            <a:off x="6225031" y="3193417"/>
            <a:ext cx="7662" cy="506683"/>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8A6C3151-7D1E-BB4F-8526-E404BB13EE2C}"/>
              </a:ext>
            </a:extLst>
          </p:cNvPr>
          <p:cNvCxnSpPr>
            <a:cxnSpLocks/>
            <a:stCxn id="14" idx="2"/>
            <a:endCxn id="15" idx="0"/>
          </p:cNvCxnSpPr>
          <p:nvPr/>
        </p:nvCxnSpPr>
        <p:spPr>
          <a:xfrm flipH="1">
            <a:off x="6232693" y="1553324"/>
            <a:ext cx="110" cy="34672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1" name="Elbow Connector 140">
            <a:extLst>
              <a:ext uri="{FF2B5EF4-FFF2-40B4-BE49-F238E27FC236}">
                <a16:creationId xmlns:a16="http://schemas.microsoft.com/office/drawing/2014/main" id="{74079755-6638-2846-8BB3-15E0A1315A17}"/>
              </a:ext>
            </a:extLst>
          </p:cNvPr>
          <p:cNvCxnSpPr>
            <a:cxnSpLocks/>
            <a:stCxn id="18" idx="2"/>
            <a:endCxn id="21" idx="1"/>
          </p:cNvCxnSpPr>
          <p:nvPr/>
        </p:nvCxnSpPr>
        <p:spPr>
          <a:xfrm rot="16200000" flipH="1">
            <a:off x="1744110" y="4519979"/>
            <a:ext cx="733770" cy="103014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03" name="Group 202">
            <a:extLst>
              <a:ext uri="{FF2B5EF4-FFF2-40B4-BE49-F238E27FC236}">
                <a16:creationId xmlns:a16="http://schemas.microsoft.com/office/drawing/2014/main" id="{25487242-A6BA-9841-AF81-2C0E63D071BE}"/>
              </a:ext>
            </a:extLst>
          </p:cNvPr>
          <p:cNvGrpSpPr/>
          <p:nvPr/>
        </p:nvGrpSpPr>
        <p:grpSpPr>
          <a:xfrm>
            <a:off x="4376982" y="3593246"/>
            <a:ext cx="3711423" cy="1050158"/>
            <a:chOff x="4977442" y="2919235"/>
            <a:chExt cx="3321169" cy="1001102"/>
          </a:xfrm>
        </p:grpSpPr>
        <p:sp>
          <p:nvSpPr>
            <p:cNvPr id="13" name="Rectangle 12">
              <a:extLst>
                <a:ext uri="{FF2B5EF4-FFF2-40B4-BE49-F238E27FC236}">
                  <a16:creationId xmlns:a16="http://schemas.microsoft.com/office/drawing/2014/main" id="{65A87E86-7046-8A45-AAB7-474D61D86D14}"/>
                </a:ext>
              </a:extLst>
            </p:cNvPr>
            <p:cNvSpPr/>
            <p:nvPr/>
          </p:nvSpPr>
          <p:spPr>
            <a:xfrm>
              <a:off x="5045239" y="3021098"/>
              <a:ext cx="3171861" cy="8158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t>Create CanardInstance</a:t>
              </a:r>
              <a:endParaRPr lang="en-US" sz="1400" dirty="0"/>
            </a:p>
            <a:p>
              <a:pPr algn="ctr"/>
              <a:endParaRPr lang="en-US" sz="1400" dirty="0"/>
            </a:p>
          </p:txBody>
        </p:sp>
        <p:sp>
          <p:nvSpPr>
            <p:cNvPr id="196" name="Rectangle 195">
              <a:extLst>
                <a:ext uri="{FF2B5EF4-FFF2-40B4-BE49-F238E27FC236}">
                  <a16:creationId xmlns:a16="http://schemas.microsoft.com/office/drawing/2014/main" id="{982C168D-C30C-8A41-ACC3-55F06CEF940E}"/>
                </a:ext>
              </a:extLst>
            </p:cNvPr>
            <p:cNvSpPr/>
            <p:nvPr/>
          </p:nvSpPr>
          <p:spPr>
            <a:xfrm>
              <a:off x="4977442" y="2919235"/>
              <a:ext cx="3321169" cy="1001102"/>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5" name="Group 234">
            <a:extLst>
              <a:ext uri="{FF2B5EF4-FFF2-40B4-BE49-F238E27FC236}">
                <a16:creationId xmlns:a16="http://schemas.microsoft.com/office/drawing/2014/main" id="{83C16BAE-3436-EC43-BA61-FC9B3F31632C}"/>
              </a:ext>
            </a:extLst>
          </p:cNvPr>
          <p:cNvGrpSpPr/>
          <p:nvPr/>
        </p:nvGrpSpPr>
        <p:grpSpPr>
          <a:xfrm>
            <a:off x="5010655" y="4919617"/>
            <a:ext cx="2118929" cy="964633"/>
            <a:chOff x="4005250" y="5066413"/>
            <a:chExt cx="2118929" cy="964633"/>
          </a:xfrm>
        </p:grpSpPr>
        <p:sp>
          <p:nvSpPr>
            <p:cNvPr id="20" name="Rectangle 19">
              <a:extLst>
                <a:ext uri="{FF2B5EF4-FFF2-40B4-BE49-F238E27FC236}">
                  <a16:creationId xmlns:a16="http://schemas.microsoft.com/office/drawing/2014/main" id="{C506069E-1E75-8F49-9332-2AD8B630118C}"/>
                </a:ext>
              </a:extLst>
            </p:cNvPr>
            <p:cNvSpPr/>
            <p:nvPr/>
          </p:nvSpPr>
          <p:spPr>
            <a:xfrm>
              <a:off x="4005250" y="5066413"/>
              <a:ext cx="2118929" cy="9646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empty CanardTransfer, use </a:t>
              </a:r>
              <a:r>
                <a:rPr lang="en-US" sz="1400" b="1" dirty="0" err="1"/>
                <a:t>canardAccept</a:t>
              </a:r>
              <a:r>
                <a:rPr lang="en-US" sz="1400" b="1" dirty="0"/>
                <a:t> to populate</a:t>
              </a:r>
              <a:endParaRPr lang="en-US" sz="1400" dirty="0"/>
            </a:p>
          </p:txBody>
        </p:sp>
        <p:sp>
          <p:nvSpPr>
            <p:cNvPr id="233" name="Oval 232">
              <a:extLst>
                <a:ext uri="{FF2B5EF4-FFF2-40B4-BE49-F238E27FC236}">
                  <a16:creationId xmlns:a16="http://schemas.microsoft.com/office/drawing/2014/main" id="{926C0480-837B-3B4D-8177-0E8771C8A566}"/>
                </a:ext>
              </a:extLst>
            </p:cNvPr>
            <p:cNvSpPr/>
            <p:nvPr/>
          </p:nvSpPr>
          <p:spPr>
            <a:xfrm>
              <a:off x="5866049" y="5141343"/>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6" name="Group 235">
            <a:extLst>
              <a:ext uri="{FF2B5EF4-FFF2-40B4-BE49-F238E27FC236}">
                <a16:creationId xmlns:a16="http://schemas.microsoft.com/office/drawing/2014/main" id="{151F6944-F506-AE4C-B755-93FEB71AB339}"/>
              </a:ext>
            </a:extLst>
          </p:cNvPr>
          <p:cNvGrpSpPr/>
          <p:nvPr/>
        </p:nvGrpSpPr>
        <p:grpSpPr>
          <a:xfrm>
            <a:off x="9498753" y="3159742"/>
            <a:ext cx="2542793" cy="948180"/>
            <a:chOff x="9725810" y="3418899"/>
            <a:chExt cx="2270528" cy="948180"/>
          </a:xfrm>
        </p:grpSpPr>
        <p:sp>
          <p:nvSpPr>
            <p:cNvPr id="24" name="Rectangle 23">
              <a:extLst>
                <a:ext uri="{FF2B5EF4-FFF2-40B4-BE49-F238E27FC236}">
                  <a16:creationId xmlns:a16="http://schemas.microsoft.com/office/drawing/2014/main" id="{628D7F5B-8534-FC4C-8B01-10EFC55CA62F}"/>
                </a:ext>
              </a:extLst>
            </p:cNvPr>
            <p:cNvSpPr/>
            <p:nvPr/>
          </p:nvSpPr>
          <p:spPr>
            <a:xfrm>
              <a:off x="9725810" y="3418899"/>
              <a:ext cx="2270528" cy="948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data structure, print data</a:t>
              </a:r>
            </a:p>
          </p:txBody>
        </p:sp>
        <p:sp>
          <p:nvSpPr>
            <p:cNvPr id="234" name="Oval 233">
              <a:extLst>
                <a:ext uri="{FF2B5EF4-FFF2-40B4-BE49-F238E27FC236}">
                  <a16:creationId xmlns:a16="http://schemas.microsoft.com/office/drawing/2014/main" id="{786D9970-E593-A046-8753-6A9F3B38A781}"/>
                </a:ext>
              </a:extLst>
            </p:cNvPr>
            <p:cNvSpPr/>
            <p:nvPr/>
          </p:nvSpPr>
          <p:spPr>
            <a:xfrm>
              <a:off x="11724959" y="3499449"/>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47" name="Elbow Connector 246">
            <a:extLst>
              <a:ext uri="{FF2B5EF4-FFF2-40B4-BE49-F238E27FC236}">
                <a16:creationId xmlns:a16="http://schemas.microsoft.com/office/drawing/2014/main" id="{4C23CFEB-7ACC-5048-A5AD-9B21937979E4}"/>
              </a:ext>
            </a:extLst>
          </p:cNvPr>
          <p:cNvCxnSpPr>
            <a:cxnSpLocks/>
            <a:stCxn id="13" idx="1"/>
            <a:endCxn id="21" idx="0"/>
          </p:cNvCxnSpPr>
          <p:nvPr/>
        </p:nvCxnSpPr>
        <p:spPr>
          <a:xfrm rot="10800000" flipV="1">
            <a:off x="3577579" y="4127990"/>
            <a:ext cx="875166" cy="71316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9" name="TextBox 248">
            <a:extLst>
              <a:ext uri="{FF2B5EF4-FFF2-40B4-BE49-F238E27FC236}">
                <a16:creationId xmlns:a16="http://schemas.microsoft.com/office/drawing/2014/main" id="{DA17F6C2-59FB-E24C-AE2F-F95FE76F8EBC}"/>
              </a:ext>
            </a:extLst>
          </p:cNvPr>
          <p:cNvSpPr txBox="1"/>
          <p:nvPr/>
        </p:nvSpPr>
        <p:spPr>
          <a:xfrm>
            <a:off x="3905581" y="798642"/>
            <a:ext cx="4627523"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defPPr>
              <a:defRPr lang="en-US"/>
            </a:defPPr>
            <a:lvl1pP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Subscribe to Fixed Port ID 7509 (Hearbeat_1_0)</a:t>
            </a:r>
          </a:p>
        </p:txBody>
      </p:sp>
      <p:sp>
        <p:nvSpPr>
          <p:cNvPr id="252" name="TextBox 251">
            <a:extLst>
              <a:ext uri="{FF2B5EF4-FFF2-40B4-BE49-F238E27FC236}">
                <a16:creationId xmlns:a16="http://schemas.microsoft.com/office/drawing/2014/main" id="{EA398E66-AD11-E841-AA66-4AB9B2CC4090}"/>
              </a:ext>
            </a:extLst>
          </p:cNvPr>
          <p:cNvSpPr txBox="1"/>
          <p:nvPr/>
        </p:nvSpPr>
        <p:spPr>
          <a:xfrm>
            <a:off x="216966" y="400591"/>
            <a:ext cx="2762654" cy="523220"/>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Receive CAN frame and translate to CanardFrame</a:t>
            </a:r>
          </a:p>
        </p:txBody>
      </p:sp>
      <p:sp>
        <p:nvSpPr>
          <p:cNvPr id="261" name="TextBox 260">
            <a:extLst>
              <a:ext uri="{FF2B5EF4-FFF2-40B4-BE49-F238E27FC236}">
                <a16:creationId xmlns:a16="http://schemas.microsoft.com/office/drawing/2014/main" id="{C1C663D1-3AA1-7C42-A155-5350160546C9}"/>
              </a:ext>
            </a:extLst>
          </p:cNvPr>
          <p:cNvSpPr txBox="1"/>
          <p:nvPr/>
        </p:nvSpPr>
        <p:spPr>
          <a:xfrm>
            <a:off x="1835376" y="6087059"/>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Ask CanardInstance to accept incoming frame and populate CanardTransfer</a:t>
            </a:r>
          </a:p>
        </p:txBody>
      </p:sp>
      <p:sp>
        <p:nvSpPr>
          <p:cNvPr id="262" name="TextBox 261">
            <a:extLst>
              <a:ext uri="{FF2B5EF4-FFF2-40B4-BE49-F238E27FC236}">
                <a16:creationId xmlns:a16="http://schemas.microsoft.com/office/drawing/2014/main" id="{202AF9A3-FD2E-8440-83AB-09937CBDE1A5}"/>
              </a:ext>
            </a:extLst>
          </p:cNvPr>
          <p:cNvSpPr txBox="1"/>
          <p:nvPr/>
        </p:nvSpPr>
        <p:spPr>
          <a:xfrm>
            <a:off x="8117426" y="5719432"/>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Deserialize the transfer and populate Heartbeat_1_0 data struct for application use</a:t>
            </a:r>
          </a:p>
        </p:txBody>
      </p:sp>
      <p:sp>
        <p:nvSpPr>
          <p:cNvPr id="274" name="TextBox 273">
            <a:extLst>
              <a:ext uri="{FF2B5EF4-FFF2-40B4-BE49-F238E27FC236}">
                <a16:creationId xmlns:a16="http://schemas.microsoft.com/office/drawing/2014/main" id="{77AE3E78-BC42-1246-B542-E90946F29E27}"/>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(RX)</a:t>
            </a:r>
          </a:p>
        </p:txBody>
      </p:sp>
      <p:cxnSp>
        <p:nvCxnSpPr>
          <p:cNvPr id="48" name="Elbow Connector 47">
            <a:extLst>
              <a:ext uri="{FF2B5EF4-FFF2-40B4-BE49-F238E27FC236}">
                <a16:creationId xmlns:a16="http://schemas.microsoft.com/office/drawing/2014/main" id="{52322545-6166-1041-8885-8D875690F23E}"/>
              </a:ext>
            </a:extLst>
          </p:cNvPr>
          <p:cNvCxnSpPr>
            <a:cxnSpLocks/>
            <a:stCxn id="25" idx="0"/>
            <a:endCxn id="24" idx="2"/>
          </p:cNvCxnSpPr>
          <p:nvPr/>
        </p:nvCxnSpPr>
        <p:spPr>
          <a:xfrm rot="5400000" flipH="1" flipV="1">
            <a:off x="9755521" y="3794055"/>
            <a:ext cx="700762" cy="1328496"/>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4574E40-F032-2744-AF2B-1CABBD477FD2}"/>
              </a:ext>
            </a:extLst>
          </p:cNvPr>
          <p:cNvGrpSpPr/>
          <p:nvPr/>
        </p:nvGrpSpPr>
        <p:grpSpPr>
          <a:xfrm>
            <a:off x="3918935" y="1214053"/>
            <a:ext cx="4627735" cy="339271"/>
            <a:chOff x="4260076" y="1079532"/>
            <a:chExt cx="3945237" cy="179628"/>
          </a:xfrm>
        </p:grpSpPr>
        <p:sp>
          <p:nvSpPr>
            <p:cNvPr id="14" name="Rectangle 13">
              <a:extLst>
                <a:ext uri="{FF2B5EF4-FFF2-40B4-BE49-F238E27FC236}">
                  <a16:creationId xmlns:a16="http://schemas.microsoft.com/office/drawing/2014/main" id="{72100CC1-834B-274E-8589-B27FE592B37A}"/>
                </a:ext>
              </a:extLst>
            </p:cNvPr>
            <p:cNvSpPr/>
            <p:nvPr/>
          </p:nvSpPr>
          <p:spPr>
            <a:xfrm>
              <a:off x="4260076" y="1079532"/>
              <a:ext cx="3945237" cy="1796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Create Heartbeat subscription</a:t>
              </a:r>
              <a:endParaRPr lang="en-US" sz="1400" dirty="0"/>
            </a:p>
          </p:txBody>
        </p:sp>
        <p:sp>
          <p:nvSpPr>
            <p:cNvPr id="80" name="Oval 79">
              <a:extLst>
                <a:ext uri="{FF2B5EF4-FFF2-40B4-BE49-F238E27FC236}">
                  <a16:creationId xmlns:a16="http://schemas.microsoft.com/office/drawing/2014/main" id="{9AAB9A94-425F-7741-AB72-D6D7ECD3232D}"/>
                </a:ext>
              </a:extLst>
            </p:cNvPr>
            <p:cNvSpPr/>
            <p:nvPr/>
          </p:nvSpPr>
          <p:spPr>
            <a:xfrm>
              <a:off x="7929536" y="1117046"/>
              <a:ext cx="183852" cy="9185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BB803A0-0831-A645-889D-E6DFEC08B47C}"/>
              </a:ext>
            </a:extLst>
          </p:cNvPr>
          <p:cNvGrpSpPr/>
          <p:nvPr/>
        </p:nvGrpSpPr>
        <p:grpSpPr>
          <a:xfrm>
            <a:off x="8661923" y="117996"/>
            <a:ext cx="3450073" cy="1947848"/>
            <a:chOff x="8675370" y="6309"/>
            <a:chExt cx="3450073" cy="1947848"/>
          </a:xfrm>
        </p:grpSpPr>
        <p:grpSp>
          <p:nvGrpSpPr>
            <p:cNvPr id="82" name="Group 81">
              <a:extLst>
                <a:ext uri="{FF2B5EF4-FFF2-40B4-BE49-F238E27FC236}">
                  <a16:creationId xmlns:a16="http://schemas.microsoft.com/office/drawing/2014/main" id="{FE6CA177-8148-314C-BA1F-1028D6A3E906}"/>
                </a:ext>
              </a:extLst>
            </p:cNvPr>
            <p:cNvGrpSpPr/>
            <p:nvPr/>
          </p:nvGrpSpPr>
          <p:grpSpPr>
            <a:xfrm>
              <a:off x="8675370" y="6309"/>
              <a:ext cx="2692067" cy="1947848"/>
              <a:chOff x="9268129" y="-1394"/>
              <a:chExt cx="2692067" cy="1947848"/>
            </a:xfrm>
          </p:grpSpPr>
          <p:sp>
            <p:nvSpPr>
              <p:cNvPr id="84" name="TextBox 83">
                <a:extLst>
                  <a:ext uri="{FF2B5EF4-FFF2-40B4-BE49-F238E27FC236}">
                    <a16:creationId xmlns:a16="http://schemas.microsoft.com/office/drawing/2014/main" id="{62EC419A-4791-D14B-B5CA-AED92AE4ED59}"/>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85" name="Group 84">
                <a:extLst>
                  <a:ext uri="{FF2B5EF4-FFF2-40B4-BE49-F238E27FC236}">
                    <a16:creationId xmlns:a16="http://schemas.microsoft.com/office/drawing/2014/main" id="{C0017D09-E5D5-3F42-9732-A98891063EC7}"/>
                  </a:ext>
                </a:extLst>
              </p:cNvPr>
              <p:cNvGrpSpPr/>
              <p:nvPr/>
            </p:nvGrpSpPr>
            <p:grpSpPr>
              <a:xfrm>
                <a:off x="9268129" y="367939"/>
                <a:ext cx="2692067" cy="1578515"/>
                <a:chOff x="9268129" y="367939"/>
                <a:chExt cx="2692067" cy="1578515"/>
              </a:xfrm>
            </p:grpSpPr>
            <p:sp>
              <p:nvSpPr>
                <p:cNvPr id="86" name="Rectangle 85">
                  <a:extLst>
                    <a:ext uri="{FF2B5EF4-FFF2-40B4-BE49-F238E27FC236}">
                      <a16:creationId xmlns:a16="http://schemas.microsoft.com/office/drawing/2014/main" id="{D6BF4884-20C1-7341-8B53-0DE58103C34A}"/>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87" name="Oval 86">
                  <a:extLst>
                    <a:ext uri="{FF2B5EF4-FFF2-40B4-BE49-F238E27FC236}">
                      <a16:creationId xmlns:a16="http://schemas.microsoft.com/office/drawing/2014/main" id="{24A6CFE3-4477-FC4F-90A4-1A935E28E1E6}"/>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27D13AC4-E60D-E949-9F3B-CDCE2282308B}"/>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89" name="TextBox 88">
                  <a:extLst>
                    <a:ext uri="{FF2B5EF4-FFF2-40B4-BE49-F238E27FC236}">
                      <a16:creationId xmlns:a16="http://schemas.microsoft.com/office/drawing/2014/main" id="{990EF413-D4D0-FB4D-AABB-78574D08A533}"/>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90" name="Rectangle 89">
                  <a:extLst>
                    <a:ext uri="{FF2B5EF4-FFF2-40B4-BE49-F238E27FC236}">
                      <a16:creationId xmlns:a16="http://schemas.microsoft.com/office/drawing/2014/main" id="{E6BFBEF0-B2B7-6E40-9AC3-E3E2A319E8C1}"/>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83" name="Rectangle 82">
              <a:extLst>
                <a:ext uri="{FF2B5EF4-FFF2-40B4-BE49-F238E27FC236}">
                  <a16:creationId xmlns:a16="http://schemas.microsoft.com/office/drawing/2014/main" id="{036EECDD-5287-0548-BF28-8FBA62F870EB}"/>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2" name="Rectangle 1">
            <a:extLst>
              <a:ext uri="{FF2B5EF4-FFF2-40B4-BE49-F238E27FC236}">
                <a16:creationId xmlns:a16="http://schemas.microsoft.com/office/drawing/2014/main" id="{80C6CF6F-5B0C-3243-9C85-C7A845A5D6F1}"/>
              </a:ext>
            </a:extLst>
          </p:cNvPr>
          <p:cNvSpPr/>
          <p:nvPr/>
        </p:nvSpPr>
        <p:spPr>
          <a:xfrm>
            <a:off x="4203766" y="3412298"/>
            <a:ext cx="4019420" cy="139638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28672137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E5F50CC-EC7F-0D43-A02D-99AE131FC78B}"/>
              </a:ext>
            </a:extLst>
          </p:cNvPr>
          <p:cNvGrpSpPr/>
          <p:nvPr/>
        </p:nvGrpSpPr>
        <p:grpSpPr>
          <a:xfrm>
            <a:off x="854527" y="1048159"/>
            <a:ext cx="1474373" cy="815812"/>
            <a:chOff x="4748747" y="3076721"/>
            <a:chExt cx="1812434" cy="1042959"/>
          </a:xfrm>
        </p:grpSpPr>
        <p:sp>
          <p:nvSpPr>
            <p:cNvPr id="5" name="Rectangle 4">
              <a:extLst>
                <a:ext uri="{FF2B5EF4-FFF2-40B4-BE49-F238E27FC236}">
                  <a16:creationId xmlns:a16="http://schemas.microsoft.com/office/drawing/2014/main" id="{48A603D3-89CA-DB46-87E8-5E473E087315}"/>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6" name="Group 5">
              <a:extLst>
                <a:ext uri="{FF2B5EF4-FFF2-40B4-BE49-F238E27FC236}">
                  <a16:creationId xmlns:a16="http://schemas.microsoft.com/office/drawing/2014/main" id="{DDAA63E8-C485-F346-8912-F66611593297}"/>
                </a:ext>
              </a:extLst>
            </p:cNvPr>
            <p:cNvGrpSpPr/>
            <p:nvPr/>
          </p:nvGrpSpPr>
          <p:grpSpPr>
            <a:xfrm>
              <a:off x="5086026" y="3607342"/>
              <a:ext cx="1147200" cy="291883"/>
              <a:chOff x="5055078" y="2632413"/>
              <a:chExt cx="1147200" cy="291883"/>
            </a:xfrm>
          </p:grpSpPr>
          <p:cxnSp>
            <p:nvCxnSpPr>
              <p:cNvPr id="7" name="Straight Connector 6">
                <a:extLst>
                  <a:ext uri="{FF2B5EF4-FFF2-40B4-BE49-F238E27FC236}">
                    <a16:creationId xmlns:a16="http://schemas.microsoft.com/office/drawing/2014/main" id="{78CEDAE4-7764-344C-B12A-213EE283458A}"/>
                  </a:ext>
                </a:extLst>
              </p:cNvPr>
              <p:cNvCxnSpPr>
                <a:cxnSpLocks/>
              </p:cNvCxnSpPr>
              <p:nvPr/>
            </p:nvCxnSpPr>
            <p:spPr>
              <a:xfrm>
                <a:off x="5061931" y="2632414"/>
                <a:ext cx="399287" cy="291881"/>
              </a:xfrm>
              <a:prstGeom prst="line">
                <a:avLst/>
              </a:prstGeom>
              <a:ln w="57150">
                <a:solidFill>
                  <a:schemeClr val="accent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B4B29DFF-EF68-A44D-BBF6-C9264F9EA2E2}"/>
                  </a:ext>
                </a:extLst>
              </p:cNvPr>
              <p:cNvCxnSpPr>
                <a:cxnSpLocks/>
              </p:cNvCxnSpPr>
              <p:nvPr/>
            </p:nvCxnSpPr>
            <p:spPr>
              <a:xfrm flipV="1">
                <a:off x="5055078" y="2632414"/>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0502FC7-41E0-384F-A28B-F4277CA38C51}"/>
                  </a:ext>
                </a:extLst>
              </p:cNvPr>
              <p:cNvCxnSpPr>
                <a:cxnSpLocks/>
              </p:cNvCxnSpPr>
              <p:nvPr/>
            </p:nvCxnSpPr>
            <p:spPr>
              <a:xfrm>
                <a:off x="5432461" y="2632414"/>
                <a:ext cx="399287" cy="291881"/>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A38F6C9-94B0-2F41-8F66-802A68FB0F58}"/>
                  </a:ext>
                </a:extLst>
              </p:cNvPr>
              <p:cNvCxnSpPr>
                <a:cxnSpLocks/>
              </p:cNvCxnSpPr>
              <p:nvPr/>
            </p:nvCxnSpPr>
            <p:spPr>
              <a:xfrm flipV="1">
                <a:off x="5425608" y="2632414"/>
                <a:ext cx="396816" cy="291882"/>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DC10D9-3689-1442-B144-27EC7BCC62B2}"/>
                  </a:ext>
                </a:extLst>
              </p:cNvPr>
              <p:cNvCxnSpPr>
                <a:cxnSpLocks/>
              </p:cNvCxnSpPr>
              <p:nvPr/>
            </p:nvCxnSpPr>
            <p:spPr>
              <a:xfrm>
                <a:off x="5802991" y="2632413"/>
                <a:ext cx="399287" cy="291881"/>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167C118-9E55-404C-A9C4-478935B330A3}"/>
                  </a:ext>
                </a:extLst>
              </p:cNvPr>
              <p:cNvCxnSpPr>
                <a:cxnSpLocks/>
              </p:cNvCxnSpPr>
              <p:nvPr/>
            </p:nvCxnSpPr>
            <p:spPr>
              <a:xfrm flipV="1">
                <a:off x="5796138" y="2632413"/>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15" name="Rectangle 14">
            <a:extLst>
              <a:ext uri="{FF2B5EF4-FFF2-40B4-BE49-F238E27FC236}">
                <a16:creationId xmlns:a16="http://schemas.microsoft.com/office/drawing/2014/main" id="{EFEE3F85-4AA3-374A-99AC-9908513B0343}"/>
              </a:ext>
            </a:extLst>
          </p:cNvPr>
          <p:cNvSpPr/>
          <p:nvPr/>
        </p:nvSpPr>
        <p:spPr>
          <a:xfrm>
            <a:off x="4573922" y="1900050"/>
            <a:ext cx="3317542" cy="129336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subscribe to Heartbeat messages</a:t>
            </a:r>
            <a:endParaRPr lang="en-US" sz="1100" dirty="0"/>
          </a:p>
        </p:txBody>
      </p:sp>
      <p:sp>
        <p:nvSpPr>
          <p:cNvPr id="16" name="Rectangle 15">
            <a:extLst>
              <a:ext uri="{FF2B5EF4-FFF2-40B4-BE49-F238E27FC236}">
                <a16:creationId xmlns:a16="http://schemas.microsoft.com/office/drawing/2014/main" id="{9C97C363-3DBC-4845-BD6B-0E589D28A8EF}"/>
              </a:ext>
            </a:extLst>
          </p:cNvPr>
          <p:cNvSpPr/>
          <p:nvPr/>
        </p:nvSpPr>
        <p:spPr>
          <a:xfrm>
            <a:off x="158730" y="2165173"/>
            <a:ext cx="2874389" cy="10276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Receive raw CAN frame with data</a:t>
            </a:r>
            <a:endParaRPr lang="en-US" sz="1100" dirty="0"/>
          </a:p>
        </p:txBody>
      </p:sp>
      <p:cxnSp>
        <p:nvCxnSpPr>
          <p:cNvPr id="17" name="Straight Arrow Connector 16">
            <a:extLst>
              <a:ext uri="{FF2B5EF4-FFF2-40B4-BE49-F238E27FC236}">
                <a16:creationId xmlns:a16="http://schemas.microsoft.com/office/drawing/2014/main" id="{C0F5246C-778F-5C4C-85DC-5CC984C0CC6F}"/>
              </a:ext>
            </a:extLst>
          </p:cNvPr>
          <p:cNvCxnSpPr>
            <a:cxnSpLocks/>
            <a:stCxn id="5" idx="2"/>
            <a:endCxn id="16" idx="0"/>
          </p:cNvCxnSpPr>
          <p:nvPr/>
        </p:nvCxnSpPr>
        <p:spPr>
          <a:xfrm>
            <a:off x="1591714" y="1863971"/>
            <a:ext cx="4211" cy="301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142E393F-3CEA-4345-AABA-250DDB80AFE7}"/>
              </a:ext>
            </a:extLst>
          </p:cNvPr>
          <p:cNvSpPr/>
          <p:nvPr/>
        </p:nvSpPr>
        <p:spPr>
          <a:xfrm>
            <a:off x="80575" y="3494032"/>
            <a:ext cx="3030699" cy="1174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CanardFrame and populate fields with raw CAN data</a:t>
            </a:r>
            <a:endParaRPr lang="en-US" sz="1100" dirty="0"/>
          </a:p>
        </p:txBody>
      </p:sp>
      <p:cxnSp>
        <p:nvCxnSpPr>
          <p:cNvPr id="19" name="Straight Arrow Connector 18">
            <a:extLst>
              <a:ext uri="{FF2B5EF4-FFF2-40B4-BE49-F238E27FC236}">
                <a16:creationId xmlns:a16="http://schemas.microsoft.com/office/drawing/2014/main" id="{8BB70774-19E2-644E-ADE4-EB017F4E3FAF}"/>
              </a:ext>
            </a:extLst>
          </p:cNvPr>
          <p:cNvCxnSpPr>
            <a:cxnSpLocks/>
            <a:stCxn id="16" idx="2"/>
            <a:endCxn id="18" idx="0"/>
          </p:cNvCxnSpPr>
          <p:nvPr/>
        </p:nvCxnSpPr>
        <p:spPr>
          <a:xfrm>
            <a:off x="1595925" y="3192808"/>
            <a:ext cx="0" cy="3012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7D29D1EA-782C-C348-9F39-5338E31BEF1F}"/>
              </a:ext>
            </a:extLst>
          </p:cNvPr>
          <p:cNvSpPr/>
          <p:nvPr/>
        </p:nvSpPr>
        <p:spPr>
          <a:xfrm>
            <a:off x="2626066" y="4841158"/>
            <a:ext cx="1903025" cy="11215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accept incoming frame</a:t>
            </a:r>
            <a:endParaRPr lang="en-US" sz="1100" dirty="0"/>
          </a:p>
        </p:txBody>
      </p:sp>
      <p:sp>
        <p:nvSpPr>
          <p:cNvPr id="25" name="Rectangle 24">
            <a:extLst>
              <a:ext uri="{FF2B5EF4-FFF2-40B4-BE49-F238E27FC236}">
                <a16:creationId xmlns:a16="http://schemas.microsoft.com/office/drawing/2014/main" id="{513BDB72-F2F6-3540-8716-0BAE076BD513}"/>
              </a:ext>
            </a:extLst>
          </p:cNvPr>
          <p:cNvSpPr/>
          <p:nvPr/>
        </p:nvSpPr>
        <p:spPr>
          <a:xfrm>
            <a:off x="7585942" y="4808684"/>
            <a:ext cx="3711423" cy="8493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Deserialize Heartbeat serialization buffer</a:t>
            </a:r>
            <a:endParaRPr lang="en-US" sz="1100" dirty="0"/>
          </a:p>
        </p:txBody>
      </p:sp>
      <p:cxnSp>
        <p:nvCxnSpPr>
          <p:cNvPr id="54" name="Straight Arrow Connector 53">
            <a:extLst>
              <a:ext uri="{FF2B5EF4-FFF2-40B4-BE49-F238E27FC236}">
                <a16:creationId xmlns:a16="http://schemas.microsoft.com/office/drawing/2014/main" id="{6543C768-C642-FB4E-B7B5-37394F6361B6}"/>
              </a:ext>
            </a:extLst>
          </p:cNvPr>
          <p:cNvCxnSpPr>
            <a:cxnSpLocks/>
            <a:stCxn id="21" idx="3"/>
            <a:endCxn id="20" idx="1"/>
          </p:cNvCxnSpPr>
          <p:nvPr/>
        </p:nvCxnSpPr>
        <p:spPr>
          <a:xfrm flipV="1">
            <a:off x="4529091" y="5401934"/>
            <a:ext cx="481564" cy="1"/>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F0A16FC7-2437-8146-9557-23D0F47BC178}"/>
              </a:ext>
            </a:extLst>
          </p:cNvPr>
          <p:cNvCxnSpPr>
            <a:cxnSpLocks/>
            <a:stCxn id="20" idx="3"/>
            <a:endCxn id="25" idx="1"/>
          </p:cNvCxnSpPr>
          <p:nvPr/>
        </p:nvCxnSpPr>
        <p:spPr>
          <a:xfrm flipV="1">
            <a:off x="7129584" y="5233339"/>
            <a:ext cx="456358" cy="16859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E56C01A7-6533-5B4B-9836-6B46D92AB8E9}"/>
              </a:ext>
            </a:extLst>
          </p:cNvPr>
          <p:cNvCxnSpPr>
            <a:cxnSpLocks/>
            <a:stCxn id="13" idx="0"/>
            <a:endCxn id="15" idx="2"/>
          </p:cNvCxnSpPr>
          <p:nvPr/>
        </p:nvCxnSpPr>
        <p:spPr>
          <a:xfrm flipV="1">
            <a:off x="6225031" y="3193417"/>
            <a:ext cx="7662" cy="506683"/>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8A6C3151-7D1E-BB4F-8526-E404BB13EE2C}"/>
              </a:ext>
            </a:extLst>
          </p:cNvPr>
          <p:cNvCxnSpPr>
            <a:cxnSpLocks/>
            <a:stCxn id="14" idx="2"/>
            <a:endCxn id="15" idx="0"/>
          </p:cNvCxnSpPr>
          <p:nvPr/>
        </p:nvCxnSpPr>
        <p:spPr>
          <a:xfrm flipH="1">
            <a:off x="6232693" y="1553324"/>
            <a:ext cx="110" cy="34672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1" name="Elbow Connector 140">
            <a:extLst>
              <a:ext uri="{FF2B5EF4-FFF2-40B4-BE49-F238E27FC236}">
                <a16:creationId xmlns:a16="http://schemas.microsoft.com/office/drawing/2014/main" id="{74079755-6638-2846-8BB3-15E0A1315A17}"/>
              </a:ext>
            </a:extLst>
          </p:cNvPr>
          <p:cNvCxnSpPr>
            <a:cxnSpLocks/>
            <a:stCxn id="18" idx="2"/>
            <a:endCxn id="21" idx="1"/>
          </p:cNvCxnSpPr>
          <p:nvPr/>
        </p:nvCxnSpPr>
        <p:spPr>
          <a:xfrm rot="16200000" flipH="1">
            <a:off x="1744110" y="4519979"/>
            <a:ext cx="733770" cy="103014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03" name="Group 202">
            <a:extLst>
              <a:ext uri="{FF2B5EF4-FFF2-40B4-BE49-F238E27FC236}">
                <a16:creationId xmlns:a16="http://schemas.microsoft.com/office/drawing/2014/main" id="{25487242-A6BA-9841-AF81-2C0E63D071BE}"/>
              </a:ext>
            </a:extLst>
          </p:cNvPr>
          <p:cNvGrpSpPr/>
          <p:nvPr/>
        </p:nvGrpSpPr>
        <p:grpSpPr>
          <a:xfrm>
            <a:off x="4376982" y="3593246"/>
            <a:ext cx="3711423" cy="1050158"/>
            <a:chOff x="4977442" y="2919235"/>
            <a:chExt cx="3321169" cy="1001102"/>
          </a:xfrm>
        </p:grpSpPr>
        <p:sp>
          <p:nvSpPr>
            <p:cNvPr id="13" name="Rectangle 12">
              <a:extLst>
                <a:ext uri="{FF2B5EF4-FFF2-40B4-BE49-F238E27FC236}">
                  <a16:creationId xmlns:a16="http://schemas.microsoft.com/office/drawing/2014/main" id="{65A87E86-7046-8A45-AAB7-474D61D86D14}"/>
                </a:ext>
              </a:extLst>
            </p:cNvPr>
            <p:cNvSpPr/>
            <p:nvPr/>
          </p:nvSpPr>
          <p:spPr>
            <a:xfrm>
              <a:off x="5045239" y="3021098"/>
              <a:ext cx="3171861" cy="8158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t>Create CanardInstance</a:t>
              </a:r>
              <a:endParaRPr lang="en-US" sz="1400" dirty="0"/>
            </a:p>
            <a:p>
              <a:pPr algn="ctr"/>
              <a:endParaRPr lang="en-US" sz="1400" dirty="0"/>
            </a:p>
          </p:txBody>
        </p:sp>
        <p:sp>
          <p:nvSpPr>
            <p:cNvPr id="196" name="Rectangle 195">
              <a:extLst>
                <a:ext uri="{FF2B5EF4-FFF2-40B4-BE49-F238E27FC236}">
                  <a16:creationId xmlns:a16="http://schemas.microsoft.com/office/drawing/2014/main" id="{982C168D-C30C-8A41-ACC3-55F06CEF940E}"/>
                </a:ext>
              </a:extLst>
            </p:cNvPr>
            <p:cNvSpPr/>
            <p:nvPr/>
          </p:nvSpPr>
          <p:spPr>
            <a:xfrm>
              <a:off x="4977442" y="2919235"/>
              <a:ext cx="3321169" cy="1001102"/>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5" name="Group 234">
            <a:extLst>
              <a:ext uri="{FF2B5EF4-FFF2-40B4-BE49-F238E27FC236}">
                <a16:creationId xmlns:a16="http://schemas.microsoft.com/office/drawing/2014/main" id="{83C16BAE-3436-EC43-BA61-FC9B3F31632C}"/>
              </a:ext>
            </a:extLst>
          </p:cNvPr>
          <p:cNvGrpSpPr/>
          <p:nvPr/>
        </p:nvGrpSpPr>
        <p:grpSpPr>
          <a:xfrm>
            <a:off x="5010655" y="4919617"/>
            <a:ext cx="2118929" cy="964633"/>
            <a:chOff x="4005250" y="5066413"/>
            <a:chExt cx="2118929" cy="964633"/>
          </a:xfrm>
        </p:grpSpPr>
        <p:sp>
          <p:nvSpPr>
            <p:cNvPr id="20" name="Rectangle 19">
              <a:extLst>
                <a:ext uri="{FF2B5EF4-FFF2-40B4-BE49-F238E27FC236}">
                  <a16:creationId xmlns:a16="http://schemas.microsoft.com/office/drawing/2014/main" id="{C506069E-1E75-8F49-9332-2AD8B630118C}"/>
                </a:ext>
              </a:extLst>
            </p:cNvPr>
            <p:cNvSpPr/>
            <p:nvPr/>
          </p:nvSpPr>
          <p:spPr>
            <a:xfrm>
              <a:off x="4005250" y="5066413"/>
              <a:ext cx="2118929" cy="9646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empty CanardTransfer, use </a:t>
              </a:r>
              <a:r>
                <a:rPr lang="en-US" sz="1400" b="1" dirty="0" err="1"/>
                <a:t>canardAccept</a:t>
              </a:r>
              <a:r>
                <a:rPr lang="en-US" sz="1400" b="1" dirty="0"/>
                <a:t> to populate</a:t>
              </a:r>
              <a:endParaRPr lang="en-US" sz="1400" dirty="0"/>
            </a:p>
          </p:txBody>
        </p:sp>
        <p:sp>
          <p:nvSpPr>
            <p:cNvPr id="233" name="Oval 232">
              <a:extLst>
                <a:ext uri="{FF2B5EF4-FFF2-40B4-BE49-F238E27FC236}">
                  <a16:creationId xmlns:a16="http://schemas.microsoft.com/office/drawing/2014/main" id="{926C0480-837B-3B4D-8177-0E8771C8A566}"/>
                </a:ext>
              </a:extLst>
            </p:cNvPr>
            <p:cNvSpPr/>
            <p:nvPr/>
          </p:nvSpPr>
          <p:spPr>
            <a:xfrm>
              <a:off x="5866049" y="5141343"/>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6" name="Group 235">
            <a:extLst>
              <a:ext uri="{FF2B5EF4-FFF2-40B4-BE49-F238E27FC236}">
                <a16:creationId xmlns:a16="http://schemas.microsoft.com/office/drawing/2014/main" id="{151F6944-F506-AE4C-B755-93FEB71AB339}"/>
              </a:ext>
            </a:extLst>
          </p:cNvPr>
          <p:cNvGrpSpPr/>
          <p:nvPr/>
        </p:nvGrpSpPr>
        <p:grpSpPr>
          <a:xfrm>
            <a:off x="9498753" y="3159742"/>
            <a:ext cx="2542793" cy="948180"/>
            <a:chOff x="9725810" y="3418899"/>
            <a:chExt cx="2270528" cy="948180"/>
          </a:xfrm>
        </p:grpSpPr>
        <p:sp>
          <p:nvSpPr>
            <p:cNvPr id="24" name="Rectangle 23">
              <a:extLst>
                <a:ext uri="{FF2B5EF4-FFF2-40B4-BE49-F238E27FC236}">
                  <a16:creationId xmlns:a16="http://schemas.microsoft.com/office/drawing/2014/main" id="{628D7F5B-8534-FC4C-8B01-10EFC55CA62F}"/>
                </a:ext>
              </a:extLst>
            </p:cNvPr>
            <p:cNvSpPr/>
            <p:nvPr/>
          </p:nvSpPr>
          <p:spPr>
            <a:xfrm>
              <a:off x="9725810" y="3418899"/>
              <a:ext cx="2270528" cy="948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data structure, print data</a:t>
              </a:r>
            </a:p>
          </p:txBody>
        </p:sp>
        <p:sp>
          <p:nvSpPr>
            <p:cNvPr id="234" name="Oval 233">
              <a:extLst>
                <a:ext uri="{FF2B5EF4-FFF2-40B4-BE49-F238E27FC236}">
                  <a16:creationId xmlns:a16="http://schemas.microsoft.com/office/drawing/2014/main" id="{786D9970-E593-A046-8753-6A9F3B38A781}"/>
                </a:ext>
              </a:extLst>
            </p:cNvPr>
            <p:cNvSpPr/>
            <p:nvPr/>
          </p:nvSpPr>
          <p:spPr>
            <a:xfrm>
              <a:off x="11724959" y="3499449"/>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47" name="Elbow Connector 246">
            <a:extLst>
              <a:ext uri="{FF2B5EF4-FFF2-40B4-BE49-F238E27FC236}">
                <a16:creationId xmlns:a16="http://schemas.microsoft.com/office/drawing/2014/main" id="{4C23CFEB-7ACC-5048-A5AD-9B21937979E4}"/>
              </a:ext>
            </a:extLst>
          </p:cNvPr>
          <p:cNvCxnSpPr>
            <a:cxnSpLocks/>
            <a:stCxn id="13" idx="1"/>
            <a:endCxn id="21" idx="0"/>
          </p:cNvCxnSpPr>
          <p:nvPr/>
        </p:nvCxnSpPr>
        <p:spPr>
          <a:xfrm rot="10800000" flipV="1">
            <a:off x="3577579" y="4127990"/>
            <a:ext cx="875166" cy="71316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9" name="TextBox 248">
            <a:extLst>
              <a:ext uri="{FF2B5EF4-FFF2-40B4-BE49-F238E27FC236}">
                <a16:creationId xmlns:a16="http://schemas.microsoft.com/office/drawing/2014/main" id="{DA17F6C2-59FB-E24C-AE2F-F95FE76F8EBC}"/>
              </a:ext>
            </a:extLst>
          </p:cNvPr>
          <p:cNvSpPr txBox="1"/>
          <p:nvPr/>
        </p:nvSpPr>
        <p:spPr>
          <a:xfrm>
            <a:off x="3905581" y="798642"/>
            <a:ext cx="4627523"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defPPr>
              <a:defRPr lang="en-US"/>
            </a:defPPr>
            <a:lvl1pP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Subscribe to Fixed Port ID 7509 (Hearbeat_1_0)</a:t>
            </a:r>
          </a:p>
        </p:txBody>
      </p:sp>
      <p:sp>
        <p:nvSpPr>
          <p:cNvPr id="252" name="TextBox 251">
            <a:extLst>
              <a:ext uri="{FF2B5EF4-FFF2-40B4-BE49-F238E27FC236}">
                <a16:creationId xmlns:a16="http://schemas.microsoft.com/office/drawing/2014/main" id="{EA398E66-AD11-E841-AA66-4AB9B2CC4090}"/>
              </a:ext>
            </a:extLst>
          </p:cNvPr>
          <p:cNvSpPr txBox="1"/>
          <p:nvPr/>
        </p:nvSpPr>
        <p:spPr>
          <a:xfrm>
            <a:off x="216966" y="400591"/>
            <a:ext cx="2762654" cy="523220"/>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Receive CAN frame and translate to CanardFrame</a:t>
            </a:r>
          </a:p>
        </p:txBody>
      </p:sp>
      <p:sp>
        <p:nvSpPr>
          <p:cNvPr id="261" name="TextBox 260">
            <a:extLst>
              <a:ext uri="{FF2B5EF4-FFF2-40B4-BE49-F238E27FC236}">
                <a16:creationId xmlns:a16="http://schemas.microsoft.com/office/drawing/2014/main" id="{C1C663D1-3AA1-7C42-A155-5350160546C9}"/>
              </a:ext>
            </a:extLst>
          </p:cNvPr>
          <p:cNvSpPr txBox="1"/>
          <p:nvPr/>
        </p:nvSpPr>
        <p:spPr>
          <a:xfrm>
            <a:off x="1835376" y="6087059"/>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Ask CanardInstance to accept incoming frame and populate CanardTransfer</a:t>
            </a:r>
          </a:p>
        </p:txBody>
      </p:sp>
      <p:sp>
        <p:nvSpPr>
          <p:cNvPr id="262" name="TextBox 261">
            <a:extLst>
              <a:ext uri="{FF2B5EF4-FFF2-40B4-BE49-F238E27FC236}">
                <a16:creationId xmlns:a16="http://schemas.microsoft.com/office/drawing/2014/main" id="{202AF9A3-FD2E-8440-83AB-09937CBDE1A5}"/>
              </a:ext>
            </a:extLst>
          </p:cNvPr>
          <p:cNvSpPr txBox="1"/>
          <p:nvPr/>
        </p:nvSpPr>
        <p:spPr>
          <a:xfrm>
            <a:off x="8117426" y="5719432"/>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Deserialize the transfer and populate Heartbeat_1_0 data struct for application use</a:t>
            </a:r>
          </a:p>
        </p:txBody>
      </p:sp>
      <p:sp>
        <p:nvSpPr>
          <p:cNvPr id="274" name="TextBox 273">
            <a:extLst>
              <a:ext uri="{FF2B5EF4-FFF2-40B4-BE49-F238E27FC236}">
                <a16:creationId xmlns:a16="http://schemas.microsoft.com/office/drawing/2014/main" id="{77AE3E78-BC42-1246-B542-E90946F29E27}"/>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(RX)</a:t>
            </a:r>
          </a:p>
        </p:txBody>
      </p:sp>
      <p:cxnSp>
        <p:nvCxnSpPr>
          <p:cNvPr id="48" name="Elbow Connector 47">
            <a:extLst>
              <a:ext uri="{FF2B5EF4-FFF2-40B4-BE49-F238E27FC236}">
                <a16:creationId xmlns:a16="http://schemas.microsoft.com/office/drawing/2014/main" id="{52322545-6166-1041-8885-8D875690F23E}"/>
              </a:ext>
            </a:extLst>
          </p:cNvPr>
          <p:cNvCxnSpPr>
            <a:cxnSpLocks/>
            <a:stCxn id="25" idx="0"/>
            <a:endCxn id="24" idx="2"/>
          </p:cNvCxnSpPr>
          <p:nvPr/>
        </p:nvCxnSpPr>
        <p:spPr>
          <a:xfrm rot="5400000" flipH="1" flipV="1">
            <a:off x="9755521" y="3794055"/>
            <a:ext cx="700762" cy="1328496"/>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4574E40-F032-2744-AF2B-1CABBD477FD2}"/>
              </a:ext>
            </a:extLst>
          </p:cNvPr>
          <p:cNvGrpSpPr/>
          <p:nvPr/>
        </p:nvGrpSpPr>
        <p:grpSpPr>
          <a:xfrm>
            <a:off x="3918935" y="1214053"/>
            <a:ext cx="4627735" cy="339271"/>
            <a:chOff x="4260076" y="1079532"/>
            <a:chExt cx="3945237" cy="179628"/>
          </a:xfrm>
        </p:grpSpPr>
        <p:sp>
          <p:nvSpPr>
            <p:cNvPr id="14" name="Rectangle 13">
              <a:extLst>
                <a:ext uri="{FF2B5EF4-FFF2-40B4-BE49-F238E27FC236}">
                  <a16:creationId xmlns:a16="http://schemas.microsoft.com/office/drawing/2014/main" id="{72100CC1-834B-274E-8589-B27FE592B37A}"/>
                </a:ext>
              </a:extLst>
            </p:cNvPr>
            <p:cNvSpPr/>
            <p:nvPr/>
          </p:nvSpPr>
          <p:spPr>
            <a:xfrm>
              <a:off x="4260076" y="1079532"/>
              <a:ext cx="3945237" cy="1796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Create Heartbeat subscription</a:t>
              </a:r>
              <a:endParaRPr lang="en-US" sz="1400" dirty="0"/>
            </a:p>
          </p:txBody>
        </p:sp>
        <p:sp>
          <p:nvSpPr>
            <p:cNvPr id="80" name="Oval 79">
              <a:extLst>
                <a:ext uri="{FF2B5EF4-FFF2-40B4-BE49-F238E27FC236}">
                  <a16:creationId xmlns:a16="http://schemas.microsoft.com/office/drawing/2014/main" id="{9AAB9A94-425F-7741-AB72-D6D7ECD3232D}"/>
                </a:ext>
              </a:extLst>
            </p:cNvPr>
            <p:cNvSpPr/>
            <p:nvPr/>
          </p:nvSpPr>
          <p:spPr>
            <a:xfrm>
              <a:off x="7929536" y="1117046"/>
              <a:ext cx="183852" cy="9185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BB803A0-0831-A645-889D-E6DFEC08B47C}"/>
              </a:ext>
            </a:extLst>
          </p:cNvPr>
          <p:cNvGrpSpPr/>
          <p:nvPr/>
        </p:nvGrpSpPr>
        <p:grpSpPr>
          <a:xfrm>
            <a:off x="8661923" y="117996"/>
            <a:ext cx="3450073" cy="1947848"/>
            <a:chOff x="8675370" y="6309"/>
            <a:chExt cx="3450073" cy="1947848"/>
          </a:xfrm>
        </p:grpSpPr>
        <p:grpSp>
          <p:nvGrpSpPr>
            <p:cNvPr id="82" name="Group 81">
              <a:extLst>
                <a:ext uri="{FF2B5EF4-FFF2-40B4-BE49-F238E27FC236}">
                  <a16:creationId xmlns:a16="http://schemas.microsoft.com/office/drawing/2014/main" id="{FE6CA177-8148-314C-BA1F-1028D6A3E906}"/>
                </a:ext>
              </a:extLst>
            </p:cNvPr>
            <p:cNvGrpSpPr/>
            <p:nvPr/>
          </p:nvGrpSpPr>
          <p:grpSpPr>
            <a:xfrm>
              <a:off x="8675370" y="6309"/>
              <a:ext cx="2692067" cy="1947848"/>
              <a:chOff x="9268129" y="-1394"/>
              <a:chExt cx="2692067" cy="1947848"/>
            </a:xfrm>
          </p:grpSpPr>
          <p:sp>
            <p:nvSpPr>
              <p:cNvPr id="84" name="TextBox 83">
                <a:extLst>
                  <a:ext uri="{FF2B5EF4-FFF2-40B4-BE49-F238E27FC236}">
                    <a16:creationId xmlns:a16="http://schemas.microsoft.com/office/drawing/2014/main" id="{62EC419A-4791-D14B-B5CA-AED92AE4ED59}"/>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85" name="Group 84">
                <a:extLst>
                  <a:ext uri="{FF2B5EF4-FFF2-40B4-BE49-F238E27FC236}">
                    <a16:creationId xmlns:a16="http://schemas.microsoft.com/office/drawing/2014/main" id="{C0017D09-E5D5-3F42-9732-A98891063EC7}"/>
                  </a:ext>
                </a:extLst>
              </p:cNvPr>
              <p:cNvGrpSpPr/>
              <p:nvPr/>
            </p:nvGrpSpPr>
            <p:grpSpPr>
              <a:xfrm>
                <a:off x="9268129" y="367939"/>
                <a:ext cx="2692067" cy="1578515"/>
                <a:chOff x="9268129" y="367939"/>
                <a:chExt cx="2692067" cy="1578515"/>
              </a:xfrm>
            </p:grpSpPr>
            <p:sp>
              <p:nvSpPr>
                <p:cNvPr id="86" name="Rectangle 85">
                  <a:extLst>
                    <a:ext uri="{FF2B5EF4-FFF2-40B4-BE49-F238E27FC236}">
                      <a16:creationId xmlns:a16="http://schemas.microsoft.com/office/drawing/2014/main" id="{D6BF4884-20C1-7341-8B53-0DE58103C34A}"/>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87" name="Oval 86">
                  <a:extLst>
                    <a:ext uri="{FF2B5EF4-FFF2-40B4-BE49-F238E27FC236}">
                      <a16:creationId xmlns:a16="http://schemas.microsoft.com/office/drawing/2014/main" id="{24A6CFE3-4477-FC4F-90A4-1A935E28E1E6}"/>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27D13AC4-E60D-E949-9F3B-CDCE2282308B}"/>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89" name="TextBox 88">
                  <a:extLst>
                    <a:ext uri="{FF2B5EF4-FFF2-40B4-BE49-F238E27FC236}">
                      <a16:creationId xmlns:a16="http://schemas.microsoft.com/office/drawing/2014/main" id="{990EF413-D4D0-FB4D-AABB-78574D08A533}"/>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90" name="Rectangle 89">
                  <a:extLst>
                    <a:ext uri="{FF2B5EF4-FFF2-40B4-BE49-F238E27FC236}">
                      <a16:creationId xmlns:a16="http://schemas.microsoft.com/office/drawing/2014/main" id="{E6BFBEF0-B2B7-6E40-9AC3-E3E2A319E8C1}"/>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83" name="Rectangle 82">
              <a:extLst>
                <a:ext uri="{FF2B5EF4-FFF2-40B4-BE49-F238E27FC236}">
                  <a16:creationId xmlns:a16="http://schemas.microsoft.com/office/drawing/2014/main" id="{036EECDD-5287-0548-BF28-8FBA62F870EB}"/>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2" name="Rectangle 1">
            <a:extLst>
              <a:ext uri="{FF2B5EF4-FFF2-40B4-BE49-F238E27FC236}">
                <a16:creationId xmlns:a16="http://schemas.microsoft.com/office/drawing/2014/main" id="{80C6CF6F-5B0C-3243-9C85-C7A845A5D6F1}"/>
              </a:ext>
            </a:extLst>
          </p:cNvPr>
          <p:cNvSpPr/>
          <p:nvPr/>
        </p:nvSpPr>
        <p:spPr>
          <a:xfrm>
            <a:off x="3658824" y="742253"/>
            <a:ext cx="4998887" cy="25949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22099957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E5F50CC-EC7F-0D43-A02D-99AE131FC78B}"/>
              </a:ext>
            </a:extLst>
          </p:cNvPr>
          <p:cNvGrpSpPr/>
          <p:nvPr/>
        </p:nvGrpSpPr>
        <p:grpSpPr>
          <a:xfrm>
            <a:off x="854527" y="1048159"/>
            <a:ext cx="1474373" cy="815812"/>
            <a:chOff x="4748747" y="3076721"/>
            <a:chExt cx="1812434" cy="1042959"/>
          </a:xfrm>
        </p:grpSpPr>
        <p:sp>
          <p:nvSpPr>
            <p:cNvPr id="5" name="Rectangle 4">
              <a:extLst>
                <a:ext uri="{FF2B5EF4-FFF2-40B4-BE49-F238E27FC236}">
                  <a16:creationId xmlns:a16="http://schemas.microsoft.com/office/drawing/2014/main" id="{48A603D3-89CA-DB46-87E8-5E473E087315}"/>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6" name="Group 5">
              <a:extLst>
                <a:ext uri="{FF2B5EF4-FFF2-40B4-BE49-F238E27FC236}">
                  <a16:creationId xmlns:a16="http://schemas.microsoft.com/office/drawing/2014/main" id="{DDAA63E8-C485-F346-8912-F66611593297}"/>
                </a:ext>
              </a:extLst>
            </p:cNvPr>
            <p:cNvGrpSpPr/>
            <p:nvPr/>
          </p:nvGrpSpPr>
          <p:grpSpPr>
            <a:xfrm>
              <a:off x="5086026" y="3607342"/>
              <a:ext cx="1147200" cy="291883"/>
              <a:chOff x="5055078" y="2632413"/>
              <a:chExt cx="1147200" cy="291883"/>
            </a:xfrm>
          </p:grpSpPr>
          <p:cxnSp>
            <p:nvCxnSpPr>
              <p:cNvPr id="7" name="Straight Connector 6">
                <a:extLst>
                  <a:ext uri="{FF2B5EF4-FFF2-40B4-BE49-F238E27FC236}">
                    <a16:creationId xmlns:a16="http://schemas.microsoft.com/office/drawing/2014/main" id="{78CEDAE4-7764-344C-B12A-213EE283458A}"/>
                  </a:ext>
                </a:extLst>
              </p:cNvPr>
              <p:cNvCxnSpPr>
                <a:cxnSpLocks/>
              </p:cNvCxnSpPr>
              <p:nvPr/>
            </p:nvCxnSpPr>
            <p:spPr>
              <a:xfrm>
                <a:off x="5061931" y="2632414"/>
                <a:ext cx="399287" cy="291881"/>
              </a:xfrm>
              <a:prstGeom prst="line">
                <a:avLst/>
              </a:prstGeom>
              <a:ln w="57150">
                <a:solidFill>
                  <a:schemeClr val="accent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B4B29DFF-EF68-A44D-BBF6-C9264F9EA2E2}"/>
                  </a:ext>
                </a:extLst>
              </p:cNvPr>
              <p:cNvCxnSpPr>
                <a:cxnSpLocks/>
              </p:cNvCxnSpPr>
              <p:nvPr/>
            </p:nvCxnSpPr>
            <p:spPr>
              <a:xfrm flipV="1">
                <a:off x="5055078" y="2632414"/>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0502FC7-41E0-384F-A28B-F4277CA38C51}"/>
                  </a:ext>
                </a:extLst>
              </p:cNvPr>
              <p:cNvCxnSpPr>
                <a:cxnSpLocks/>
              </p:cNvCxnSpPr>
              <p:nvPr/>
            </p:nvCxnSpPr>
            <p:spPr>
              <a:xfrm>
                <a:off x="5432461" y="2632414"/>
                <a:ext cx="399287" cy="291881"/>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A38F6C9-94B0-2F41-8F66-802A68FB0F58}"/>
                  </a:ext>
                </a:extLst>
              </p:cNvPr>
              <p:cNvCxnSpPr>
                <a:cxnSpLocks/>
              </p:cNvCxnSpPr>
              <p:nvPr/>
            </p:nvCxnSpPr>
            <p:spPr>
              <a:xfrm flipV="1">
                <a:off x="5425608" y="2632414"/>
                <a:ext cx="396816" cy="291882"/>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DC10D9-3689-1442-B144-27EC7BCC62B2}"/>
                  </a:ext>
                </a:extLst>
              </p:cNvPr>
              <p:cNvCxnSpPr>
                <a:cxnSpLocks/>
              </p:cNvCxnSpPr>
              <p:nvPr/>
            </p:nvCxnSpPr>
            <p:spPr>
              <a:xfrm>
                <a:off x="5802991" y="2632413"/>
                <a:ext cx="399287" cy="291881"/>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167C118-9E55-404C-A9C4-478935B330A3}"/>
                  </a:ext>
                </a:extLst>
              </p:cNvPr>
              <p:cNvCxnSpPr>
                <a:cxnSpLocks/>
              </p:cNvCxnSpPr>
              <p:nvPr/>
            </p:nvCxnSpPr>
            <p:spPr>
              <a:xfrm flipV="1">
                <a:off x="5796138" y="2632413"/>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15" name="Rectangle 14">
            <a:extLst>
              <a:ext uri="{FF2B5EF4-FFF2-40B4-BE49-F238E27FC236}">
                <a16:creationId xmlns:a16="http://schemas.microsoft.com/office/drawing/2014/main" id="{EFEE3F85-4AA3-374A-99AC-9908513B0343}"/>
              </a:ext>
            </a:extLst>
          </p:cNvPr>
          <p:cNvSpPr/>
          <p:nvPr/>
        </p:nvSpPr>
        <p:spPr>
          <a:xfrm>
            <a:off x="4573922" y="1900050"/>
            <a:ext cx="3317542" cy="129336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subscribe to Heartbeat messages</a:t>
            </a:r>
            <a:endParaRPr lang="en-US" sz="1100" dirty="0"/>
          </a:p>
        </p:txBody>
      </p:sp>
      <p:sp>
        <p:nvSpPr>
          <p:cNvPr id="16" name="Rectangle 15">
            <a:extLst>
              <a:ext uri="{FF2B5EF4-FFF2-40B4-BE49-F238E27FC236}">
                <a16:creationId xmlns:a16="http://schemas.microsoft.com/office/drawing/2014/main" id="{9C97C363-3DBC-4845-BD6B-0E589D28A8EF}"/>
              </a:ext>
            </a:extLst>
          </p:cNvPr>
          <p:cNvSpPr/>
          <p:nvPr/>
        </p:nvSpPr>
        <p:spPr>
          <a:xfrm>
            <a:off x="158730" y="2165173"/>
            <a:ext cx="2874389" cy="10276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Receive raw CAN frame with data</a:t>
            </a:r>
            <a:endParaRPr lang="en-US" sz="1100" dirty="0"/>
          </a:p>
        </p:txBody>
      </p:sp>
      <p:cxnSp>
        <p:nvCxnSpPr>
          <p:cNvPr id="17" name="Straight Arrow Connector 16">
            <a:extLst>
              <a:ext uri="{FF2B5EF4-FFF2-40B4-BE49-F238E27FC236}">
                <a16:creationId xmlns:a16="http://schemas.microsoft.com/office/drawing/2014/main" id="{C0F5246C-778F-5C4C-85DC-5CC984C0CC6F}"/>
              </a:ext>
            </a:extLst>
          </p:cNvPr>
          <p:cNvCxnSpPr>
            <a:cxnSpLocks/>
            <a:stCxn id="5" idx="2"/>
            <a:endCxn id="16" idx="0"/>
          </p:cNvCxnSpPr>
          <p:nvPr/>
        </p:nvCxnSpPr>
        <p:spPr>
          <a:xfrm>
            <a:off x="1591714" y="1863971"/>
            <a:ext cx="4211" cy="301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142E393F-3CEA-4345-AABA-250DDB80AFE7}"/>
              </a:ext>
            </a:extLst>
          </p:cNvPr>
          <p:cNvSpPr/>
          <p:nvPr/>
        </p:nvSpPr>
        <p:spPr>
          <a:xfrm>
            <a:off x="80575" y="3494032"/>
            <a:ext cx="3030699" cy="1174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CanardFrame and populate fields with raw CAN data</a:t>
            </a:r>
            <a:endParaRPr lang="en-US" sz="1100" dirty="0"/>
          </a:p>
        </p:txBody>
      </p:sp>
      <p:cxnSp>
        <p:nvCxnSpPr>
          <p:cNvPr id="19" name="Straight Arrow Connector 18">
            <a:extLst>
              <a:ext uri="{FF2B5EF4-FFF2-40B4-BE49-F238E27FC236}">
                <a16:creationId xmlns:a16="http://schemas.microsoft.com/office/drawing/2014/main" id="{8BB70774-19E2-644E-ADE4-EB017F4E3FAF}"/>
              </a:ext>
            </a:extLst>
          </p:cNvPr>
          <p:cNvCxnSpPr>
            <a:cxnSpLocks/>
            <a:stCxn id="16" idx="2"/>
            <a:endCxn id="18" idx="0"/>
          </p:cNvCxnSpPr>
          <p:nvPr/>
        </p:nvCxnSpPr>
        <p:spPr>
          <a:xfrm>
            <a:off x="1595925" y="3192808"/>
            <a:ext cx="0" cy="3012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7D29D1EA-782C-C348-9F39-5338E31BEF1F}"/>
              </a:ext>
            </a:extLst>
          </p:cNvPr>
          <p:cNvSpPr/>
          <p:nvPr/>
        </p:nvSpPr>
        <p:spPr>
          <a:xfrm>
            <a:off x="2626066" y="4841158"/>
            <a:ext cx="1903025" cy="11215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accept incoming frame</a:t>
            </a:r>
            <a:endParaRPr lang="en-US" sz="1100" dirty="0"/>
          </a:p>
        </p:txBody>
      </p:sp>
      <p:sp>
        <p:nvSpPr>
          <p:cNvPr id="25" name="Rectangle 24">
            <a:extLst>
              <a:ext uri="{FF2B5EF4-FFF2-40B4-BE49-F238E27FC236}">
                <a16:creationId xmlns:a16="http://schemas.microsoft.com/office/drawing/2014/main" id="{513BDB72-F2F6-3540-8716-0BAE076BD513}"/>
              </a:ext>
            </a:extLst>
          </p:cNvPr>
          <p:cNvSpPr/>
          <p:nvPr/>
        </p:nvSpPr>
        <p:spPr>
          <a:xfrm>
            <a:off x="7585942" y="4808684"/>
            <a:ext cx="3711423" cy="8493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Deserialize Heartbeat serialization buffer</a:t>
            </a:r>
            <a:endParaRPr lang="en-US" sz="1100" dirty="0"/>
          </a:p>
        </p:txBody>
      </p:sp>
      <p:cxnSp>
        <p:nvCxnSpPr>
          <p:cNvPr id="54" name="Straight Arrow Connector 53">
            <a:extLst>
              <a:ext uri="{FF2B5EF4-FFF2-40B4-BE49-F238E27FC236}">
                <a16:creationId xmlns:a16="http://schemas.microsoft.com/office/drawing/2014/main" id="{6543C768-C642-FB4E-B7B5-37394F6361B6}"/>
              </a:ext>
            </a:extLst>
          </p:cNvPr>
          <p:cNvCxnSpPr>
            <a:cxnSpLocks/>
            <a:stCxn id="21" idx="3"/>
            <a:endCxn id="20" idx="1"/>
          </p:cNvCxnSpPr>
          <p:nvPr/>
        </p:nvCxnSpPr>
        <p:spPr>
          <a:xfrm flipV="1">
            <a:off x="4529091" y="5401934"/>
            <a:ext cx="481564" cy="1"/>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F0A16FC7-2437-8146-9557-23D0F47BC178}"/>
              </a:ext>
            </a:extLst>
          </p:cNvPr>
          <p:cNvCxnSpPr>
            <a:cxnSpLocks/>
            <a:stCxn id="20" idx="3"/>
            <a:endCxn id="25" idx="1"/>
          </p:cNvCxnSpPr>
          <p:nvPr/>
        </p:nvCxnSpPr>
        <p:spPr>
          <a:xfrm flipV="1">
            <a:off x="7129584" y="5233339"/>
            <a:ext cx="456358" cy="16859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E56C01A7-6533-5B4B-9836-6B46D92AB8E9}"/>
              </a:ext>
            </a:extLst>
          </p:cNvPr>
          <p:cNvCxnSpPr>
            <a:cxnSpLocks/>
            <a:stCxn id="13" idx="0"/>
            <a:endCxn id="15" idx="2"/>
          </p:cNvCxnSpPr>
          <p:nvPr/>
        </p:nvCxnSpPr>
        <p:spPr>
          <a:xfrm flipV="1">
            <a:off x="6225031" y="3193417"/>
            <a:ext cx="7662" cy="506683"/>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8A6C3151-7D1E-BB4F-8526-E404BB13EE2C}"/>
              </a:ext>
            </a:extLst>
          </p:cNvPr>
          <p:cNvCxnSpPr>
            <a:cxnSpLocks/>
            <a:stCxn id="14" idx="2"/>
            <a:endCxn id="15" idx="0"/>
          </p:cNvCxnSpPr>
          <p:nvPr/>
        </p:nvCxnSpPr>
        <p:spPr>
          <a:xfrm flipH="1">
            <a:off x="6232693" y="1553324"/>
            <a:ext cx="110" cy="34672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1" name="Elbow Connector 140">
            <a:extLst>
              <a:ext uri="{FF2B5EF4-FFF2-40B4-BE49-F238E27FC236}">
                <a16:creationId xmlns:a16="http://schemas.microsoft.com/office/drawing/2014/main" id="{74079755-6638-2846-8BB3-15E0A1315A17}"/>
              </a:ext>
            </a:extLst>
          </p:cNvPr>
          <p:cNvCxnSpPr>
            <a:cxnSpLocks/>
            <a:stCxn id="18" idx="2"/>
            <a:endCxn id="21" idx="1"/>
          </p:cNvCxnSpPr>
          <p:nvPr/>
        </p:nvCxnSpPr>
        <p:spPr>
          <a:xfrm rot="16200000" flipH="1">
            <a:off x="1744110" y="4519979"/>
            <a:ext cx="733770" cy="103014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03" name="Group 202">
            <a:extLst>
              <a:ext uri="{FF2B5EF4-FFF2-40B4-BE49-F238E27FC236}">
                <a16:creationId xmlns:a16="http://schemas.microsoft.com/office/drawing/2014/main" id="{25487242-A6BA-9841-AF81-2C0E63D071BE}"/>
              </a:ext>
            </a:extLst>
          </p:cNvPr>
          <p:cNvGrpSpPr/>
          <p:nvPr/>
        </p:nvGrpSpPr>
        <p:grpSpPr>
          <a:xfrm>
            <a:off x="4376982" y="3593246"/>
            <a:ext cx="3711423" cy="1050158"/>
            <a:chOff x="4977442" y="2919235"/>
            <a:chExt cx="3321169" cy="1001102"/>
          </a:xfrm>
        </p:grpSpPr>
        <p:sp>
          <p:nvSpPr>
            <p:cNvPr id="13" name="Rectangle 12">
              <a:extLst>
                <a:ext uri="{FF2B5EF4-FFF2-40B4-BE49-F238E27FC236}">
                  <a16:creationId xmlns:a16="http://schemas.microsoft.com/office/drawing/2014/main" id="{65A87E86-7046-8A45-AAB7-474D61D86D14}"/>
                </a:ext>
              </a:extLst>
            </p:cNvPr>
            <p:cNvSpPr/>
            <p:nvPr/>
          </p:nvSpPr>
          <p:spPr>
            <a:xfrm>
              <a:off x="5045239" y="3021098"/>
              <a:ext cx="3171861" cy="8158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t>Create CanardInstance</a:t>
              </a:r>
              <a:endParaRPr lang="en-US" sz="1400" dirty="0"/>
            </a:p>
            <a:p>
              <a:pPr algn="ctr"/>
              <a:endParaRPr lang="en-US" sz="1400" dirty="0"/>
            </a:p>
          </p:txBody>
        </p:sp>
        <p:sp>
          <p:nvSpPr>
            <p:cNvPr id="196" name="Rectangle 195">
              <a:extLst>
                <a:ext uri="{FF2B5EF4-FFF2-40B4-BE49-F238E27FC236}">
                  <a16:creationId xmlns:a16="http://schemas.microsoft.com/office/drawing/2014/main" id="{982C168D-C30C-8A41-ACC3-55F06CEF940E}"/>
                </a:ext>
              </a:extLst>
            </p:cNvPr>
            <p:cNvSpPr/>
            <p:nvPr/>
          </p:nvSpPr>
          <p:spPr>
            <a:xfrm>
              <a:off x="4977442" y="2919235"/>
              <a:ext cx="3321169" cy="1001102"/>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5" name="Group 234">
            <a:extLst>
              <a:ext uri="{FF2B5EF4-FFF2-40B4-BE49-F238E27FC236}">
                <a16:creationId xmlns:a16="http://schemas.microsoft.com/office/drawing/2014/main" id="{83C16BAE-3436-EC43-BA61-FC9B3F31632C}"/>
              </a:ext>
            </a:extLst>
          </p:cNvPr>
          <p:cNvGrpSpPr/>
          <p:nvPr/>
        </p:nvGrpSpPr>
        <p:grpSpPr>
          <a:xfrm>
            <a:off x="5010655" y="4919617"/>
            <a:ext cx="2118929" cy="964633"/>
            <a:chOff x="4005250" y="5066413"/>
            <a:chExt cx="2118929" cy="964633"/>
          </a:xfrm>
        </p:grpSpPr>
        <p:sp>
          <p:nvSpPr>
            <p:cNvPr id="20" name="Rectangle 19">
              <a:extLst>
                <a:ext uri="{FF2B5EF4-FFF2-40B4-BE49-F238E27FC236}">
                  <a16:creationId xmlns:a16="http://schemas.microsoft.com/office/drawing/2014/main" id="{C506069E-1E75-8F49-9332-2AD8B630118C}"/>
                </a:ext>
              </a:extLst>
            </p:cNvPr>
            <p:cNvSpPr/>
            <p:nvPr/>
          </p:nvSpPr>
          <p:spPr>
            <a:xfrm>
              <a:off x="4005250" y="5066413"/>
              <a:ext cx="2118929" cy="9646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empty CanardTransfer, use </a:t>
              </a:r>
              <a:r>
                <a:rPr lang="en-US" sz="1400" b="1" dirty="0" err="1"/>
                <a:t>canardAccept</a:t>
              </a:r>
              <a:r>
                <a:rPr lang="en-US" sz="1400" b="1" dirty="0"/>
                <a:t> to populate</a:t>
              </a:r>
              <a:endParaRPr lang="en-US" sz="1400" dirty="0"/>
            </a:p>
          </p:txBody>
        </p:sp>
        <p:sp>
          <p:nvSpPr>
            <p:cNvPr id="233" name="Oval 232">
              <a:extLst>
                <a:ext uri="{FF2B5EF4-FFF2-40B4-BE49-F238E27FC236}">
                  <a16:creationId xmlns:a16="http://schemas.microsoft.com/office/drawing/2014/main" id="{926C0480-837B-3B4D-8177-0E8771C8A566}"/>
                </a:ext>
              </a:extLst>
            </p:cNvPr>
            <p:cNvSpPr/>
            <p:nvPr/>
          </p:nvSpPr>
          <p:spPr>
            <a:xfrm>
              <a:off x="5866049" y="5141343"/>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6" name="Group 235">
            <a:extLst>
              <a:ext uri="{FF2B5EF4-FFF2-40B4-BE49-F238E27FC236}">
                <a16:creationId xmlns:a16="http://schemas.microsoft.com/office/drawing/2014/main" id="{151F6944-F506-AE4C-B755-93FEB71AB339}"/>
              </a:ext>
            </a:extLst>
          </p:cNvPr>
          <p:cNvGrpSpPr/>
          <p:nvPr/>
        </p:nvGrpSpPr>
        <p:grpSpPr>
          <a:xfrm>
            <a:off x="9498753" y="3159742"/>
            <a:ext cx="2542793" cy="948180"/>
            <a:chOff x="9725810" y="3418899"/>
            <a:chExt cx="2270528" cy="948180"/>
          </a:xfrm>
        </p:grpSpPr>
        <p:sp>
          <p:nvSpPr>
            <p:cNvPr id="24" name="Rectangle 23">
              <a:extLst>
                <a:ext uri="{FF2B5EF4-FFF2-40B4-BE49-F238E27FC236}">
                  <a16:creationId xmlns:a16="http://schemas.microsoft.com/office/drawing/2014/main" id="{628D7F5B-8534-FC4C-8B01-10EFC55CA62F}"/>
                </a:ext>
              </a:extLst>
            </p:cNvPr>
            <p:cNvSpPr/>
            <p:nvPr/>
          </p:nvSpPr>
          <p:spPr>
            <a:xfrm>
              <a:off x="9725810" y="3418899"/>
              <a:ext cx="2270528" cy="948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data structure, print data</a:t>
              </a:r>
            </a:p>
          </p:txBody>
        </p:sp>
        <p:sp>
          <p:nvSpPr>
            <p:cNvPr id="234" name="Oval 233">
              <a:extLst>
                <a:ext uri="{FF2B5EF4-FFF2-40B4-BE49-F238E27FC236}">
                  <a16:creationId xmlns:a16="http://schemas.microsoft.com/office/drawing/2014/main" id="{786D9970-E593-A046-8753-6A9F3B38A781}"/>
                </a:ext>
              </a:extLst>
            </p:cNvPr>
            <p:cNvSpPr/>
            <p:nvPr/>
          </p:nvSpPr>
          <p:spPr>
            <a:xfrm>
              <a:off x="11724959" y="3499449"/>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47" name="Elbow Connector 246">
            <a:extLst>
              <a:ext uri="{FF2B5EF4-FFF2-40B4-BE49-F238E27FC236}">
                <a16:creationId xmlns:a16="http://schemas.microsoft.com/office/drawing/2014/main" id="{4C23CFEB-7ACC-5048-A5AD-9B21937979E4}"/>
              </a:ext>
            </a:extLst>
          </p:cNvPr>
          <p:cNvCxnSpPr>
            <a:cxnSpLocks/>
            <a:stCxn id="13" idx="1"/>
            <a:endCxn id="21" idx="0"/>
          </p:cNvCxnSpPr>
          <p:nvPr/>
        </p:nvCxnSpPr>
        <p:spPr>
          <a:xfrm rot="10800000" flipV="1">
            <a:off x="3577579" y="4127990"/>
            <a:ext cx="875166" cy="71316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9" name="TextBox 248">
            <a:extLst>
              <a:ext uri="{FF2B5EF4-FFF2-40B4-BE49-F238E27FC236}">
                <a16:creationId xmlns:a16="http://schemas.microsoft.com/office/drawing/2014/main" id="{DA17F6C2-59FB-E24C-AE2F-F95FE76F8EBC}"/>
              </a:ext>
            </a:extLst>
          </p:cNvPr>
          <p:cNvSpPr txBox="1"/>
          <p:nvPr/>
        </p:nvSpPr>
        <p:spPr>
          <a:xfrm>
            <a:off x="3905581" y="798642"/>
            <a:ext cx="4627523"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defPPr>
              <a:defRPr lang="en-US"/>
            </a:defPPr>
            <a:lvl1pP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Subscribe to Fixed Port ID 7509 (Hearbeat_1_0)</a:t>
            </a:r>
          </a:p>
        </p:txBody>
      </p:sp>
      <p:sp>
        <p:nvSpPr>
          <p:cNvPr id="252" name="TextBox 251">
            <a:extLst>
              <a:ext uri="{FF2B5EF4-FFF2-40B4-BE49-F238E27FC236}">
                <a16:creationId xmlns:a16="http://schemas.microsoft.com/office/drawing/2014/main" id="{EA398E66-AD11-E841-AA66-4AB9B2CC4090}"/>
              </a:ext>
            </a:extLst>
          </p:cNvPr>
          <p:cNvSpPr txBox="1"/>
          <p:nvPr/>
        </p:nvSpPr>
        <p:spPr>
          <a:xfrm>
            <a:off x="216966" y="400591"/>
            <a:ext cx="2762654" cy="523220"/>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Receive CAN frame and translate to CanardFrame</a:t>
            </a:r>
          </a:p>
        </p:txBody>
      </p:sp>
      <p:sp>
        <p:nvSpPr>
          <p:cNvPr id="261" name="TextBox 260">
            <a:extLst>
              <a:ext uri="{FF2B5EF4-FFF2-40B4-BE49-F238E27FC236}">
                <a16:creationId xmlns:a16="http://schemas.microsoft.com/office/drawing/2014/main" id="{C1C663D1-3AA1-7C42-A155-5350160546C9}"/>
              </a:ext>
            </a:extLst>
          </p:cNvPr>
          <p:cNvSpPr txBox="1"/>
          <p:nvPr/>
        </p:nvSpPr>
        <p:spPr>
          <a:xfrm>
            <a:off x="1835376" y="6087059"/>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Ask CanardInstance to accept incoming frame and populate CanardTransfer</a:t>
            </a:r>
          </a:p>
        </p:txBody>
      </p:sp>
      <p:sp>
        <p:nvSpPr>
          <p:cNvPr id="262" name="TextBox 261">
            <a:extLst>
              <a:ext uri="{FF2B5EF4-FFF2-40B4-BE49-F238E27FC236}">
                <a16:creationId xmlns:a16="http://schemas.microsoft.com/office/drawing/2014/main" id="{202AF9A3-FD2E-8440-83AB-09937CBDE1A5}"/>
              </a:ext>
            </a:extLst>
          </p:cNvPr>
          <p:cNvSpPr txBox="1"/>
          <p:nvPr/>
        </p:nvSpPr>
        <p:spPr>
          <a:xfrm>
            <a:off x="8117426" y="5719432"/>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Deserialize the transfer and populate Heartbeat_1_0 data struct for application use</a:t>
            </a:r>
          </a:p>
        </p:txBody>
      </p:sp>
      <p:sp>
        <p:nvSpPr>
          <p:cNvPr id="274" name="TextBox 273">
            <a:extLst>
              <a:ext uri="{FF2B5EF4-FFF2-40B4-BE49-F238E27FC236}">
                <a16:creationId xmlns:a16="http://schemas.microsoft.com/office/drawing/2014/main" id="{77AE3E78-BC42-1246-B542-E90946F29E27}"/>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(RX)</a:t>
            </a:r>
          </a:p>
        </p:txBody>
      </p:sp>
      <p:cxnSp>
        <p:nvCxnSpPr>
          <p:cNvPr id="48" name="Elbow Connector 47">
            <a:extLst>
              <a:ext uri="{FF2B5EF4-FFF2-40B4-BE49-F238E27FC236}">
                <a16:creationId xmlns:a16="http://schemas.microsoft.com/office/drawing/2014/main" id="{52322545-6166-1041-8885-8D875690F23E}"/>
              </a:ext>
            </a:extLst>
          </p:cNvPr>
          <p:cNvCxnSpPr>
            <a:cxnSpLocks/>
            <a:stCxn id="25" idx="0"/>
            <a:endCxn id="24" idx="2"/>
          </p:cNvCxnSpPr>
          <p:nvPr/>
        </p:nvCxnSpPr>
        <p:spPr>
          <a:xfrm rot="5400000" flipH="1" flipV="1">
            <a:off x="9755521" y="3794055"/>
            <a:ext cx="700762" cy="1328496"/>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4574E40-F032-2744-AF2B-1CABBD477FD2}"/>
              </a:ext>
            </a:extLst>
          </p:cNvPr>
          <p:cNvGrpSpPr/>
          <p:nvPr/>
        </p:nvGrpSpPr>
        <p:grpSpPr>
          <a:xfrm>
            <a:off x="3918935" y="1214053"/>
            <a:ext cx="4627735" cy="339271"/>
            <a:chOff x="4260076" y="1079532"/>
            <a:chExt cx="3945237" cy="179628"/>
          </a:xfrm>
        </p:grpSpPr>
        <p:sp>
          <p:nvSpPr>
            <p:cNvPr id="14" name="Rectangle 13">
              <a:extLst>
                <a:ext uri="{FF2B5EF4-FFF2-40B4-BE49-F238E27FC236}">
                  <a16:creationId xmlns:a16="http://schemas.microsoft.com/office/drawing/2014/main" id="{72100CC1-834B-274E-8589-B27FE592B37A}"/>
                </a:ext>
              </a:extLst>
            </p:cNvPr>
            <p:cNvSpPr/>
            <p:nvPr/>
          </p:nvSpPr>
          <p:spPr>
            <a:xfrm>
              <a:off x="4260076" y="1079532"/>
              <a:ext cx="3945237" cy="1796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Create Heartbeat subscription</a:t>
              </a:r>
              <a:endParaRPr lang="en-US" sz="1400" dirty="0"/>
            </a:p>
          </p:txBody>
        </p:sp>
        <p:sp>
          <p:nvSpPr>
            <p:cNvPr id="80" name="Oval 79">
              <a:extLst>
                <a:ext uri="{FF2B5EF4-FFF2-40B4-BE49-F238E27FC236}">
                  <a16:creationId xmlns:a16="http://schemas.microsoft.com/office/drawing/2014/main" id="{9AAB9A94-425F-7741-AB72-D6D7ECD3232D}"/>
                </a:ext>
              </a:extLst>
            </p:cNvPr>
            <p:cNvSpPr/>
            <p:nvPr/>
          </p:nvSpPr>
          <p:spPr>
            <a:xfrm>
              <a:off x="7929536" y="1117046"/>
              <a:ext cx="183852" cy="9185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BB803A0-0831-A645-889D-E6DFEC08B47C}"/>
              </a:ext>
            </a:extLst>
          </p:cNvPr>
          <p:cNvGrpSpPr/>
          <p:nvPr/>
        </p:nvGrpSpPr>
        <p:grpSpPr>
          <a:xfrm>
            <a:off x="8661923" y="117996"/>
            <a:ext cx="3450073" cy="1947848"/>
            <a:chOff x="8675370" y="6309"/>
            <a:chExt cx="3450073" cy="1947848"/>
          </a:xfrm>
        </p:grpSpPr>
        <p:grpSp>
          <p:nvGrpSpPr>
            <p:cNvPr id="82" name="Group 81">
              <a:extLst>
                <a:ext uri="{FF2B5EF4-FFF2-40B4-BE49-F238E27FC236}">
                  <a16:creationId xmlns:a16="http://schemas.microsoft.com/office/drawing/2014/main" id="{FE6CA177-8148-314C-BA1F-1028D6A3E906}"/>
                </a:ext>
              </a:extLst>
            </p:cNvPr>
            <p:cNvGrpSpPr/>
            <p:nvPr/>
          </p:nvGrpSpPr>
          <p:grpSpPr>
            <a:xfrm>
              <a:off x="8675370" y="6309"/>
              <a:ext cx="2692067" cy="1947848"/>
              <a:chOff x="9268129" y="-1394"/>
              <a:chExt cx="2692067" cy="1947848"/>
            </a:xfrm>
          </p:grpSpPr>
          <p:sp>
            <p:nvSpPr>
              <p:cNvPr id="84" name="TextBox 83">
                <a:extLst>
                  <a:ext uri="{FF2B5EF4-FFF2-40B4-BE49-F238E27FC236}">
                    <a16:creationId xmlns:a16="http://schemas.microsoft.com/office/drawing/2014/main" id="{62EC419A-4791-D14B-B5CA-AED92AE4ED59}"/>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85" name="Group 84">
                <a:extLst>
                  <a:ext uri="{FF2B5EF4-FFF2-40B4-BE49-F238E27FC236}">
                    <a16:creationId xmlns:a16="http://schemas.microsoft.com/office/drawing/2014/main" id="{C0017D09-E5D5-3F42-9732-A98891063EC7}"/>
                  </a:ext>
                </a:extLst>
              </p:cNvPr>
              <p:cNvGrpSpPr/>
              <p:nvPr/>
            </p:nvGrpSpPr>
            <p:grpSpPr>
              <a:xfrm>
                <a:off x="9268129" y="367939"/>
                <a:ext cx="2692067" cy="1578515"/>
                <a:chOff x="9268129" y="367939"/>
                <a:chExt cx="2692067" cy="1578515"/>
              </a:xfrm>
            </p:grpSpPr>
            <p:sp>
              <p:nvSpPr>
                <p:cNvPr id="86" name="Rectangle 85">
                  <a:extLst>
                    <a:ext uri="{FF2B5EF4-FFF2-40B4-BE49-F238E27FC236}">
                      <a16:creationId xmlns:a16="http://schemas.microsoft.com/office/drawing/2014/main" id="{D6BF4884-20C1-7341-8B53-0DE58103C34A}"/>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87" name="Oval 86">
                  <a:extLst>
                    <a:ext uri="{FF2B5EF4-FFF2-40B4-BE49-F238E27FC236}">
                      <a16:creationId xmlns:a16="http://schemas.microsoft.com/office/drawing/2014/main" id="{24A6CFE3-4477-FC4F-90A4-1A935E28E1E6}"/>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27D13AC4-E60D-E949-9F3B-CDCE2282308B}"/>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89" name="TextBox 88">
                  <a:extLst>
                    <a:ext uri="{FF2B5EF4-FFF2-40B4-BE49-F238E27FC236}">
                      <a16:creationId xmlns:a16="http://schemas.microsoft.com/office/drawing/2014/main" id="{990EF413-D4D0-FB4D-AABB-78574D08A533}"/>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90" name="Rectangle 89">
                  <a:extLst>
                    <a:ext uri="{FF2B5EF4-FFF2-40B4-BE49-F238E27FC236}">
                      <a16:creationId xmlns:a16="http://schemas.microsoft.com/office/drawing/2014/main" id="{E6BFBEF0-B2B7-6E40-9AC3-E3E2A319E8C1}"/>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83" name="Rectangle 82">
              <a:extLst>
                <a:ext uri="{FF2B5EF4-FFF2-40B4-BE49-F238E27FC236}">
                  <a16:creationId xmlns:a16="http://schemas.microsoft.com/office/drawing/2014/main" id="{036EECDD-5287-0548-BF28-8FBA62F870EB}"/>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2" name="Rectangle 1">
            <a:extLst>
              <a:ext uri="{FF2B5EF4-FFF2-40B4-BE49-F238E27FC236}">
                <a16:creationId xmlns:a16="http://schemas.microsoft.com/office/drawing/2014/main" id="{80C6CF6F-5B0C-3243-9C85-C7A845A5D6F1}"/>
              </a:ext>
            </a:extLst>
          </p:cNvPr>
          <p:cNvSpPr/>
          <p:nvPr/>
        </p:nvSpPr>
        <p:spPr>
          <a:xfrm>
            <a:off x="25544" y="981251"/>
            <a:ext cx="3309881" cy="38274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27654350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E5F50CC-EC7F-0D43-A02D-99AE131FC78B}"/>
              </a:ext>
            </a:extLst>
          </p:cNvPr>
          <p:cNvGrpSpPr/>
          <p:nvPr/>
        </p:nvGrpSpPr>
        <p:grpSpPr>
          <a:xfrm>
            <a:off x="854527" y="1048159"/>
            <a:ext cx="1474373" cy="815812"/>
            <a:chOff x="4748747" y="3076721"/>
            <a:chExt cx="1812434" cy="1042959"/>
          </a:xfrm>
        </p:grpSpPr>
        <p:sp>
          <p:nvSpPr>
            <p:cNvPr id="5" name="Rectangle 4">
              <a:extLst>
                <a:ext uri="{FF2B5EF4-FFF2-40B4-BE49-F238E27FC236}">
                  <a16:creationId xmlns:a16="http://schemas.microsoft.com/office/drawing/2014/main" id="{48A603D3-89CA-DB46-87E8-5E473E087315}"/>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6" name="Group 5">
              <a:extLst>
                <a:ext uri="{FF2B5EF4-FFF2-40B4-BE49-F238E27FC236}">
                  <a16:creationId xmlns:a16="http://schemas.microsoft.com/office/drawing/2014/main" id="{DDAA63E8-C485-F346-8912-F66611593297}"/>
                </a:ext>
              </a:extLst>
            </p:cNvPr>
            <p:cNvGrpSpPr/>
            <p:nvPr/>
          </p:nvGrpSpPr>
          <p:grpSpPr>
            <a:xfrm>
              <a:off x="5086026" y="3607342"/>
              <a:ext cx="1147200" cy="291883"/>
              <a:chOff x="5055078" y="2632413"/>
              <a:chExt cx="1147200" cy="291883"/>
            </a:xfrm>
          </p:grpSpPr>
          <p:cxnSp>
            <p:nvCxnSpPr>
              <p:cNvPr id="7" name="Straight Connector 6">
                <a:extLst>
                  <a:ext uri="{FF2B5EF4-FFF2-40B4-BE49-F238E27FC236}">
                    <a16:creationId xmlns:a16="http://schemas.microsoft.com/office/drawing/2014/main" id="{78CEDAE4-7764-344C-B12A-213EE283458A}"/>
                  </a:ext>
                </a:extLst>
              </p:cNvPr>
              <p:cNvCxnSpPr>
                <a:cxnSpLocks/>
              </p:cNvCxnSpPr>
              <p:nvPr/>
            </p:nvCxnSpPr>
            <p:spPr>
              <a:xfrm>
                <a:off x="5061931" y="2632414"/>
                <a:ext cx="399287" cy="291881"/>
              </a:xfrm>
              <a:prstGeom prst="line">
                <a:avLst/>
              </a:prstGeom>
              <a:ln w="57150">
                <a:solidFill>
                  <a:schemeClr val="accent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B4B29DFF-EF68-A44D-BBF6-C9264F9EA2E2}"/>
                  </a:ext>
                </a:extLst>
              </p:cNvPr>
              <p:cNvCxnSpPr>
                <a:cxnSpLocks/>
              </p:cNvCxnSpPr>
              <p:nvPr/>
            </p:nvCxnSpPr>
            <p:spPr>
              <a:xfrm flipV="1">
                <a:off x="5055078" y="2632414"/>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0502FC7-41E0-384F-A28B-F4277CA38C51}"/>
                  </a:ext>
                </a:extLst>
              </p:cNvPr>
              <p:cNvCxnSpPr>
                <a:cxnSpLocks/>
              </p:cNvCxnSpPr>
              <p:nvPr/>
            </p:nvCxnSpPr>
            <p:spPr>
              <a:xfrm>
                <a:off x="5432461" y="2632414"/>
                <a:ext cx="399287" cy="291881"/>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A38F6C9-94B0-2F41-8F66-802A68FB0F58}"/>
                  </a:ext>
                </a:extLst>
              </p:cNvPr>
              <p:cNvCxnSpPr>
                <a:cxnSpLocks/>
              </p:cNvCxnSpPr>
              <p:nvPr/>
            </p:nvCxnSpPr>
            <p:spPr>
              <a:xfrm flipV="1">
                <a:off x="5425608" y="2632414"/>
                <a:ext cx="396816" cy="291882"/>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DC10D9-3689-1442-B144-27EC7BCC62B2}"/>
                  </a:ext>
                </a:extLst>
              </p:cNvPr>
              <p:cNvCxnSpPr>
                <a:cxnSpLocks/>
              </p:cNvCxnSpPr>
              <p:nvPr/>
            </p:nvCxnSpPr>
            <p:spPr>
              <a:xfrm>
                <a:off x="5802991" y="2632413"/>
                <a:ext cx="399287" cy="291881"/>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167C118-9E55-404C-A9C4-478935B330A3}"/>
                  </a:ext>
                </a:extLst>
              </p:cNvPr>
              <p:cNvCxnSpPr>
                <a:cxnSpLocks/>
              </p:cNvCxnSpPr>
              <p:nvPr/>
            </p:nvCxnSpPr>
            <p:spPr>
              <a:xfrm flipV="1">
                <a:off x="5796138" y="2632413"/>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15" name="Rectangle 14">
            <a:extLst>
              <a:ext uri="{FF2B5EF4-FFF2-40B4-BE49-F238E27FC236}">
                <a16:creationId xmlns:a16="http://schemas.microsoft.com/office/drawing/2014/main" id="{EFEE3F85-4AA3-374A-99AC-9908513B0343}"/>
              </a:ext>
            </a:extLst>
          </p:cNvPr>
          <p:cNvSpPr/>
          <p:nvPr/>
        </p:nvSpPr>
        <p:spPr>
          <a:xfrm>
            <a:off x="4573922" y="1900050"/>
            <a:ext cx="3317542" cy="129336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subscribe to Heartbeat messages</a:t>
            </a:r>
            <a:endParaRPr lang="en-US" sz="1100" dirty="0"/>
          </a:p>
        </p:txBody>
      </p:sp>
      <p:sp>
        <p:nvSpPr>
          <p:cNvPr id="16" name="Rectangle 15">
            <a:extLst>
              <a:ext uri="{FF2B5EF4-FFF2-40B4-BE49-F238E27FC236}">
                <a16:creationId xmlns:a16="http://schemas.microsoft.com/office/drawing/2014/main" id="{9C97C363-3DBC-4845-BD6B-0E589D28A8EF}"/>
              </a:ext>
            </a:extLst>
          </p:cNvPr>
          <p:cNvSpPr/>
          <p:nvPr/>
        </p:nvSpPr>
        <p:spPr>
          <a:xfrm>
            <a:off x="158730" y="2165173"/>
            <a:ext cx="2874389" cy="10276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Receive raw CAN frame with data</a:t>
            </a:r>
            <a:endParaRPr lang="en-US" sz="1100" dirty="0"/>
          </a:p>
        </p:txBody>
      </p:sp>
      <p:cxnSp>
        <p:nvCxnSpPr>
          <p:cNvPr id="17" name="Straight Arrow Connector 16">
            <a:extLst>
              <a:ext uri="{FF2B5EF4-FFF2-40B4-BE49-F238E27FC236}">
                <a16:creationId xmlns:a16="http://schemas.microsoft.com/office/drawing/2014/main" id="{C0F5246C-778F-5C4C-85DC-5CC984C0CC6F}"/>
              </a:ext>
            </a:extLst>
          </p:cNvPr>
          <p:cNvCxnSpPr>
            <a:cxnSpLocks/>
            <a:stCxn id="5" idx="2"/>
            <a:endCxn id="16" idx="0"/>
          </p:cNvCxnSpPr>
          <p:nvPr/>
        </p:nvCxnSpPr>
        <p:spPr>
          <a:xfrm>
            <a:off x="1591714" y="1863971"/>
            <a:ext cx="4211" cy="301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142E393F-3CEA-4345-AABA-250DDB80AFE7}"/>
              </a:ext>
            </a:extLst>
          </p:cNvPr>
          <p:cNvSpPr/>
          <p:nvPr/>
        </p:nvSpPr>
        <p:spPr>
          <a:xfrm>
            <a:off x="80575" y="3494032"/>
            <a:ext cx="3030699" cy="1174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CanardFrame and populate fields with raw CAN data</a:t>
            </a:r>
            <a:endParaRPr lang="en-US" sz="1100" dirty="0"/>
          </a:p>
        </p:txBody>
      </p:sp>
      <p:cxnSp>
        <p:nvCxnSpPr>
          <p:cNvPr id="19" name="Straight Arrow Connector 18">
            <a:extLst>
              <a:ext uri="{FF2B5EF4-FFF2-40B4-BE49-F238E27FC236}">
                <a16:creationId xmlns:a16="http://schemas.microsoft.com/office/drawing/2014/main" id="{8BB70774-19E2-644E-ADE4-EB017F4E3FAF}"/>
              </a:ext>
            </a:extLst>
          </p:cNvPr>
          <p:cNvCxnSpPr>
            <a:cxnSpLocks/>
            <a:stCxn id="16" idx="2"/>
            <a:endCxn id="18" idx="0"/>
          </p:cNvCxnSpPr>
          <p:nvPr/>
        </p:nvCxnSpPr>
        <p:spPr>
          <a:xfrm>
            <a:off x="1595925" y="3192808"/>
            <a:ext cx="0" cy="3012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7D29D1EA-782C-C348-9F39-5338E31BEF1F}"/>
              </a:ext>
            </a:extLst>
          </p:cNvPr>
          <p:cNvSpPr/>
          <p:nvPr/>
        </p:nvSpPr>
        <p:spPr>
          <a:xfrm>
            <a:off x="2626066" y="4841158"/>
            <a:ext cx="1903025" cy="11215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accept incoming frame</a:t>
            </a:r>
            <a:endParaRPr lang="en-US" sz="1100" dirty="0"/>
          </a:p>
        </p:txBody>
      </p:sp>
      <p:sp>
        <p:nvSpPr>
          <p:cNvPr id="25" name="Rectangle 24">
            <a:extLst>
              <a:ext uri="{FF2B5EF4-FFF2-40B4-BE49-F238E27FC236}">
                <a16:creationId xmlns:a16="http://schemas.microsoft.com/office/drawing/2014/main" id="{513BDB72-F2F6-3540-8716-0BAE076BD513}"/>
              </a:ext>
            </a:extLst>
          </p:cNvPr>
          <p:cNvSpPr/>
          <p:nvPr/>
        </p:nvSpPr>
        <p:spPr>
          <a:xfrm>
            <a:off x="7585942" y="4808684"/>
            <a:ext cx="3711423" cy="8493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Deserialize Heartbeat serialization buffer</a:t>
            </a:r>
            <a:endParaRPr lang="en-US" sz="1100" dirty="0"/>
          </a:p>
        </p:txBody>
      </p:sp>
      <p:cxnSp>
        <p:nvCxnSpPr>
          <p:cNvPr id="54" name="Straight Arrow Connector 53">
            <a:extLst>
              <a:ext uri="{FF2B5EF4-FFF2-40B4-BE49-F238E27FC236}">
                <a16:creationId xmlns:a16="http://schemas.microsoft.com/office/drawing/2014/main" id="{6543C768-C642-FB4E-B7B5-37394F6361B6}"/>
              </a:ext>
            </a:extLst>
          </p:cNvPr>
          <p:cNvCxnSpPr>
            <a:cxnSpLocks/>
            <a:stCxn id="21" idx="3"/>
            <a:endCxn id="20" idx="1"/>
          </p:cNvCxnSpPr>
          <p:nvPr/>
        </p:nvCxnSpPr>
        <p:spPr>
          <a:xfrm flipV="1">
            <a:off x="4529091" y="5401934"/>
            <a:ext cx="481564" cy="1"/>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F0A16FC7-2437-8146-9557-23D0F47BC178}"/>
              </a:ext>
            </a:extLst>
          </p:cNvPr>
          <p:cNvCxnSpPr>
            <a:cxnSpLocks/>
            <a:stCxn id="20" idx="3"/>
            <a:endCxn id="25" idx="1"/>
          </p:cNvCxnSpPr>
          <p:nvPr/>
        </p:nvCxnSpPr>
        <p:spPr>
          <a:xfrm flipV="1">
            <a:off x="7129584" y="5233339"/>
            <a:ext cx="456358" cy="168595"/>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E56C01A7-6533-5B4B-9836-6B46D92AB8E9}"/>
              </a:ext>
            </a:extLst>
          </p:cNvPr>
          <p:cNvCxnSpPr>
            <a:cxnSpLocks/>
            <a:stCxn id="13" idx="0"/>
            <a:endCxn id="15" idx="2"/>
          </p:cNvCxnSpPr>
          <p:nvPr/>
        </p:nvCxnSpPr>
        <p:spPr>
          <a:xfrm flipV="1">
            <a:off x="6225031" y="3193417"/>
            <a:ext cx="7662" cy="506683"/>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8A6C3151-7D1E-BB4F-8526-E404BB13EE2C}"/>
              </a:ext>
            </a:extLst>
          </p:cNvPr>
          <p:cNvCxnSpPr>
            <a:cxnSpLocks/>
            <a:stCxn id="14" idx="2"/>
            <a:endCxn id="15" idx="0"/>
          </p:cNvCxnSpPr>
          <p:nvPr/>
        </p:nvCxnSpPr>
        <p:spPr>
          <a:xfrm flipH="1">
            <a:off x="6232693" y="1553324"/>
            <a:ext cx="110" cy="34672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1" name="Elbow Connector 140">
            <a:extLst>
              <a:ext uri="{FF2B5EF4-FFF2-40B4-BE49-F238E27FC236}">
                <a16:creationId xmlns:a16="http://schemas.microsoft.com/office/drawing/2014/main" id="{74079755-6638-2846-8BB3-15E0A1315A17}"/>
              </a:ext>
            </a:extLst>
          </p:cNvPr>
          <p:cNvCxnSpPr>
            <a:cxnSpLocks/>
            <a:stCxn id="18" idx="2"/>
            <a:endCxn id="21" idx="1"/>
          </p:cNvCxnSpPr>
          <p:nvPr/>
        </p:nvCxnSpPr>
        <p:spPr>
          <a:xfrm rot="16200000" flipH="1">
            <a:off x="1744110" y="4519979"/>
            <a:ext cx="733770" cy="103014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03" name="Group 202">
            <a:extLst>
              <a:ext uri="{FF2B5EF4-FFF2-40B4-BE49-F238E27FC236}">
                <a16:creationId xmlns:a16="http://schemas.microsoft.com/office/drawing/2014/main" id="{25487242-A6BA-9841-AF81-2C0E63D071BE}"/>
              </a:ext>
            </a:extLst>
          </p:cNvPr>
          <p:cNvGrpSpPr/>
          <p:nvPr/>
        </p:nvGrpSpPr>
        <p:grpSpPr>
          <a:xfrm>
            <a:off x="4376982" y="3593246"/>
            <a:ext cx="3711423" cy="1050158"/>
            <a:chOff x="4977442" y="2919235"/>
            <a:chExt cx="3321169" cy="1001102"/>
          </a:xfrm>
        </p:grpSpPr>
        <p:sp>
          <p:nvSpPr>
            <p:cNvPr id="13" name="Rectangle 12">
              <a:extLst>
                <a:ext uri="{FF2B5EF4-FFF2-40B4-BE49-F238E27FC236}">
                  <a16:creationId xmlns:a16="http://schemas.microsoft.com/office/drawing/2014/main" id="{65A87E86-7046-8A45-AAB7-474D61D86D14}"/>
                </a:ext>
              </a:extLst>
            </p:cNvPr>
            <p:cNvSpPr/>
            <p:nvPr/>
          </p:nvSpPr>
          <p:spPr>
            <a:xfrm>
              <a:off x="5045239" y="3021098"/>
              <a:ext cx="3171861" cy="8158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t>Create CanardInstance</a:t>
              </a:r>
              <a:endParaRPr lang="en-US" sz="1400" dirty="0"/>
            </a:p>
            <a:p>
              <a:pPr algn="ctr"/>
              <a:endParaRPr lang="en-US" sz="1400" dirty="0"/>
            </a:p>
          </p:txBody>
        </p:sp>
        <p:sp>
          <p:nvSpPr>
            <p:cNvPr id="196" name="Rectangle 195">
              <a:extLst>
                <a:ext uri="{FF2B5EF4-FFF2-40B4-BE49-F238E27FC236}">
                  <a16:creationId xmlns:a16="http://schemas.microsoft.com/office/drawing/2014/main" id="{982C168D-C30C-8A41-ACC3-55F06CEF940E}"/>
                </a:ext>
              </a:extLst>
            </p:cNvPr>
            <p:cNvSpPr/>
            <p:nvPr/>
          </p:nvSpPr>
          <p:spPr>
            <a:xfrm>
              <a:off x="4977442" y="2919235"/>
              <a:ext cx="3321169" cy="1001102"/>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5" name="Group 234">
            <a:extLst>
              <a:ext uri="{FF2B5EF4-FFF2-40B4-BE49-F238E27FC236}">
                <a16:creationId xmlns:a16="http://schemas.microsoft.com/office/drawing/2014/main" id="{83C16BAE-3436-EC43-BA61-FC9B3F31632C}"/>
              </a:ext>
            </a:extLst>
          </p:cNvPr>
          <p:cNvGrpSpPr/>
          <p:nvPr/>
        </p:nvGrpSpPr>
        <p:grpSpPr>
          <a:xfrm>
            <a:off x="5010655" y="4919617"/>
            <a:ext cx="2118929" cy="964633"/>
            <a:chOff x="4005250" y="5066413"/>
            <a:chExt cx="2118929" cy="964633"/>
          </a:xfrm>
        </p:grpSpPr>
        <p:sp>
          <p:nvSpPr>
            <p:cNvPr id="20" name="Rectangle 19">
              <a:extLst>
                <a:ext uri="{FF2B5EF4-FFF2-40B4-BE49-F238E27FC236}">
                  <a16:creationId xmlns:a16="http://schemas.microsoft.com/office/drawing/2014/main" id="{C506069E-1E75-8F49-9332-2AD8B630118C}"/>
                </a:ext>
              </a:extLst>
            </p:cNvPr>
            <p:cNvSpPr/>
            <p:nvPr/>
          </p:nvSpPr>
          <p:spPr>
            <a:xfrm>
              <a:off x="4005250" y="5066413"/>
              <a:ext cx="2118929" cy="9646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empty CanardTransfer, use </a:t>
              </a:r>
              <a:r>
                <a:rPr lang="en-US" sz="1400" b="1" dirty="0" err="1"/>
                <a:t>canardAccept</a:t>
              </a:r>
              <a:r>
                <a:rPr lang="en-US" sz="1400" b="1" dirty="0"/>
                <a:t> to populate</a:t>
              </a:r>
              <a:endParaRPr lang="en-US" sz="1400" dirty="0"/>
            </a:p>
          </p:txBody>
        </p:sp>
        <p:sp>
          <p:nvSpPr>
            <p:cNvPr id="233" name="Oval 232">
              <a:extLst>
                <a:ext uri="{FF2B5EF4-FFF2-40B4-BE49-F238E27FC236}">
                  <a16:creationId xmlns:a16="http://schemas.microsoft.com/office/drawing/2014/main" id="{926C0480-837B-3B4D-8177-0E8771C8A566}"/>
                </a:ext>
              </a:extLst>
            </p:cNvPr>
            <p:cNvSpPr/>
            <p:nvPr/>
          </p:nvSpPr>
          <p:spPr>
            <a:xfrm>
              <a:off x="5866049" y="5141343"/>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6" name="Group 235">
            <a:extLst>
              <a:ext uri="{FF2B5EF4-FFF2-40B4-BE49-F238E27FC236}">
                <a16:creationId xmlns:a16="http://schemas.microsoft.com/office/drawing/2014/main" id="{151F6944-F506-AE4C-B755-93FEB71AB339}"/>
              </a:ext>
            </a:extLst>
          </p:cNvPr>
          <p:cNvGrpSpPr/>
          <p:nvPr/>
        </p:nvGrpSpPr>
        <p:grpSpPr>
          <a:xfrm>
            <a:off x="9498753" y="3159742"/>
            <a:ext cx="2542793" cy="948180"/>
            <a:chOff x="9725810" y="3418899"/>
            <a:chExt cx="2270528" cy="948180"/>
          </a:xfrm>
        </p:grpSpPr>
        <p:sp>
          <p:nvSpPr>
            <p:cNvPr id="24" name="Rectangle 23">
              <a:extLst>
                <a:ext uri="{FF2B5EF4-FFF2-40B4-BE49-F238E27FC236}">
                  <a16:creationId xmlns:a16="http://schemas.microsoft.com/office/drawing/2014/main" id="{628D7F5B-8534-FC4C-8B01-10EFC55CA62F}"/>
                </a:ext>
              </a:extLst>
            </p:cNvPr>
            <p:cNvSpPr/>
            <p:nvPr/>
          </p:nvSpPr>
          <p:spPr>
            <a:xfrm>
              <a:off x="9725810" y="3418899"/>
              <a:ext cx="2270528" cy="948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data structure, print data</a:t>
              </a:r>
            </a:p>
          </p:txBody>
        </p:sp>
        <p:sp>
          <p:nvSpPr>
            <p:cNvPr id="234" name="Oval 233">
              <a:extLst>
                <a:ext uri="{FF2B5EF4-FFF2-40B4-BE49-F238E27FC236}">
                  <a16:creationId xmlns:a16="http://schemas.microsoft.com/office/drawing/2014/main" id="{786D9970-E593-A046-8753-6A9F3B38A781}"/>
                </a:ext>
              </a:extLst>
            </p:cNvPr>
            <p:cNvSpPr/>
            <p:nvPr/>
          </p:nvSpPr>
          <p:spPr>
            <a:xfrm>
              <a:off x="11724959" y="3499449"/>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47" name="Elbow Connector 246">
            <a:extLst>
              <a:ext uri="{FF2B5EF4-FFF2-40B4-BE49-F238E27FC236}">
                <a16:creationId xmlns:a16="http://schemas.microsoft.com/office/drawing/2014/main" id="{4C23CFEB-7ACC-5048-A5AD-9B21937979E4}"/>
              </a:ext>
            </a:extLst>
          </p:cNvPr>
          <p:cNvCxnSpPr>
            <a:cxnSpLocks/>
            <a:stCxn id="13" idx="1"/>
            <a:endCxn id="21" idx="0"/>
          </p:cNvCxnSpPr>
          <p:nvPr/>
        </p:nvCxnSpPr>
        <p:spPr>
          <a:xfrm rot="10800000" flipV="1">
            <a:off x="3577579" y="4127990"/>
            <a:ext cx="875166" cy="71316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9" name="TextBox 248">
            <a:extLst>
              <a:ext uri="{FF2B5EF4-FFF2-40B4-BE49-F238E27FC236}">
                <a16:creationId xmlns:a16="http://schemas.microsoft.com/office/drawing/2014/main" id="{DA17F6C2-59FB-E24C-AE2F-F95FE76F8EBC}"/>
              </a:ext>
            </a:extLst>
          </p:cNvPr>
          <p:cNvSpPr txBox="1"/>
          <p:nvPr/>
        </p:nvSpPr>
        <p:spPr>
          <a:xfrm>
            <a:off x="3905581" y="798642"/>
            <a:ext cx="4627523"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defPPr>
              <a:defRPr lang="en-US"/>
            </a:defPPr>
            <a:lvl1pP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Subscribe to Fixed Port ID 7509 (Hearbeat_1_0)</a:t>
            </a:r>
          </a:p>
        </p:txBody>
      </p:sp>
      <p:sp>
        <p:nvSpPr>
          <p:cNvPr id="252" name="TextBox 251">
            <a:extLst>
              <a:ext uri="{FF2B5EF4-FFF2-40B4-BE49-F238E27FC236}">
                <a16:creationId xmlns:a16="http://schemas.microsoft.com/office/drawing/2014/main" id="{EA398E66-AD11-E841-AA66-4AB9B2CC4090}"/>
              </a:ext>
            </a:extLst>
          </p:cNvPr>
          <p:cNvSpPr txBox="1"/>
          <p:nvPr/>
        </p:nvSpPr>
        <p:spPr>
          <a:xfrm>
            <a:off x="216966" y="400591"/>
            <a:ext cx="2762654" cy="523220"/>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Receive CAN frame and translate to CanardFrame</a:t>
            </a:r>
          </a:p>
        </p:txBody>
      </p:sp>
      <p:sp>
        <p:nvSpPr>
          <p:cNvPr id="261" name="TextBox 260">
            <a:extLst>
              <a:ext uri="{FF2B5EF4-FFF2-40B4-BE49-F238E27FC236}">
                <a16:creationId xmlns:a16="http://schemas.microsoft.com/office/drawing/2014/main" id="{C1C663D1-3AA1-7C42-A155-5350160546C9}"/>
              </a:ext>
            </a:extLst>
          </p:cNvPr>
          <p:cNvSpPr txBox="1"/>
          <p:nvPr/>
        </p:nvSpPr>
        <p:spPr>
          <a:xfrm>
            <a:off x="1835376" y="6087059"/>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Ask CanardInstance to accept incoming frame and populate CanardTransfer</a:t>
            </a:r>
          </a:p>
        </p:txBody>
      </p:sp>
      <p:sp>
        <p:nvSpPr>
          <p:cNvPr id="262" name="TextBox 261">
            <a:extLst>
              <a:ext uri="{FF2B5EF4-FFF2-40B4-BE49-F238E27FC236}">
                <a16:creationId xmlns:a16="http://schemas.microsoft.com/office/drawing/2014/main" id="{202AF9A3-FD2E-8440-83AB-09937CBDE1A5}"/>
              </a:ext>
            </a:extLst>
          </p:cNvPr>
          <p:cNvSpPr txBox="1"/>
          <p:nvPr/>
        </p:nvSpPr>
        <p:spPr>
          <a:xfrm>
            <a:off x="8117426" y="5719432"/>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Deserialize the transfer and populate Heartbeat_1_0 data struct for application use</a:t>
            </a:r>
          </a:p>
        </p:txBody>
      </p:sp>
      <p:sp>
        <p:nvSpPr>
          <p:cNvPr id="274" name="TextBox 273">
            <a:extLst>
              <a:ext uri="{FF2B5EF4-FFF2-40B4-BE49-F238E27FC236}">
                <a16:creationId xmlns:a16="http://schemas.microsoft.com/office/drawing/2014/main" id="{77AE3E78-BC42-1246-B542-E90946F29E27}"/>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(RX)</a:t>
            </a:r>
          </a:p>
        </p:txBody>
      </p:sp>
      <p:cxnSp>
        <p:nvCxnSpPr>
          <p:cNvPr id="48" name="Elbow Connector 47">
            <a:extLst>
              <a:ext uri="{FF2B5EF4-FFF2-40B4-BE49-F238E27FC236}">
                <a16:creationId xmlns:a16="http://schemas.microsoft.com/office/drawing/2014/main" id="{52322545-6166-1041-8885-8D875690F23E}"/>
              </a:ext>
            </a:extLst>
          </p:cNvPr>
          <p:cNvCxnSpPr>
            <a:cxnSpLocks/>
            <a:stCxn id="25" idx="0"/>
            <a:endCxn id="24" idx="2"/>
          </p:cNvCxnSpPr>
          <p:nvPr/>
        </p:nvCxnSpPr>
        <p:spPr>
          <a:xfrm rot="5400000" flipH="1" flipV="1">
            <a:off x="9755521" y="3794055"/>
            <a:ext cx="700762" cy="1328496"/>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4574E40-F032-2744-AF2B-1CABBD477FD2}"/>
              </a:ext>
            </a:extLst>
          </p:cNvPr>
          <p:cNvGrpSpPr/>
          <p:nvPr/>
        </p:nvGrpSpPr>
        <p:grpSpPr>
          <a:xfrm>
            <a:off x="3918935" y="1214053"/>
            <a:ext cx="4627735" cy="339271"/>
            <a:chOff x="4260076" y="1079532"/>
            <a:chExt cx="3945237" cy="179628"/>
          </a:xfrm>
        </p:grpSpPr>
        <p:sp>
          <p:nvSpPr>
            <p:cNvPr id="14" name="Rectangle 13">
              <a:extLst>
                <a:ext uri="{FF2B5EF4-FFF2-40B4-BE49-F238E27FC236}">
                  <a16:creationId xmlns:a16="http://schemas.microsoft.com/office/drawing/2014/main" id="{72100CC1-834B-274E-8589-B27FE592B37A}"/>
                </a:ext>
              </a:extLst>
            </p:cNvPr>
            <p:cNvSpPr/>
            <p:nvPr/>
          </p:nvSpPr>
          <p:spPr>
            <a:xfrm>
              <a:off x="4260076" y="1079532"/>
              <a:ext cx="3945237" cy="1796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Create Heartbeat subscription</a:t>
              </a:r>
              <a:endParaRPr lang="en-US" sz="1400" dirty="0"/>
            </a:p>
          </p:txBody>
        </p:sp>
        <p:sp>
          <p:nvSpPr>
            <p:cNvPr id="80" name="Oval 79">
              <a:extLst>
                <a:ext uri="{FF2B5EF4-FFF2-40B4-BE49-F238E27FC236}">
                  <a16:creationId xmlns:a16="http://schemas.microsoft.com/office/drawing/2014/main" id="{9AAB9A94-425F-7741-AB72-D6D7ECD3232D}"/>
                </a:ext>
              </a:extLst>
            </p:cNvPr>
            <p:cNvSpPr/>
            <p:nvPr/>
          </p:nvSpPr>
          <p:spPr>
            <a:xfrm>
              <a:off x="7929536" y="1117046"/>
              <a:ext cx="183852" cy="9185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BB803A0-0831-A645-889D-E6DFEC08B47C}"/>
              </a:ext>
            </a:extLst>
          </p:cNvPr>
          <p:cNvGrpSpPr/>
          <p:nvPr/>
        </p:nvGrpSpPr>
        <p:grpSpPr>
          <a:xfrm>
            <a:off x="8661923" y="117996"/>
            <a:ext cx="3450073" cy="1947848"/>
            <a:chOff x="8675370" y="6309"/>
            <a:chExt cx="3450073" cy="1947848"/>
          </a:xfrm>
        </p:grpSpPr>
        <p:grpSp>
          <p:nvGrpSpPr>
            <p:cNvPr id="82" name="Group 81">
              <a:extLst>
                <a:ext uri="{FF2B5EF4-FFF2-40B4-BE49-F238E27FC236}">
                  <a16:creationId xmlns:a16="http://schemas.microsoft.com/office/drawing/2014/main" id="{FE6CA177-8148-314C-BA1F-1028D6A3E906}"/>
                </a:ext>
              </a:extLst>
            </p:cNvPr>
            <p:cNvGrpSpPr/>
            <p:nvPr/>
          </p:nvGrpSpPr>
          <p:grpSpPr>
            <a:xfrm>
              <a:off x="8675370" y="6309"/>
              <a:ext cx="2692067" cy="1947848"/>
              <a:chOff x="9268129" y="-1394"/>
              <a:chExt cx="2692067" cy="1947848"/>
            </a:xfrm>
          </p:grpSpPr>
          <p:sp>
            <p:nvSpPr>
              <p:cNvPr id="84" name="TextBox 83">
                <a:extLst>
                  <a:ext uri="{FF2B5EF4-FFF2-40B4-BE49-F238E27FC236}">
                    <a16:creationId xmlns:a16="http://schemas.microsoft.com/office/drawing/2014/main" id="{62EC419A-4791-D14B-B5CA-AED92AE4ED59}"/>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85" name="Group 84">
                <a:extLst>
                  <a:ext uri="{FF2B5EF4-FFF2-40B4-BE49-F238E27FC236}">
                    <a16:creationId xmlns:a16="http://schemas.microsoft.com/office/drawing/2014/main" id="{C0017D09-E5D5-3F42-9732-A98891063EC7}"/>
                  </a:ext>
                </a:extLst>
              </p:cNvPr>
              <p:cNvGrpSpPr/>
              <p:nvPr/>
            </p:nvGrpSpPr>
            <p:grpSpPr>
              <a:xfrm>
                <a:off x="9268129" y="367939"/>
                <a:ext cx="2692067" cy="1578515"/>
                <a:chOff x="9268129" y="367939"/>
                <a:chExt cx="2692067" cy="1578515"/>
              </a:xfrm>
            </p:grpSpPr>
            <p:sp>
              <p:nvSpPr>
                <p:cNvPr id="86" name="Rectangle 85">
                  <a:extLst>
                    <a:ext uri="{FF2B5EF4-FFF2-40B4-BE49-F238E27FC236}">
                      <a16:creationId xmlns:a16="http://schemas.microsoft.com/office/drawing/2014/main" id="{D6BF4884-20C1-7341-8B53-0DE58103C34A}"/>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87" name="Oval 86">
                  <a:extLst>
                    <a:ext uri="{FF2B5EF4-FFF2-40B4-BE49-F238E27FC236}">
                      <a16:creationId xmlns:a16="http://schemas.microsoft.com/office/drawing/2014/main" id="{24A6CFE3-4477-FC4F-90A4-1A935E28E1E6}"/>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27D13AC4-E60D-E949-9F3B-CDCE2282308B}"/>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89" name="TextBox 88">
                  <a:extLst>
                    <a:ext uri="{FF2B5EF4-FFF2-40B4-BE49-F238E27FC236}">
                      <a16:creationId xmlns:a16="http://schemas.microsoft.com/office/drawing/2014/main" id="{990EF413-D4D0-FB4D-AABB-78574D08A533}"/>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90" name="Rectangle 89">
                  <a:extLst>
                    <a:ext uri="{FF2B5EF4-FFF2-40B4-BE49-F238E27FC236}">
                      <a16:creationId xmlns:a16="http://schemas.microsoft.com/office/drawing/2014/main" id="{E6BFBEF0-B2B7-6E40-9AC3-E3E2A319E8C1}"/>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83" name="Rectangle 82">
              <a:extLst>
                <a:ext uri="{FF2B5EF4-FFF2-40B4-BE49-F238E27FC236}">
                  <a16:creationId xmlns:a16="http://schemas.microsoft.com/office/drawing/2014/main" id="{036EECDD-5287-0548-BF28-8FBA62F870EB}"/>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2" name="Rectangle 1">
            <a:extLst>
              <a:ext uri="{FF2B5EF4-FFF2-40B4-BE49-F238E27FC236}">
                <a16:creationId xmlns:a16="http://schemas.microsoft.com/office/drawing/2014/main" id="{80C6CF6F-5B0C-3243-9C85-C7A845A5D6F1}"/>
              </a:ext>
            </a:extLst>
          </p:cNvPr>
          <p:cNvSpPr/>
          <p:nvPr/>
        </p:nvSpPr>
        <p:spPr>
          <a:xfrm>
            <a:off x="1781606" y="4750258"/>
            <a:ext cx="5658285" cy="208307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18628327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E5F50CC-EC7F-0D43-A02D-99AE131FC78B}"/>
              </a:ext>
            </a:extLst>
          </p:cNvPr>
          <p:cNvGrpSpPr/>
          <p:nvPr/>
        </p:nvGrpSpPr>
        <p:grpSpPr>
          <a:xfrm>
            <a:off x="854527" y="1048159"/>
            <a:ext cx="1474373" cy="815812"/>
            <a:chOff x="4748747" y="3076721"/>
            <a:chExt cx="1812434" cy="1042959"/>
          </a:xfrm>
        </p:grpSpPr>
        <p:sp>
          <p:nvSpPr>
            <p:cNvPr id="5" name="Rectangle 4">
              <a:extLst>
                <a:ext uri="{FF2B5EF4-FFF2-40B4-BE49-F238E27FC236}">
                  <a16:creationId xmlns:a16="http://schemas.microsoft.com/office/drawing/2014/main" id="{48A603D3-89CA-DB46-87E8-5E473E087315}"/>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6" name="Group 5">
              <a:extLst>
                <a:ext uri="{FF2B5EF4-FFF2-40B4-BE49-F238E27FC236}">
                  <a16:creationId xmlns:a16="http://schemas.microsoft.com/office/drawing/2014/main" id="{DDAA63E8-C485-F346-8912-F66611593297}"/>
                </a:ext>
              </a:extLst>
            </p:cNvPr>
            <p:cNvGrpSpPr/>
            <p:nvPr/>
          </p:nvGrpSpPr>
          <p:grpSpPr>
            <a:xfrm>
              <a:off x="5086026" y="3607342"/>
              <a:ext cx="1147200" cy="291883"/>
              <a:chOff x="5055078" y="2632413"/>
              <a:chExt cx="1147200" cy="291883"/>
            </a:xfrm>
          </p:grpSpPr>
          <p:cxnSp>
            <p:nvCxnSpPr>
              <p:cNvPr id="7" name="Straight Connector 6">
                <a:extLst>
                  <a:ext uri="{FF2B5EF4-FFF2-40B4-BE49-F238E27FC236}">
                    <a16:creationId xmlns:a16="http://schemas.microsoft.com/office/drawing/2014/main" id="{78CEDAE4-7764-344C-B12A-213EE283458A}"/>
                  </a:ext>
                </a:extLst>
              </p:cNvPr>
              <p:cNvCxnSpPr>
                <a:cxnSpLocks/>
              </p:cNvCxnSpPr>
              <p:nvPr/>
            </p:nvCxnSpPr>
            <p:spPr>
              <a:xfrm>
                <a:off x="5061931" y="2632414"/>
                <a:ext cx="399287" cy="291881"/>
              </a:xfrm>
              <a:prstGeom prst="line">
                <a:avLst/>
              </a:prstGeom>
              <a:ln w="57150">
                <a:solidFill>
                  <a:schemeClr val="accent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B4B29DFF-EF68-A44D-BBF6-C9264F9EA2E2}"/>
                  </a:ext>
                </a:extLst>
              </p:cNvPr>
              <p:cNvCxnSpPr>
                <a:cxnSpLocks/>
              </p:cNvCxnSpPr>
              <p:nvPr/>
            </p:nvCxnSpPr>
            <p:spPr>
              <a:xfrm flipV="1">
                <a:off x="5055078" y="2632414"/>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0502FC7-41E0-384F-A28B-F4277CA38C51}"/>
                  </a:ext>
                </a:extLst>
              </p:cNvPr>
              <p:cNvCxnSpPr>
                <a:cxnSpLocks/>
              </p:cNvCxnSpPr>
              <p:nvPr/>
            </p:nvCxnSpPr>
            <p:spPr>
              <a:xfrm>
                <a:off x="5432461" y="2632414"/>
                <a:ext cx="399287" cy="291881"/>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A38F6C9-94B0-2F41-8F66-802A68FB0F58}"/>
                  </a:ext>
                </a:extLst>
              </p:cNvPr>
              <p:cNvCxnSpPr>
                <a:cxnSpLocks/>
              </p:cNvCxnSpPr>
              <p:nvPr/>
            </p:nvCxnSpPr>
            <p:spPr>
              <a:xfrm flipV="1">
                <a:off x="5425608" y="2632414"/>
                <a:ext cx="396816" cy="291882"/>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DC10D9-3689-1442-B144-27EC7BCC62B2}"/>
                  </a:ext>
                </a:extLst>
              </p:cNvPr>
              <p:cNvCxnSpPr>
                <a:cxnSpLocks/>
              </p:cNvCxnSpPr>
              <p:nvPr/>
            </p:nvCxnSpPr>
            <p:spPr>
              <a:xfrm>
                <a:off x="5802991" y="2632413"/>
                <a:ext cx="399287" cy="291881"/>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167C118-9E55-404C-A9C4-478935B330A3}"/>
                  </a:ext>
                </a:extLst>
              </p:cNvPr>
              <p:cNvCxnSpPr>
                <a:cxnSpLocks/>
              </p:cNvCxnSpPr>
              <p:nvPr/>
            </p:nvCxnSpPr>
            <p:spPr>
              <a:xfrm flipV="1">
                <a:off x="5796138" y="2632413"/>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15" name="Rectangle 14">
            <a:extLst>
              <a:ext uri="{FF2B5EF4-FFF2-40B4-BE49-F238E27FC236}">
                <a16:creationId xmlns:a16="http://schemas.microsoft.com/office/drawing/2014/main" id="{EFEE3F85-4AA3-374A-99AC-9908513B0343}"/>
              </a:ext>
            </a:extLst>
          </p:cNvPr>
          <p:cNvSpPr/>
          <p:nvPr/>
        </p:nvSpPr>
        <p:spPr>
          <a:xfrm>
            <a:off x="4573922" y="1900050"/>
            <a:ext cx="3317542" cy="129336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subscribe to Heartbeat messages</a:t>
            </a:r>
            <a:endParaRPr lang="en-US" sz="1100" dirty="0"/>
          </a:p>
        </p:txBody>
      </p:sp>
      <p:sp>
        <p:nvSpPr>
          <p:cNvPr id="16" name="Rectangle 15">
            <a:extLst>
              <a:ext uri="{FF2B5EF4-FFF2-40B4-BE49-F238E27FC236}">
                <a16:creationId xmlns:a16="http://schemas.microsoft.com/office/drawing/2014/main" id="{9C97C363-3DBC-4845-BD6B-0E589D28A8EF}"/>
              </a:ext>
            </a:extLst>
          </p:cNvPr>
          <p:cNvSpPr/>
          <p:nvPr/>
        </p:nvSpPr>
        <p:spPr>
          <a:xfrm>
            <a:off x="158730" y="2165173"/>
            <a:ext cx="2874389" cy="10276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Receive raw CAN frame with data</a:t>
            </a:r>
            <a:endParaRPr lang="en-US" sz="1100" dirty="0"/>
          </a:p>
        </p:txBody>
      </p:sp>
      <p:cxnSp>
        <p:nvCxnSpPr>
          <p:cNvPr id="17" name="Straight Arrow Connector 16">
            <a:extLst>
              <a:ext uri="{FF2B5EF4-FFF2-40B4-BE49-F238E27FC236}">
                <a16:creationId xmlns:a16="http://schemas.microsoft.com/office/drawing/2014/main" id="{C0F5246C-778F-5C4C-85DC-5CC984C0CC6F}"/>
              </a:ext>
            </a:extLst>
          </p:cNvPr>
          <p:cNvCxnSpPr>
            <a:cxnSpLocks/>
            <a:stCxn id="5" idx="2"/>
            <a:endCxn id="16" idx="0"/>
          </p:cNvCxnSpPr>
          <p:nvPr/>
        </p:nvCxnSpPr>
        <p:spPr>
          <a:xfrm>
            <a:off x="1591714" y="1863971"/>
            <a:ext cx="4211" cy="301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142E393F-3CEA-4345-AABA-250DDB80AFE7}"/>
              </a:ext>
            </a:extLst>
          </p:cNvPr>
          <p:cNvSpPr/>
          <p:nvPr/>
        </p:nvSpPr>
        <p:spPr>
          <a:xfrm>
            <a:off x="80575" y="3494032"/>
            <a:ext cx="3030699" cy="1174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CanardFrame and populate fields with raw CAN data</a:t>
            </a:r>
            <a:endParaRPr lang="en-US" sz="1100" dirty="0"/>
          </a:p>
        </p:txBody>
      </p:sp>
      <p:cxnSp>
        <p:nvCxnSpPr>
          <p:cNvPr id="19" name="Straight Arrow Connector 18">
            <a:extLst>
              <a:ext uri="{FF2B5EF4-FFF2-40B4-BE49-F238E27FC236}">
                <a16:creationId xmlns:a16="http://schemas.microsoft.com/office/drawing/2014/main" id="{8BB70774-19E2-644E-ADE4-EB017F4E3FAF}"/>
              </a:ext>
            </a:extLst>
          </p:cNvPr>
          <p:cNvCxnSpPr>
            <a:cxnSpLocks/>
            <a:stCxn id="16" idx="2"/>
            <a:endCxn id="18" idx="0"/>
          </p:cNvCxnSpPr>
          <p:nvPr/>
        </p:nvCxnSpPr>
        <p:spPr>
          <a:xfrm>
            <a:off x="1595925" y="3192808"/>
            <a:ext cx="0" cy="3012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7D29D1EA-782C-C348-9F39-5338E31BEF1F}"/>
              </a:ext>
            </a:extLst>
          </p:cNvPr>
          <p:cNvSpPr/>
          <p:nvPr/>
        </p:nvSpPr>
        <p:spPr>
          <a:xfrm>
            <a:off x="2626066" y="4841158"/>
            <a:ext cx="1903025" cy="11215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accept incoming frame</a:t>
            </a:r>
            <a:endParaRPr lang="en-US" sz="1100" dirty="0"/>
          </a:p>
        </p:txBody>
      </p:sp>
      <p:sp>
        <p:nvSpPr>
          <p:cNvPr id="25" name="Rectangle 24">
            <a:extLst>
              <a:ext uri="{FF2B5EF4-FFF2-40B4-BE49-F238E27FC236}">
                <a16:creationId xmlns:a16="http://schemas.microsoft.com/office/drawing/2014/main" id="{513BDB72-F2F6-3540-8716-0BAE076BD513}"/>
              </a:ext>
            </a:extLst>
          </p:cNvPr>
          <p:cNvSpPr/>
          <p:nvPr/>
        </p:nvSpPr>
        <p:spPr>
          <a:xfrm>
            <a:off x="7611148" y="4733583"/>
            <a:ext cx="3711423" cy="8493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Deserialize Heartbeat serialization buffer</a:t>
            </a:r>
            <a:endParaRPr lang="en-US" sz="1100" dirty="0"/>
          </a:p>
        </p:txBody>
      </p:sp>
      <p:cxnSp>
        <p:nvCxnSpPr>
          <p:cNvPr id="54" name="Straight Arrow Connector 53">
            <a:extLst>
              <a:ext uri="{FF2B5EF4-FFF2-40B4-BE49-F238E27FC236}">
                <a16:creationId xmlns:a16="http://schemas.microsoft.com/office/drawing/2014/main" id="{6543C768-C642-FB4E-B7B5-37394F6361B6}"/>
              </a:ext>
            </a:extLst>
          </p:cNvPr>
          <p:cNvCxnSpPr>
            <a:cxnSpLocks/>
            <a:stCxn id="21" idx="3"/>
            <a:endCxn id="20" idx="1"/>
          </p:cNvCxnSpPr>
          <p:nvPr/>
        </p:nvCxnSpPr>
        <p:spPr>
          <a:xfrm flipV="1">
            <a:off x="4529091" y="5401934"/>
            <a:ext cx="481564" cy="1"/>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F0A16FC7-2437-8146-9557-23D0F47BC178}"/>
              </a:ext>
            </a:extLst>
          </p:cNvPr>
          <p:cNvCxnSpPr>
            <a:cxnSpLocks/>
            <a:stCxn id="20" idx="3"/>
            <a:endCxn id="25" idx="1"/>
          </p:cNvCxnSpPr>
          <p:nvPr/>
        </p:nvCxnSpPr>
        <p:spPr>
          <a:xfrm flipV="1">
            <a:off x="7129584" y="5158238"/>
            <a:ext cx="481564" cy="24369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E56C01A7-6533-5B4B-9836-6B46D92AB8E9}"/>
              </a:ext>
            </a:extLst>
          </p:cNvPr>
          <p:cNvCxnSpPr>
            <a:cxnSpLocks/>
            <a:stCxn id="13" idx="0"/>
            <a:endCxn id="15" idx="2"/>
          </p:cNvCxnSpPr>
          <p:nvPr/>
        </p:nvCxnSpPr>
        <p:spPr>
          <a:xfrm flipV="1">
            <a:off x="6225031" y="3193417"/>
            <a:ext cx="7662" cy="506683"/>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8A6C3151-7D1E-BB4F-8526-E404BB13EE2C}"/>
              </a:ext>
            </a:extLst>
          </p:cNvPr>
          <p:cNvCxnSpPr>
            <a:cxnSpLocks/>
            <a:stCxn id="14" idx="2"/>
            <a:endCxn id="15" idx="0"/>
          </p:cNvCxnSpPr>
          <p:nvPr/>
        </p:nvCxnSpPr>
        <p:spPr>
          <a:xfrm flipH="1">
            <a:off x="6232693" y="1553324"/>
            <a:ext cx="110" cy="34672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1" name="Elbow Connector 140">
            <a:extLst>
              <a:ext uri="{FF2B5EF4-FFF2-40B4-BE49-F238E27FC236}">
                <a16:creationId xmlns:a16="http://schemas.microsoft.com/office/drawing/2014/main" id="{74079755-6638-2846-8BB3-15E0A1315A17}"/>
              </a:ext>
            </a:extLst>
          </p:cNvPr>
          <p:cNvCxnSpPr>
            <a:cxnSpLocks/>
            <a:stCxn id="18" idx="2"/>
            <a:endCxn id="21" idx="1"/>
          </p:cNvCxnSpPr>
          <p:nvPr/>
        </p:nvCxnSpPr>
        <p:spPr>
          <a:xfrm rot="16200000" flipH="1">
            <a:off x="1744110" y="4519979"/>
            <a:ext cx="733770" cy="103014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03" name="Group 202">
            <a:extLst>
              <a:ext uri="{FF2B5EF4-FFF2-40B4-BE49-F238E27FC236}">
                <a16:creationId xmlns:a16="http://schemas.microsoft.com/office/drawing/2014/main" id="{25487242-A6BA-9841-AF81-2C0E63D071BE}"/>
              </a:ext>
            </a:extLst>
          </p:cNvPr>
          <p:cNvGrpSpPr/>
          <p:nvPr/>
        </p:nvGrpSpPr>
        <p:grpSpPr>
          <a:xfrm>
            <a:off x="4376982" y="3593246"/>
            <a:ext cx="3711423" cy="1050158"/>
            <a:chOff x="4977442" y="2919235"/>
            <a:chExt cx="3321169" cy="1001102"/>
          </a:xfrm>
        </p:grpSpPr>
        <p:sp>
          <p:nvSpPr>
            <p:cNvPr id="13" name="Rectangle 12">
              <a:extLst>
                <a:ext uri="{FF2B5EF4-FFF2-40B4-BE49-F238E27FC236}">
                  <a16:creationId xmlns:a16="http://schemas.microsoft.com/office/drawing/2014/main" id="{65A87E86-7046-8A45-AAB7-474D61D86D14}"/>
                </a:ext>
              </a:extLst>
            </p:cNvPr>
            <p:cNvSpPr/>
            <p:nvPr/>
          </p:nvSpPr>
          <p:spPr>
            <a:xfrm>
              <a:off x="5045239" y="3021098"/>
              <a:ext cx="3171861" cy="8158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t>Create CanardInstance</a:t>
              </a:r>
              <a:endParaRPr lang="en-US" sz="1400" dirty="0"/>
            </a:p>
            <a:p>
              <a:pPr algn="ctr"/>
              <a:endParaRPr lang="en-US" sz="1400" dirty="0"/>
            </a:p>
          </p:txBody>
        </p:sp>
        <p:sp>
          <p:nvSpPr>
            <p:cNvPr id="196" name="Rectangle 195">
              <a:extLst>
                <a:ext uri="{FF2B5EF4-FFF2-40B4-BE49-F238E27FC236}">
                  <a16:creationId xmlns:a16="http://schemas.microsoft.com/office/drawing/2014/main" id="{982C168D-C30C-8A41-ACC3-55F06CEF940E}"/>
                </a:ext>
              </a:extLst>
            </p:cNvPr>
            <p:cNvSpPr/>
            <p:nvPr/>
          </p:nvSpPr>
          <p:spPr>
            <a:xfrm>
              <a:off x="4977442" y="2919235"/>
              <a:ext cx="3321169" cy="1001102"/>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5" name="Group 234">
            <a:extLst>
              <a:ext uri="{FF2B5EF4-FFF2-40B4-BE49-F238E27FC236}">
                <a16:creationId xmlns:a16="http://schemas.microsoft.com/office/drawing/2014/main" id="{83C16BAE-3436-EC43-BA61-FC9B3F31632C}"/>
              </a:ext>
            </a:extLst>
          </p:cNvPr>
          <p:cNvGrpSpPr/>
          <p:nvPr/>
        </p:nvGrpSpPr>
        <p:grpSpPr>
          <a:xfrm>
            <a:off x="5010655" y="4919617"/>
            <a:ext cx="2118929" cy="964633"/>
            <a:chOff x="4005250" y="5066413"/>
            <a:chExt cx="2118929" cy="964633"/>
          </a:xfrm>
        </p:grpSpPr>
        <p:sp>
          <p:nvSpPr>
            <p:cNvPr id="20" name="Rectangle 19">
              <a:extLst>
                <a:ext uri="{FF2B5EF4-FFF2-40B4-BE49-F238E27FC236}">
                  <a16:creationId xmlns:a16="http://schemas.microsoft.com/office/drawing/2014/main" id="{C506069E-1E75-8F49-9332-2AD8B630118C}"/>
                </a:ext>
              </a:extLst>
            </p:cNvPr>
            <p:cNvSpPr/>
            <p:nvPr/>
          </p:nvSpPr>
          <p:spPr>
            <a:xfrm>
              <a:off x="4005250" y="5066413"/>
              <a:ext cx="2118929" cy="9646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empty CanardTransfer, use </a:t>
              </a:r>
              <a:r>
                <a:rPr lang="en-US" sz="1400" b="1" dirty="0" err="1"/>
                <a:t>canardAccept</a:t>
              </a:r>
              <a:r>
                <a:rPr lang="en-US" sz="1400" b="1" dirty="0"/>
                <a:t> to populate</a:t>
              </a:r>
              <a:endParaRPr lang="en-US" sz="1400" dirty="0"/>
            </a:p>
          </p:txBody>
        </p:sp>
        <p:sp>
          <p:nvSpPr>
            <p:cNvPr id="233" name="Oval 232">
              <a:extLst>
                <a:ext uri="{FF2B5EF4-FFF2-40B4-BE49-F238E27FC236}">
                  <a16:creationId xmlns:a16="http://schemas.microsoft.com/office/drawing/2014/main" id="{926C0480-837B-3B4D-8177-0E8771C8A566}"/>
                </a:ext>
              </a:extLst>
            </p:cNvPr>
            <p:cNvSpPr/>
            <p:nvPr/>
          </p:nvSpPr>
          <p:spPr>
            <a:xfrm>
              <a:off x="5866049" y="5141343"/>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6" name="Group 235">
            <a:extLst>
              <a:ext uri="{FF2B5EF4-FFF2-40B4-BE49-F238E27FC236}">
                <a16:creationId xmlns:a16="http://schemas.microsoft.com/office/drawing/2014/main" id="{151F6944-F506-AE4C-B755-93FEB71AB339}"/>
              </a:ext>
            </a:extLst>
          </p:cNvPr>
          <p:cNvGrpSpPr/>
          <p:nvPr/>
        </p:nvGrpSpPr>
        <p:grpSpPr>
          <a:xfrm>
            <a:off x="9498753" y="3159742"/>
            <a:ext cx="2542793" cy="948180"/>
            <a:chOff x="9725810" y="3418899"/>
            <a:chExt cx="2270528" cy="948180"/>
          </a:xfrm>
        </p:grpSpPr>
        <p:sp>
          <p:nvSpPr>
            <p:cNvPr id="24" name="Rectangle 23">
              <a:extLst>
                <a:ext uri="{FF2B5EF4-FFF2-40B4-BE49-F238E27FC236}">
                  <a16:creationId xmlns:a16="http://schemas.microsoft.com/office/drawing/2014/main" id="{628D7F5B-8534-FC4C-8B01-10EFC55CA62F}"/>
                </a:ext>
              </a:extLst>
            </p:cNvPr>
            <p:cNvSpPr/>
            <p:nvPr/>
          </p:nvSpPr>
          <p:spPr>
            <a:xfrm>
              <a:off x="9725810" y="3418899"/>
              <a:ext cx="2270528" cy="948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data structure, print data</a:t>
              </a:r>
            </a:p>
          </p:txBody>
        </p:sp>
        <p:sp>
          <p:nvSpPr>
            <p:cNvPr id="234" name="Oval 233">
              <a:extLst>
                <a:ext uri="{FF2B5EF4-FFF2-40B4-BE49-F238E27FC236}">
                  <a16:creationId xmlns:a16="http://schemas.microsoft.com/office/drawing/2014/main" id="{786D9970-E593-A046-8753-6A9F3B38A781}"/>
                </a:ext>
              </a:extLst>
            </p:cNvPr>
            <p:cNvSpPr/>
            <p:nvPr/>
          </p:nvSpPr>
          <p:spPr>
            <a:xfrm>
              <a:off x="11724959" y="3499449"/>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47" name="Elbow Connector 246">
            <a:extLst>
              <a:ext uri="{FF2B5EF4-FFF2-40B4-BE49-F238E27FC236}">
                <a16:creationId xmlns:a16="http://schemas.microsoft.com/office/drawing/2014/main" id="{4C23CFEB-7ACC-5048-A5AD-9B21937979E4}"/>
              </a:ext>
            </a:extLst>
          </p:cNvPr>
          <p:cNvCxnSpPr>
            <a:cxnSpLocks/>
            <a:stCxn id="13" idx="1"/>
            <a:endCxn id="21" idx="0"/>
          </p:cNvCxnSpPr>
          <p:nvPr/>
        </p:nvCxnSpPr>
        <p:spPr>
          <a:xfrm rot="10800000" flipV="1">
            <a:off x="3577579" y="4127990"/>
            <a:ext cx="875166" cy="71316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9" name="TextBox 248">
            <a:extLst>
              <a:ext uri="{FF2B5EF4-FFF2-40B4-BE49-F238E27FC236}">
                <a16:creationId xmlns:a16="http://schemas.microsoft.com/office/drawing/2014/main" id="{DA17F6C2-59FB-E24C-AE2F-F95FE76F8EBC}"/>
              </a:ext>
            </a:extLst>
          </p:cNvPr>
          <p:cNvSpPr txBox="1"/>
          <p:nvPr/>
        </p:nvSpPr>
        <p:spPr>
          <a:xfrm>
            <a:off x="3905581" y="798642"/>
            <a:ext cx="4627523"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defPPr>
              <a:defRPr lang="en-US"/>
            </a:defPPr>
            <a:lvl1pP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Subscribe to Fixed Port ID 7509 (Hearbeat_1_0)</a:t>
            </a:r>
          </a:p>
        </p:txBody>
      </p:sp>
      <p:sp>
        <p:nvSpPr>
          <p:cNvPr id="252" name="TextBox 251">
            <a:extLst>
              <a:ext uri="{FF2B5EF4-FFF2-40B4-BE49-F238E27FC236}">
                <a16:creationId xmlns:a16="http://schemas.microsoft.com/office/drawing/2014/main" id="{EA398E66-AD11-E841-AA66-4AB9B2CC4090}"/>
              </a:ext>
            </a:extLst>
          </p:cNvPr>
          <p:cNvSpPr txBox="1"/>
          <p:nvPr/>
        </p:nvSpPr>
        <p:spPr>
          <a:xfrm>
            <a:off x="216966" y="400591"/>
            <a:ext cx="2762654" cy="523220"/>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Receive CAN frame and translate to CanardFrame</a:t>
            </a:r>
          </a:p>
        </p:txBody>
      </p:sp>
      <p:sp>
        <p:nvSpPr>
          <p:cNvPr id="261" name="TextBox 260">
            <a:extLst>
              <a:ext uri="{FF2B5EF4-FFF2-40B4-BE49-F238E27FC236}">
                <a16:creationId xmlns:a16="http://schemas.microsoft.com/office/drawing/2014/main" id="{C1C663D1-3AA1-7C42-A155-5350160546C9}"/>
              </a:ext>
            </a:extLst>
          </p:cNvPr>
          <p:cNvSpPr txBox="1"/>
          <p:nvPr/>
        </p:nvSpPr>
        <p:spPr>
          <a:xfrm>
            <a:off x="1835376" y="6087059"/>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Ask CanardInstance to accept incoming frame and populate CanardTransfer</a:t>
            </a:r>
          </a:p>
        </p:txBody>
      </p:sp>
      <p:sp>
        <p:nvSpPr>
          <p:cNvPr id="262" name="TextBox 261">
            <a:extLst>
              <a:ext uri="{FF2B5EF4-FFF2-40B4-BE49-F238E27FC236}">
                <a16:creationId xmlns:a16="http://schemas.microsoft.com/office/drawing/2014/main" id="{202AF9A3-FD2E-8440-83AB-09937CBDE1A5}"/>
              </a:ext>
            </a:extLst>
          </p:cNvPr>
          <p:cNvSpPr txBox="1"/>
          <p:nvPr/>
        </p:nvSpPr>
        <p:spPr>
          <a:xfrm>
            <a:off x="8117426" y="5633376"/>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Deserialize the transfer and populate Heartbeat_1_0 data struct for application use</a:t>
            </a:r>
          </a:p>
        </p:txBody>
      </p:sp>
      <p:sp>
        <p:nvSpPr>
          <p:cNvPr id="274" name="TextBox 273">
            <a:extLst>
              <a:ext uri="{FF2B5EF4-FFF2-40B4-BE49-F238E27FC236}">
                <a16:creationId xmlns:a16="http://schemas.microsoft.com/office/drawing/2014/main" id="{77AE3E78-BC42-1246-B542-E90946F29E27}"/>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(RX)</a:t>
            </a:r>
          </a:p>
        </p:txBody>
      </p:sp>
      <p:cxnSp>
        <p:nvCxnSpPr>
          <p:cNvPr id="48" name="Elbow Connector 47">
            <a:extLst>
              <a:ext uri="{FF2B5EF4-FFF2-40B4-BE49-F238E27FC236}">
                <a16:creationId xmlns:a16="http://schemas.microsoft.com/office/drawing/2014/main" id="{52322545-6166-1041-8885-8D875690F23E}"/>
              </a:ext>
            </a:extLst>
          </p:cNvPr>
          <p:cNvCxnSpPr>
            <a:cxnSpLocks/>
            <a:stCxn id="25" idx="0"/>
            <a:endCxn id="24" idx="2"/>
          </p:cNvCxnSpPr>
          <p:nvPr/>
        </p:nvCxnSpPr>
        <p:spPr>
          <a:xfrm rot="5400000" flipH="1" flipV="1">
            <a:off x="9805675" y="3769108"/>
            <a:ext cx="625661" cy="1303290"/>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4574E40-F032-2744-AF2B-1CABBD477FD2}"/>
              </a:ext>
            </a:extLst>
          </p:cNvPr>
          <p:cNvGrpSpPr/>
          <p:nvPr/>
        </p:nvGrpSpPr>
        <p:grpSpPr>
          <a:xfrm>
            <a:off x="3918935" y="1214053"/>
            <a:ext cx="4627735" cy="339271"/>
            <a:chOff x="4260076" y="1079532"/>
            <a:chExt cx="3945237" cy="179628"/>
          </a:xfrm>
        </p:grpSpPr>
        <p:sp>
          <p:nvSpPr>
            <p:cNvPr id="14" name="Rectangle 13">
              <a:extLst>
                <a:ext uri="{FF2B5EF4-FFF2-40B4-BE49-F238E27FC236}">
                  <a16:creationId xmlns:a16="http://schemas.microsoft.com/office/drawing/2014/main" id="{72100CC1-834B-274E-8589-B27FE592B37A}"/>
                </a:ext>
              </a:extLst>
            </p:cNvPr>
            <p:cNvSpPr/>
            <p:nvPr/>
          </p:nvSpPr>
          <p:spPr>
            <a:xfrm>
              <a:off x="4260076" y="1079532"/>
              <a:ext cx="3945237" cy="1796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Create Heartbeat subscription</a:t>
              </a:r>
              <a:endParaRPr lang="en-US" sz="1400" dirty="0"/>
            </a:p>
          </p:txBody>
        </p:sp>
        <p:sp>
          <p:nvSpPr>
            <p:cNvPr id="80" name="Oval 79">
              <a:extLst>
                <a:ext uri="{FF2B5EF4-FFF2-40B4-BE49-F238E27FC236}">
                  <a16:creationId xmlns:a16="http://schemas.microsoft.com/office/drawing/2014/main" id="{9AAB9A94-425F-7741-AB72-D6D7ECD3232D}"/>
                </a:ext>
              </a:extLst>
            </p:cNvPr>
            <p:cNvSpPr/>
            <p:nvPr/>
          </p:nvSpPr>
          <p:spPr>
            <a:xfrm>
              <a:off x="7929536" y="1117046"/>
              <a:ext cx="183852" cy="9185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BB803A0-0831-A645-889D-E6DFEC08B47C}"/>
              </a:ext>
            </a:extLst>
          </p:cNvPr>
          <p:cNvGrpSpPr/>
          <p:nvPr/>
        </p:nvGrpSpPr>
        <p:grpSpPr>
          <a:xfrm>
            <a:off x="8661923" y="117996"/>
            <a:ext cx="3450073" cy="1947848"/>
            <a:chOff x="8675370" y="6309"/>
            <a:chExt cx="3450073" cy="1947848"/>
          </a:xfrm>
        </p:grpSpPr>
        <p:grpSp>
          <p:nvGrpSpPr>
            <p:cNvPr id="82" name="Group 81">
              <a:extLst>
                <a:ext uri="{FF2B5EF4-FFF2-40B4-BE49-F238E27FC236}">
                  <a16:creationId xmlns:a16="http://schemas.microsoft.com/office/drawing/2014/main" id="{FE6CA177-8148-314C-BA1F-1028D6A3E906}"/>
                </a:ext>
              </a:extLst>
            </p:cNvPr>
            <p:cNvGrpSpPr/>
            <p:nvPr/>
          </p:nvGrpSpPr>
          <p:grpSpPr>
            <a:xfrm>
              <a:off x="8675370" y="6309"/>
              <a:ext cx="2692067" cy="1947848"/>
              <a:chOff x="9268129" y="-1394"/>
              <a:chExt cx="2692067" cy="1947848"/>
            </a:xfrm>
          </p:grpSpPr>
          <p:sp>
            <p:nvSpPr>
              <p:cNvPr id="84" name="TextBox 83">
                <a:extLst>
                  <a:ext uri="{FF2B5EF4-FFF2-40B4-BE49-F238E27FC236}">
                    <a16:creationId xmlns:a16="http://schemas.microsoft.com/office/drawing/2014/main" id="{62EC419A-4791-D14B-B5CA-AED92AE4ED59}"/>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85" name="Group 84">
                <a:extLst>
                  <a:ext uri="{FF2B5EF4-FFF2-40B4-BE49-F238E27FC236}">
                    <a16:creationId xmlns:a16="http://schemas.microsoft.com/office/drawing/2014/main" id="{C0017D09-E5D5-3F42-9732-A98891063EC7}"/>
                  </a:ext>
                </a:extLst>
              </p:cNvPr>
              <p:cNvGrpSpPr/>
              <p:nvPr/>
            </p:nvGrpSpPr>
            <p:grpSpPr>
              <a:xfrm>
                <a:off x="9268129" y="367939"/>
                <a:ext cx="2692067" cy="1578515"/>
                <a:chOff x="9268129" y="367939"/>
                <a:chExt cx="2692067" cy="1578515"/>
              </a:xfrm>
            </p:grpSpPr>
            <p:sp>
              <p:nvSpPr>
                <p:cNvPr id="86" name="Rectangle 85">
                  <a:extLst>
                    <a:ext uri="{FF2B5EF4-FFF2-40B4-BE49-F238E27FC236}">
                      <a16:creationId xmlns:a16="http://schemas.microsoft.com/office/drawing/2014/main" id="{D6BF4884-20C1-7341-8B53-0DE58103C34A}"/>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87" name="Oval 86">
                  <a:extLst>
                    <a:ext uri="{FF2B5EF4-FFF2-40B4-BE49-F238E27FC236}">
                      <a16:creationId xmlns:a16="http://schemas.microsoft.com/office/drawing/2014/main" id="{24A6CFE3-4477-FC4F-90A4-1A935E28E1E6}"/>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27D13AC4-E60D-E949-9F3B-CDCE2282308B}"/>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89" name="TextBox 88">
                  <a:extLst>
                    <a:ext uri="{FF2B5EF4-FFF2-40B4-BE49-F238E27FC236}">
                      <a16:creationId xmlns:a16="http://schemas.microsoft.com/office/drawing/2014/main" id="{990EF413-D4D0-FB4D-AABB-78574D08A533}"/>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90" name="Rectangle 89">
                  <a:extLst>
                    <a:ext uri="{FF2B5EF4-FFF2-40B4-BE49-F238E27FC236}">
                      <a16:creationId xmlns:a16="http://schemas.microsoft.com/office/drawing/2014/main" id="{E6BFBEF0-B2B7-6E40-9AC3-E3E2A319E8C1}"/>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83" name="Rectangle 82">
              <a:extLst>
                <a:ext uri="{FF2B5EF4-FFF2-40B4-BE49-F238E27FC236}">
                  <a16:creationId xmlns:a16="http://schemas.microsoft.com/office/drawing/2014/main" id="{036EECDD-5287-0548-BF28-8FBA62F870EB}"/>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2" name="Rectangle 1">
            <a:extLst>
              <a:ext uri="{FF2B5EF4-FFF2-40B4-BE49-F238E27FC236}">
                <a16:creationId xmlns:a16="http://schemas.microsoft.com/office/drawing/2014/main" id="{80C6CF6F-5B0C-3243-9C85-C7A845A5D6F1}"/>
              </a:ext>
            </a:extLst>
          </p:cNvPr>
          <p:cNvSpPr/>
          <p:nvPr/>
        </p:nvSpPr>
        <p:spPr>
          <a:xfrm>
            <a:off x="7462667" y="4662734"/>
            <a:ext cx="4578879" cy="175979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7680362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E5F50CC-EC7F-0D43-A02D-99AE131FC78B}"/>
              </a:ext>
            </a:extLst>
          </p:cNvPr>
          <p:cNvGrpSpPr/>
          <p:nvPr/>
        </p:nvGrpSpPr>
        <p:grpSpPr>
          <a:xfrm>
            <a:off x="854527" y="1048159"/>
            <a:ext cx="1474373" cy="815812"/>
            <a:chOff x="4748747" y="3076721"/>
            <a:chExt cx="1812434" cy="1042959"/>
          </a:xfrm>
        </p:grpSpPr>
        <p:sp>
          <p:nvSpPr>
            <p:cNvPr id="5" name="Rectangle 4">
              <a:extLst>
                <a:ext uri="{FF2B5EF4-FFF2-40B4-BE49-F238E27FC236}">
                  <a16:creationId xmlns:a16="http://schemas.microsoft.com/office/drawing/2014/main" id="{48A603D3-89CA-DB46-87E8-5E473E087315}"/>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6" name="Group 5">
              <a:extLst>
                <a:ext uri="{FF2B5EF4-FFF2-40B4-BE49-F238E27FC236}">
                  <a16:creationId xmlns:a16="http://schemas.microsoft.com/office/drawing/2014/main" id="{DDAA63E8-C485-F346-8912-F66611593297}"/>
                </a:ext>
              </a:extLst>
            </p:cNvPr>
            <p:cNvGrpSpPr/>
            <p:nvPr/>
          </p:nvGrpSpPr>
          <p:grpSpPr>
            <a:xfrm>
              <a:off x="5086026" y="3607342"/>
              <a:ext cx="1147200" cy="291883"/>
              <a:chOff x="5055078" y="2632413"/>
              <a:chExt cx="1147200" cy="291883"/>
            </a:xfrm>
          </p:grpSpPr>
          <p:cxnSp>
            <p:nvCxnSpPr>
              <p:cNvPr id="7" name="Straight Connector 6">
                <a:extLst>
                  <a:ext uri="{FF2B5EF4-FFF2-40B4-BE49-F238E27FC236}">
                    <a16:creationId xmlns:a16="http://schemas.microsoft.com/office/drawing/2014/main" id="{78CEDAE4-7764-344C-B12A-213EE283458A}"/>
                  </a:ext>
                </a:extLst>
              </p:cNvPr>
              <p:cNvCxnSpPr>
                <a:cxnSpLocks/>
              </p:cNvCxnSpPr>
              <p:nvPr/>
            </p:nvCxnSpPr>
            <p:spPr>
              <a:xfrm>
                <a:off x="5061931" y="2632414"/>
                <a:ext cx="399287" cy="291881"/>
              </a:xfrm>
              <a:prstGeom prst="line">
                <a:avLst/>
              </a:prstGeom>
              <a:ln w="57150">
                <a:solidFill>
                  <a:schemeClr val="accent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B4B29DFF-EF68-A44D-BBF6-C9264F9EA2E2}"/>
                  </a:ext>
                </a:extLst>
              </p:cNvPr>
              <p:cNvCxnSpPr>
                <a:cxnSpLocks/>
              </p:cNvCxnSpPr>
              <p:nvPr/>
            </p:nvCxnSpPr>
            <p:spPr>
              <a:xfrm flipV="1">
                <a:off x="5055078" y="2632414"/>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0502FC7-41E0-384F-A28B-F4277CA38C51}"/>
                  </a:ext>
                </a:extLst>
              </p:cNvPr>
              <p:cNvCxnSpPr>
                <a:cxnSpLocks/>
              </p:cNvCxnSpPr>
              <p:nvPr/>
            </p:nvCxnSpPr>
            <p:spPr>
              <a:xfrm>
                <a:off x="5432461" y="2632414"/>
                <a:ext cx="399287" cy="291881"/>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A38F6C9-94B0-2F41-8F66-802A68FB0F58}"/>
                  </a:ext>
                </a:extLst>
              </p:cNvPr>
              <p:cNvCxnSpPr>
                <a:cxnSpLocks/>
              </p:cNvCxnSpPr>
              <p:nvPr/>
            </p:nvCxnSpPr>
            <p:spPr>
              <a:xfrm flipV="1">
                <a:off x="5425608" y="2632414"/>
                <a:ext cx="396816" cy="291882"/>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DC10D9-3689-1442-B144-27EC7BCC62B2}"/>
                  </a:ext>
                </a:extLst>
              </p:cNvPr>
              <p:cNvCxnSpPr>
                <a:cxnSpLocks/>
              </p:cNvCxnSpPr>
              <p:nvPr/>
            </p:nvCxnSpPr>
            <p:spPr>
              <a:xfrm>
                <a:off x="5802991" y="2632413"/>
                <a:ext cx="399287" cy="291881"/>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167C118-9E55-404C-A9C4-478935B330A3}"/>
                  </a:ext>
                </a:extLst>
              </p:cNvPr>
              <p:cNvCxnSpPr>
                <a:cxnSpLocks/>
              </p:cNvCxnSpPr>
              <p:nvPr/>
            </p:nvCxnSpPr>
            <p:spPr>
              <a:xfrm flipV="1">
                <a:off x="5796138" y="2632413"/>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15" name="Rectangle 14">
            <a:extLst>
              <a:ext uri="{FF2B5EF4-FFF2-40B4-BE49-F238E27FC236}">
                <a16:creationId xmlns:a16="http://schemas.microsoft.com/office/drawing/2014/main" id="{EFEE3F85-4AA3-374A-99AC-9908513B0343}"/>
              </a:ext>
            </a:extLst>
          </p:cNvPr>
          <p:cNvSpPr/>
          <p:nvPr/>
        </p:nvSpPr>
        <p:spPr>
          <a:xfrm>
            <a:off x="4573922" y="1900050"/>
            <a:ext cx="3317542" cy="129336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subscribe to Heartbeat messages</a:t>
            </a:r>
            <a:endParaRPr lang="en-US" sz="1100" dirty="0"/>
          </a:p>
        </p:txBody>
      </p:sp>
      <p:sp>
        <p:nvSpPr>
          <p:cNvPr id="16" name="Rectangle 15">
            <a:extLst>
              <a:ext uri="{FF2B5EF4-FFF2-40B4-BE49-F238E27FC236}">
                <a16:creationId xmlns:a16="http://schemas.microsoft.com/office/drawing/2014/main" id="{9C97C363-3DBC-4845-BD6B-0E589D28A8EF}"/>
              </a:ext>
            </a:extLst>
          </p:cNvPr>
          <p:cNvSpPr/>
          <p:nvPr/>
        </p:nvSpPr>
        <p:spPr>
          <a:xfrm>
            <a:off x="158730" y="2165173"/>
            <a:ext cx="2874389" cy="10276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Receive raw CAN frame with data</a:t>
            </a:r>
            <a:endParaRPr lang="en-US" sz="1100" dirty="0"/>
          </a:p>
        </p:txBody>
      </p:sp>
      <p:cxnSp>
        <p:nvCxnSpPr>
          <p:cNvPr id="17" name="Straight Arrow Connector 16">
            <a:extLst>
              <a:ext uri="{FF2B5EF4-FFF2-40B4-BE49-F238E27FC236}">
                <a16:creationId xmlns:a16="http://schemas.microsoft.com/office/drawing/2014/main" id="{C0F5246C-778F-5C4C-85DC-5CC984C0CC6F}"/>
              </a:ext>
            </a:extLst>
          </p:cNvPr>
          <p:cNvCxnSpPr>
            <a:cxnSpLocks/>
            <a:stCxn id="5" idx="2"/>
            <a:endCxn id="16" idx="0"/>
          </p:cNvCxnSpPr>
          <p:nvPr/>
        </p:nvCxnSpPr>
        <p:spPr>
          <a:xfrm>
            <a:off x="1591714" y="1863971"/>
            <a:ext cx="4211" cy="301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142E393F-3CEA-4345-AABA-250DDB80AFE7}"/>
              </a:ext>
            </a:extLst>
          </p:cNvPr>
          <p:cNvSpPr/>
          <p:nvPr/>
        </p:nvSpPr>
        <p:spPr>
          <a:xfrm>
            <a:off x="80575" y="3494032"/>
            <a:ext cx="3030699" cy="1174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CanardFrame and populate fields with raw CAN data</a:t>
            </a:r>
            <a:endParaRPr lang="en-US" sz="1100" dirty="0"/>
          </a:p>
        </p:txBody>
      </p:sp>
      <p:cxnSp>
        <p:nvCxnSpPr>
          <p:cNvPr id="19" name="Straight Arrow Connector 18">
            <a:extLst>
              <a:ext uri="{FF2B5EF4-FFF2-40B4-BE49-F238E27FC236}">
                <a16:creationId xmlns:a16="http://schemas.microsoft.com/office/drawing/2014/main" id="{8BB70774-19E2-644E-ADE4-EB017F4E3FAF}"/>
              </a:ext>
            </a:extLst>
          </p:cNvPr>
          <p:cNvCxnSpPr>
            <a:cxnSpLocks/>
            <a:stCxn id="16" idx="2"/>
            <a:endCxn id="18" idx="0"/>
          </p:cNvCxnSpPr>
          <p:nvPr/>
        </p:nvCxnSpPr>
        <p:spPr>
          <a:xfrm>
            <a:off x="1595925" y="3192808"/>
            <a:ext cx="0" cy="3012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7D29D1EA-782C-C348-9F39-5338E31BEF1F}"/>
              </a:ext>
            </a:extLst>
          </p:cNvPr>
          <p:cNvSpPr/>
          <p:nvPr/>
        </p:nvSpPr>
        <p:spPr>
          <a:xfrm>
            <a:off x="2626066" y="4841158"/>
            <a:ext cx="1903025" cy="11215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Ask CanardInstance to accept incoming frame</a:t>
            </a:r>
            <a:endParaRPr lang="en-US" sz="1100" dirty="0"/>
          </a:p>
        </p:txBody>
      </p:sp>
      <p:sp>
        <p:nvSpPr>
          <p:cNvPr id="25" name="Rectangle 24">
            <a:extLst>
              <a:ext uri="{FF2B5EF4-FFF2-40B4-BE49-F238E27FC236}">
                <a16:creationId xmlns:a16="http://schemas.microsoft.com/office/drawing/2014/main" id="{513BDB72-F2F6-3540-8716-0BAE076BD513}"/>
              </a:ext>
            </a:extLst>
          </p:cNvPr>
          <p:cNvSpPr/>
          <p:nvPr/>
        </p:nvSpPr>
        <p:spPr>
          <a:xfrm>
            <a:off x="7611148" y="4733583"/>
            <a:ext cx="3711423" cy="8493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i="1" dirty="0"/>
              <a:t>Deserialize Heartbeat serialization buffer</a:t>
            </a:r>
            <a:endParaRPr lang="en-US" sz="1100" dirty="0"/>
          </a:p>
        </p:txBody>
      </p:sp>
      <p:cxnSp>
        <p:nvCxnSpPr>
          <p:cNvPr id="54" name="Straight Arrow Connector 53">
            <a:extLst>
              <a:ext uri="{FF2B5EF4-FFF2-40B4-BE49-F238E27FC236}">
                <a16:creationId xmlns:a16="http://schemas.microsoft.com/office/drawing/2014/main" id="{6543C768-C642-FB4E-B7B5-37394F6361B6}"/>
              </a:ext>
            </a:extLst>
          </p:cNvPr>
          <p:cNvCxnSpPr>
            <a:cxnSpLocks/>
            <a:stCxn id="21" idx="3"/>
            <a:endCxn id="20" idx="1"/>
          </p:cNvCxnSpPr>
          <p:nvPr/>
        </p:nvCxnSpPr>
        <p:spPr>
          <a:xfrm flipV="1">
            <a:off x="4529091" y="5401934"/>
            <a:ext cx="481564" cy="1"/>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F0A16FC7-2437-8146-9557-23D0F47BC178}"/>
              </a:ext>
            </a:extLst>
          </p:cNvPr>
          <p:cNvCxnSpPr>
            <a:cxnSpLocks/>
            <a:stCxn id="20" idx="3"/>
            <a:endCxn id="25" idx="1"/>
          </p:cNvCxnSpPr>
          <p:nvPr/>
        </p:nvCxnSpPr>
        <p:spPr>
          <a:xfrm flipV="1">
            <a:off x="7129584" y="5158238"/>
            <a:ext cx="481564" cy="24369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E56C01A7-6533-5B4B-9836-6B46D92AB8E9}"/>
              </a:ext>
            </a:extLst>
          </p:cNvPr>
          <p:cNvCxnSpPr>
            <a:cxnSpLocks/>
            <a:stCxn id="13" idx="0"/>
            <a:endCxn id="15" idx="2"/>
          </p:cNvCxnSpPr>
          <p:nvPr/>
        </p:nvCxnSpPr>
        <p:spPr>
          <a:xfrm flipV="1">
            <a:off x="6225031" y="3193417"/>
            <a:ext cx="7662" cy="506683"/>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8A6C3151-7D1E-BB4F-8526-E404BB13EE2C}"/>
              </a:ext>
            </a:extLst>
          </p:cNvPr>
          <p:cNvCxnSpPr>
            <a:cxnSpLocks/>
            <a:stCxn id="14" idx="2"/>
            <a:endCxn id="15" idx="0"/>
          </p:cNvCxnSpPr>
          <p:nvPr/>
        </p:nvCxnSpPr>
        <p:spPr>
          <a:xfrm flipH="1">
            <a:off x="6232693" y="1553324"/>
            <a:ext cx="110" cy="34672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1" name="Elbow Connector 140">
            <a:extLst>
              <a:ext uri="{FF2B5EF4-FFF2-40B4-BE49-F238E27FC236}">
                <a16:creationId xmlns:a16="http://schemas.microsoft.com/office/drawing/2014/main" id="{74079755-6638-2846-8BB3-15E0A1315A17}"/>
              </a:ext>
            </a:extLst>
          </p:cNvPr>
          <p:cNvCxnSpPr>
            <a:cxnSpLocks/>
            <a:stCxn id="18" idx="2"/>
            <a:endCxn id="21" idx="1"/>
          </p:cNvCxnSpPr>
          <p:nvPr/>
        </p:nvCxnSpPr>
        <p:spPr>
          <a:xfrm rot="16200000" flipH="1">
            <a:off x="1744110" y="4519979"/>
            <a:ext cx="733770" cy="103014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03" name="Group 202">
            <a:extLst>
              <a:ext uri="{FF2B5EF4-FFF2-40B4-BE49-F238E27FC236}">
                <a16:creationId xmlns:a16="http://schemas.microsoft.com/office/drawing/2014/main" id="{25487242-A6BA-9841-AF81-2C0E63D071BE}"/>
              </a:ext>
            </a:extLst>
          </p:cNvPr>
          <p:cNvGrpSpPr/>
          <p:nvPr/>
        </p:nvGrpSpPr>
        <p:grpSpPr>
          <a:xfrm>
            <a:off x="4376982" y="3593246"/>
            <a:ext cx="3711423" cy="1050158"/>
            <a:chOff x="4977442" y="2919235"/>
            <a:chExt cx="3321169" cy="1001102"/>
          </a:xfrm>
        </p:grpSpPr>
        <p:sp>
          <p:nvSpPr>
            <p:cNvPr id="13" name="Rectangle 12">
              <a:extLst>
                <a:ext uri="{FF2B5EF4-FFF2-40B4-BE49-F238E27FC236}">
                  <a16:creationId xmlns:a16="http://schemas.microsoft.com/office/drawing/2014/main" id="{65A87E86-7046-8A45-AAB7-474D61D86D14}"/>
                </a:ext>
              </a:extLst>
            </p:cNvPr>
            <p:cNvSpPr/>
            <p:nvPr/>
          </p:nvSpPr>
          <p:spPr>
            <a:xfrm>
              <a:off x="5045239" y="3021098"/>
              <a:ext cx="3171861" cy="8158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t>Create CanardInstance</a:t>
              </a:r>
              <a:endParaRPr lang="en-US" sz="1400" dirty="0"/>
            </a:p>
            <a:p>
              <a:pPr algn="ctr"/>
              <a:endParaRPr lang="en-US" sz="1400" dirty="0"/>
            </a:p>
          </p:txBody>
        </p:sp>
        <p:sp>
          <p:nvSpPr>
            <p:cNvPr id="196" name="Rectangle 195">
              <a:extLst>
                <a:ext uri="{FF2B5EF4-FFF2-40B4-BE49-F238E27FC236}">
                  <a16:creationId xmlns:a16="http://schemas.microsoft.com/office/drawing/2014/main" id="{982C168D-C30C-8A41-ACC3-55F06CEF940E}"/>
                </a:ext>
              </a:extLst>
            </p:cNvPr>
            <p:cNvSpPr/>
            <p:nvPr/>
          </p:nvSpPr>
          <p:spPr>
            <a:xfrm>
              <a:off x="4977442" y="2919235"/>
              <a:ext cx="3321169" cy="1001102"/>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5" name="Group 234">
            <a:extLst>
              <a:ext uri="{FF2B5EF4-FFF2-40B4-BE49-F238E27FC236}">
                <a16:creationId xmlns:a16="http://schemas.microsoft.com/office/drawing/2014/main" id="{83C16BAE-3436-EC43-BA61-FC9B3F31632C}"/>
              </a:ext>
            </a:extLst>
          </p:cNvPr>
          <p:cNvGrpSpPr/>
          <p:nvPr/>
        </p:nvGrpSpPr>
        <p:grpSpPr>
          <a:xfrm>
            <a:off x="5010655" y="4919617"/>
            <a:ext cx="2118929" cy="964633"/>
            <a:chOff x="4005250" y="5066413"/>
            <a:chExt cx="2118929" cy="964633"/>
          </a:xfrm>
        </p:grpSpPr>
        <p:sp>
          <p:nvSpPr>
            <p:cNvPr id="20" name="Rectangle 19">
              <a:extLst>
                <a:ext uri="{FF2B5EF4-FFF2-40B4-BE49-F238E27FC236}">
                  <a16:creationId xmlns:a16="http://schemas.microsoft.com/office/drawing/2014/main" id="{C506069E-1E75-8F49-9332-2AD8B630118C}"/>
                </a:ext>
              </a:extLst>
            </p:cNvPr>
            <p:cNvSpPr/>
            <p:nvPr/>
          </p:nvSpPr>
          <p:spPr>
            <a:xfrm>
              <a:off x="4005250" y="5066413"/>
              <a:ext cx="2118929" cy="9646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empty CanardTransfer, use </a:t>
              </a:r>
              <a:r>
                <a:rPr lang="en-US" sz="1400" b="1" dirty="0" err="1"/>
                <a:t>canardAccept</a:t>
              </a:r>
              <a:r>
                <a:rPr lang="en-US" sz="1400" b="1" dirty="0"/>
                <a:t> to populate</a:t>
              </a:r>
              <a:endParaRPr lang="en-US" sz="1400" dirty="0"/>
            </a:p>
          </p:txBody>
        </p:sp>
        <p:sp>
          <p:nvSpPr>
            <p:cNvPr id="233" name="Oval 232">
              <a:extLst>
                <a:ext uri="{FF2B5EF4-FFF2-40B4-BE49-F238E27FC236}">
                  <a16:creationId xmlns:a16="http://schemas.microsoft.com/office/drawing/2014/main" id="{926C0480-837B-3B4D-8177-0E8771C8A566}"/>
                </a:ext>
              </a:extLst>
            </p:cNvPr>
            <p:cNvSpPr/>
            <p:nvPr/>
          </p:nvSpPr>
          <p:spPr>
            <a:xfrm>
              <a:off x="5866049" y="5141343"/>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6" name="Group 235">
            <a:extLst>
              <a:ext uri="{FF2B5EF4-FFF2-40B4-BE49-F238E27FC236}">
                <a16:creationId xmlns:a16="http://schemas.microsoft.com/office/drawing/2014/main" id="{151F6944-F506-AE4C-B755-93FEB71AB339}"/>
              </a:ext>
            </a:extLst>
          </p:cNvPr>
          <p:cNvGrpSpPr/>
          <p:nvPr/>
        </p:nvGrpSpPr>
        <p:grpSpPr>
          <a:xfrm>
            <a:off x="9498753" y="3159742"/>
            <a:ext cx="2542793" cy="948180"/>
            <a:chOff x="9725810" y="3418899"/>
            <a:chExt cx="2270528" cy="948180"/>
          </a:xfrm>
        </p:grpSpPr>
        <p:sp>
          <p:nvSpPr>
            <p:cNvPr id="24" name="Rectangle 23">
              <a:extLst>
                <a:ext uri="{FF2B5EF4-FFF2-40B4-BE49-F238E27FC236}">
                  <a16:creationId xmlns:a16="http://schemas.microsoft.com/office/drawing/2014/main" id="{628D7F5B-8534-FC4C-8B01-10EFC55CA62F}"/>
                </a:ext>
              </a:extLst>
            </p:cNvPr>
            <p:cNvSpPr/>
            <p:nvPr/>
          </p:nvSpPr>
          <p:spPr>
            <a:xfrm>
              <a:off x="9725810" y="3418899"/>
              <a:ext cx="2270528" cy="948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Create Heartbeat data structure, print data</a:t>
              </a:r>
            </a:p>
          </p:txBody>
        </p:sp>
        <p:sp>
          <p:nvSpPr>
            <p:cNvPr id="234" name="Oval 233">
              <a:extLst>
                <a:ext uri="{FF2B5EF4-FFF2-40B4-BE49-F238E27FC236}">
                  <a16:creationId xmlns:a16="http://schemas.microsoft.com/office/drawing/2014/main" id="{786D9970-E593-A046-8753-6A9F3B38A781}"/>
                </a:ext>
              </a:extLst>
            </p:cNvPr>
            <p:cNvSpPr/>
            <p:nvPr/>
          </p:nvSpPr>
          <p:spPr>
            <a:xfrm>
              <a:off x="11724959" y="3499449"/>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47" name="Elbow Connector 246">
            <a:extLst>
              <a:ext uri="{FF2B5EF4-FFF2-40B4-BE49-F238E27FC236}">
                <a16:creationId xmlns:a16="http://schemas.microsoft.com/office/drawing/2014/main" id="{4C23CFEB-7ACC-5048-A5AD-9B21937979E4}"/>
              </a:ext>
            </a:extLst>
          </p:cNvPr>
          <p:cNvCxnSpPr>
            <a:cxnSpLocks/>
            <a:stCxn id="13" idx="1"/>
            <a:endCxn id="21" idx="0"/>
          </p:cNvCxnSpPr>
          <p:nvPr/>
        </p:nvCxnSpPr>
        <p:spPr>
          <a:xfrm rot="10800000" flipV="1">
            <a:off x="3577579" y="4127990"/>
            <a:ext cx="875166" cy="71316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9" name="TextBox 248">
            <a:extLst>
              <a:ext uri="{FF2B5EF4-FFF2-40B4-BE49-F238E27FC236}">
                <a16:creationId xmlns:a16="http://schemas.microsoft.com/office/drawing/2014/main" id="{DA17F6C2-59FB-E24C-AE2F-F95FE76F8EBC}"/>
              </a:ext>
            </a:extLst>
          </p:cNvPr>
          <p:cNvSpPr txBox="1"/>
          <p:nvPr/>
        </p:nvSpPr>
        <p:spPr>
          <a:xfrm>
            <a:off x="3905581" y="798642"/>
            <a:ext cx="4627523"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defPPr>
              <a:defRPr lang="en-US"/>
            </a:defPPr>
            <a:lvl1pP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Subscribe to Fixed Port ID 7509 (Hearbeat_1_0)</a:t>
            </a:r>
          </a:p>
        </p:txBody>
      </p:sp>
      <p:sp>
        <p:nvSpPr>
          <p:cNvPr id="252" name="TextBox 251">
            <a:extLst>
              <a:ext uri="{FF2B5EF4-FFF2-40B4-BE49-F238E27FC236}">
                <a16:creationId xmlns:a16="http://schemas.microsoft.com/office/drawing/2014/main" id="{EA398E66-AD11-E841-AA66-4AB9B2CC4090}"/>
              </a:ext>
            </a:extLst>
          </p:cNvPr>
          <p:cNvSpPr txBox="1"/>
          <p:nvPr/>
        </p:nvSpPr>
        <p:spPr>
          <a:xfrm>
            <a:off x="216966" y="400591"/>
            <a:ext cx="2762654" cy="523220"/>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Receive CAN frame and translate to CanardFrame</a:t>
            </a:r>
          </a:p>
        </p:txBody>
      </p:sp>
      <p:sp>
        <p:nvSpPr>
          <p:cNvPr id="261" name="TextBox 260">
            <a:extLst>
              <a:ext uri="{FF2B5EF4-FFF2-40B4-BE49-F238E27FC236}">
                <a16:creationId xmlns:a16="http://schemas.microsoft.com/office/drawing/2014/main" id="{C1C663D1-3AA1-7C42-A155-5350160546C9}"/>
              </a:ext>
            </a:extLst>
          </p:cNvPr>
          <p:cNvSpPr txBox="1"/>
          <p:nvPr/>
        </p:nvSpPr>
        <p:spPr>
          <a:xfrm>
            <a:off x="1835376" y="6087059"/>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Ask CanardInstance to accept incoming frame and populate CanardTransfer</a:t>
            </a:r>
          </a:p>
        </p:txBody>
      </p:sp>
      <p:sp>
        <p:nvSpPr>
          <p:cNvPr id="262" name="TextBox 261">
            <a:extLst>
              <a:ext uri="{FF2B5EF4-FFF2-40B4-BE49-F238E27FC236}">
                <a16:creationId xmlns:a16="http://schemas.microsoft.com/office/drawing/2014/main" id="{202AF9A3-FD2E-8440-83AB-09937CBDE1A5}"/>
              </a:ext>
            </a:extLst>
          </p:cNvPr>
          <p:cNvSpPr txBox="1"/>
          <p:nvPr/>
        </p:nvSpPr>
        <p:spPr>
          <a:xfrm>
            <a:off x="8117426" y="5633376"/>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Deserialize the transfer and populate Heartbeat_1_0 data struct for application use</a:t>
            </a:r>
          </a:p>
        </p:txBody>
      </p:sp>
      <p:sp>
        <p:nvSpPr>
          <p:cNvPr id="274" name="TextBox 273">
            <a:extLst>
              <a:ext uri="{FF2B5EF4-FFF2-40B4-BE49-F238E27FC236}">
                <a16:creationId xmlns:a16="http://schemas.microsoft.com/office/drawing/2014/main" id="{77AE3E78-BC42-1246-B542-E90946F29E27}"/>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(RX)</a:t>
            </a:r>
          </a:p>
        </p:txBody>
      </p:sp>
      <p:cxnSp>
        <p:nvCxnSpPr>
          <p:cNvPr id="48" name="Elbow Connector 47">
            <a:extLst>
              <a:ext uri="{FF2B5EF4-FFF2-40B4-BE49-F238E27FC236}">
                <a16:creationId xmlns:a16="http://schemas.microsoft.com/office/drawing/2014/main" id="{52322545-6166-1041-8885-8D875690F23E}"/>
              </a:ext>
            </a:extLst>
          </p:cNvPr>
          <p:cNvCxnSpPr>
            <a:cxnSpLocks/>
            <a:stCxn id="25" idx="0"/>
            <a:endCxn id="24" idx="2"/>
          </p:cNvCxnSpPr>
          <p:nvPr/>
        </p:nvCxnSpPr>
        <p:spPr>
          <a:xfrm rot="5400000" flipH="1" flipV="1">
            <a:off x="9805675" y="3769108"/>
            <a:ext cx="625661" cy="1303290"/>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4574E40-F032-2744-AF2B-1CABBD477FD2}"/>
              </a:ext>
            </a:extLst>
          </p:cNvPr>
          <p:cNvGrpSpPr/>
          <p:nvPr/>
        </p:nvGrpSpPr>
        <p:grpSpPr>
          <a:xfrm>
            <a:off x="3918935" y="1214053"/>
            <a:ext cx="4627735" cy="339271"/>
            <a:chOff x="4260076" y="1079532"/>
            <a:chExt cx="3945237" cy="179628"/>
          </a:xfrm>
        </p:grpSpPr>
        <p:sp>
          <p:nvSpPr>
            <p:cNvPr id="14" name="Rectangle 13">
              <a:extLst>
                <a:ext uri="{FF2B5EF4-FFF2-40B4-BE49-F238E27FC236}">
                  <a16:creationId xmlns:a16="http://schemas.microsoft.com/office/drawing/2014/main" id="{72100CC1-834B-274E-8589-B27FE592B37A}"/>
                </a:ext>
              </a:extLst>
            </p:cNvPr>
            <p:cNvSpPr/>
            <p:nvPr/>
          </p:nvSpPr>
          <p:spPr>
            <a:xfrm>
              <a:off x="4260076" y="1079532"/>
              <a:ext cx="3945237" cy="1796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Create Heartbeat subscription</a:t>
              </a:r>
              <a:endParaRPr lang="en-US" sz="1400" dirty="0"/>
            </a:p>
          </p:txBody>
        </p:sp>
        <p:sp>
          <p:nvSpPr>
            <p:cNvPr id="80" name="Oval 79">
              <a:extLst>
                <a:ext uri="{FF2B5EF4-FFF2-40B4-BE49-F238E27FC236}">
                  <a16:creationId xmlns:a16="http://schemas.microsoft.com/office/drawing/2014/main" id="{9AAB9A94-425F-7741-AB72-D6D7ECD3232D}"/>
                </a:ext>
              </a:extLst>
            </p:cNvPr>
            <p:cNvSpPr/>
            <p:nvPr/>
          </p:nvSpPr>
          <p:spPr>
            <a:xfrm>
              <a:off x="7929536" y="1117046"/>
              <a:ext cx="183852" cy="9185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BB803A0-0831-A645-889D-E6DFEC08B47C}"/>
              </a:ext>
            </a:extLst>
          </p:cNvPr>
          <p:cNvGrpSpPr/>
          <p:nvPr/>
        </p:nvGrpSpPr>
        <p:grpSpPr>
          <a:xfrm>
            <a:off x="8661923" y="117996"/>
            <a:ext cx="3450073" cy="1947848"/>
            <a:chOff x="8675370" y="6309"/>
            <a:chExt cx="3450073" cy="1947848"/>
          </a:xfrm>
        </p:grpSpPr>
        <p:grpSp>
          <p:nvGrpSpPr>
            <p:cNvPr id="82" name="Group 81">
              <a:extLst>
                <a:ext uri="{FF2B5EF4-FFF2-40B4-BE49-F238E27FC236}">
                  <a16:creationId xmlns:a16="http://schemas.microsoft.com/office/drawing/2014/main" id="{FE6CA177-8148-314C-BA1F-1028D6A3E906}"/>
                </a:ext>
              </a:extLst>
            </p:cNvPr>
            <p:cNvGrpSpPr/>
            <p:nvPr/>
          </p:nvGrpSpPr>
          <p:grpSpPr>
            <a:xfrm>
              <a:off x="8675370" y="6309"/>
              <a:ext cx="2692067" cy="1947848"/>
              <a:chOff x="9268129" y="-1394"/>
              <a:chExt cx="2692067" cy="1947848"/>
            </a:xfrm>
          </p:grpSpPr>
          <p:sp>
            <p:nvSpPr>
              <p:cNvPr id="84" name="TextBox 83">
                <a:extLst>
                  <a:ext uri="{FF2B5EF4-FFF2-40B4-BE49-F238E27FC236}">
                    <a16:creationId xmlns:a16="http://schemas.microsoft.com/office/drawing/2014/main" id="{62EC419A-4791-D14B-B5CA-AED92AE4ED59}"/>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85" name="Group 84">
                <a:extLst>
                  <a:ext uri="{FF2B5EF4-FFF2-40B4-BE49-F238E27FC236}">
                    <a16:creationId xmlns:a16="http://schemas.microsoft.com/office/drawing/2014/main" id="{C0017D09-E5D5-3F42-9732-A98891063EC7}"/>
                  </a:ext>
                </a:extLst>
              </p:cNvPr>
              <p:cNvGrpSpPr/>
              <p:nvPr/>
            </p:nvGrpSpPr>
            <p:grpSpPr>
              <a:xfrm>
                <a:off x="9268129" y="367939"/>
                <a:ext cx="2692067" cy="1578515"/>
                <a:chOff x="9268129" y="367939"/>
                <a:chExt cx="2692067" cy="1578515"/>
              </a:xfrm>
            </p:grpSpPr>
            <p:sp>
              <p:nvSpPr>
                <p:cNvPr id="86" name="Rectangle 85">
                  <a:extLst>
                    <a:ext uri="{FF2B5EF4-FFF2-40B4-BE49-F238E27FC236}">
                      <a16:creationId xmlns:a16="http://schemas.microsoft.com/office/drawing/2014/main" id="{D6BF4884-20C1-7341-8B53-0DE58103C34A}"/>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87" name="Oval 86">
                  <a:extLst>
                    <a:ext uri="{FF2B5EF4-FFF2-40B4-BE49-F238E27FC236}">
                      <a16:creationId xmlns:a16="http://schemas.microsoft.com/office/drawing/2014/main" id="{24A6CFE3-4477-FC4F-90A4-1A935E28E1E6}"/>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27D13AC4-E60D-E949-9F3B-CDCE2282308B}"/>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89" name="TextBox 88">
                  <a:extLst>
                    <a:ext uri="{FF2B5EF4-FFF2-40B4-BE49-F238E27FC236}">
                      <a16:creationId xmlns:a16="http://schemas.microsoft.com/office/drawing/2014/main" id="{990EF413-D4D0-FB4D-AABB-78574D08A533}"/>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90" name="Rectangle 89">
                  <a:extLst>
                    <a:ext uri="{FF2B5EF4-FFF2-40B4-BE49-F238E27FC236}">
                      <a16:creationId xmlns:a16="http://schemas.microsoft.com/office/drawing/2014/main" id="{E6BFBEF0-B2B7-6E40-9AC3-E3E2A319E8C1}"/>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83" name="Rectangle 82">
              <a:extLst>
                <a:ext uri="{FF2B5EF4-FFF2-40B4-BE49-F238E27FC236}">
                  <a16:creationId xmlns:a16="http://schemas.microsoft.com/office/drawing/2014/main" id="{036EECDD-5287-0548-BF28-8FBA62F870EB}"/>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
        <p:nvSpPr>
          <p:cNvPr id="2" name="Rectangle 1">
            <a:extLst>
              <a:ext uri="{FF2B5EF4-FFF2-40B4-BE49-F238E27FC236}">
                <a16:creationId xmlns:a16="http://schemas.microsoft.com/office/drawing/2014/main" id="{80C6CF6F-5B0C-3243-9C85-C7A845A5D6F1}"/>
              </a:ext>
            </a:extLst>
          </p:cNvPr>
          <p:cNvSpPr/>
          <p:nvPr/>
        </p:nvSpPr>
        <p:spPr>
          <a:xfrm>
            <a:off x="9346450" y="3008694"/>
            <a:ext cx="2788354" cy="148770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Tree>
    <p:extLst>
      <p:ext uri="{BB962C8B-B14F-4D97-AF65-F5344CB8AC3E}">
        <p14:creationId xmlns:p14="http://schemas.microsoft.com/office/powerpoint/2010/main" val="42194149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E5F50CC-EC7F-0D43-A02D-99AE131FC78B}"/>
              </a:ext>
            </a:extLst>
          </p:cNvPr>
          <p:cNvGrpSpPr/>
          <p:nvPr/>
        </p:nvGrpSpPr>
        <p:grpSpPr>
          <a:xfrm>
            <a:off x="854527" y="1048159"/>
            <a:ext cx="1474373" cy="815812"/>
            <a:chOff x="4748747" y="3076721"/>
            <a:chExt cx="1812434" cy="1042959"/>
          </a:xfrm>
        </p:grpSpPr>
        <p:sp>
          <p:nvSpPr>
            <p:cNvPr id="5" name="Rectangle 4">
              <a:extLst>
                <a:ext uri="{FF2B5EF4-FFF2-40B4-BE49-F238E27FC236}">
                  <a16:creationId xmlns:a16="http://schemas.microsoft.com/office/drawing/2014/main" id="{48A603D3-89CA-DB46-87E8-5E473E087315}"/>
                </a:ext>
              </a:extLst>
            </p:cNvPr>
            <p:cNvSpPr/>
            <p:nvPr/>
          </p:nvSpPr>
          <p:spPr>
            <a:xfrm>
              <a:off x="4748747" y="3076721"/>
              <a:ext cx="1812434" cy="10429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 Bus</a:t>
              </a:r>
            </a:p>
          </p:txBody>
        </p:sp>
        <p:grpSp>
          <p:nvGrpSpPr>
            <p:cNvPr id="6" name="Group 5">
              <a:extLst>
                <a:ext uri="{FF2B5EF4-FFF2-40B4-BE49-F238E27FC236}">
                  <a16:creationId xmlns:a16="http://schemas.microsoft.com/office/drawing/2014/main" id="{DDAA63E8-C485-F346-8912-F66611593297}"/>
                </a:ext>
              </a:extLst>
            </p:cNvPr>
            <p:cNvGrpSpPr/>
            <p:nvPr/>
          </p:nvGrpSpPr>
          <p:grpSpPr>
            <a:xfrm>
              <a:off x="5086026" y="3607342"/>
              <a:ext cx="1147200" cy="291883"/>
              <a:chOff x="5055078" y="2632413"/>
              <a:chExt cx="1147200" cy="291883"/>
            </a:xfrm>
          </p:grpSpPr>
          <p:cxnSp>
            <p:nvCxnSpPr>
              <p:cNvPr id="7" name="Straight Connector 6">
                <a:extLst>
                  <a:ext uri="{FF2B5EF4-FFF2-40B4-BE49-F238E27FC236}">
                    <a16:creationId xmlns:a16="http://schemas.microsoft.com/office/drawing/2014/main" id="{78CEDAE4-7764-344C-B12A-213EE283458A}"/>
                  </a:ext>
                </a:extLst>
              </p:cNvPr>
              <p:cNvCxnSpPr>
                <a:cxnSpLocks/>
              </p:cNvCxnSpPr>
              <p:nvPr/>
            </p:nvCxnSpPr>
            <p:spPr>
              <a:xfrm>
                <a:off x="5061931" y="2632414"/>
                <a:ext cx="399287" cy="291881"/>
              </a:xfrm>
              <a:prstGeom prst="line">
                <a:avLst/>
              </a:prstGeom>
              <a:ln w="57150">
                <a:solidFill>
                  <a:schemeClr val="accent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B4B29DFF-EF68-A44D-BBF6-C9264F9EA2E2}"/>
                  </a:ext>
                </a:extLst>
              </p:cNvPr>
              <p:cNvCxnSpPr>
                <a:cxnSpLocks/>
              </p:cNvCxnSpPr>
              <p:nvPr/>
            </p:nvCxnSpPr>
            <p:spPr>
              <a:xfrm flipV="1">
                <a:off x="5055078" y="2632414"/>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0502FC7-41E0-384F-A28B-F4277CA38C51}"/>
                  </a:ext>
                </a:extLst>
              </p:cNvPr>
              <p:cNvCxnSpPr>
                <a:cxnSpLocks/>
              </p:cNvCxnSpPr>
              <p:nvPr/>
            </p:nvCxnSpPr>
            <p:spPr>
              <a:xfrm>
                <a:off x="5432461" y="2632414"/>
                <a:ext cx="399287" cy="291881"/>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A38F6C9-94B0-2F41-8F66-802A68FB0F58}"/>
                  </a:ext>
                </a:extLst>
              </p:cNvPr>
              <p:cNvCxnSpPr>
                <a:cxnSpLocks/>
              </p:cNvCxnSpPr>
              <p:nvPr/>
            </p:nvCxnSpPr>
            <p:spPr>
              <a:xfrm flipV="1">
                <a:off x="5425608" y="2632414"/>
                <a:ext cx="396816" cy="291882"/>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DC10D9-3689-1442-B144-27EC7BCC62B2}"/>
                  </a:ext>
                </a:extLst>
              </p:cNvPr>
              <p:cNvCxnSpPr>
                <a:cxnSpLocks/>
              </p:cNvCxnSpPr>
              <p:nvPr/>
            </p:nvCxnSpPr>
            <p:spPr>
              <a:xfrm>
                <a:off x="5802991" y="2632413"/>
                <a:ext cx="399287" cy="291881"/>
              </a:xfrm>
              <a:prstGeom prst="line">
                <a:avLst/>
              </a:prstGeom>
              <a:ln w="571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167C118-9E55-404C-A9C4-478935B330A3}"/>
                  </a:ext>
                </a:extLst>
              </p:cNvPr>
              <p:cNvCxnSpPr>
                <a:cxnSpLocks/>
              </p:cNvCxnSpPr>
              <p:nvPr/>
            </p:nvCxnSpPr>
            <p:spPr>
              <a:xfrm flipV="1">
                <a:off x="5796138" y="2632413"/>
                <a:ext cx="396816" cy="291882"/>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15" name="Rectangle 14">
            <a:extLst>
              <a:ext uri="{FF2B5EF4-FFF2-40B4-BE49-F238E27FC236}">
                <a16:creationId xmlns:a16="http://schemas.microsoft.com/office/drawing/2014/main" id="{EFEE3F85-4AA3-374A-99AC-9908513B0343}"/>
              </a:ext>
            </a:extLst>
          </p:cNvPr>
          <p:cNvSpPr/>
          <p:nvPr/>
        </p:nvSpPr>
        <p:spPr>
          <a:xfrm>
            <a:off x="4573922" y="1900050"/>
            <a:ext cx="3317542" cy="129336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dirty="0"/>
              <a:t>canardRxSubscribe</a:t>
            </a:r>
            <a:r>
              <a:rPr lang="en-US" sz="1400" dirty="0"/>
              <a:t>(</a:t>
            </a:r>
          </a:p>
          <a:p>
            <a:r>
              <a:rPr lang="en-US" sz="1100" dirty="0"/>
              <a:t>&amp;ins,</a:t>
            </a:r>
          </a:p>
          <a:p>
            <a:r>
              <a:rPr lang="en-US" sz="1100" dirty="0"/>
              <a:t>CanardTransferKindMessage,</a:t>
            </a:r>
          </a:p>
          <a:p>
            <a:r>
              <a:rPr lang="en-US" sz="1100" dirty="0"/>
              <a:t>uavcan_node_Heartbeat_1_0_FIXED_PORT_ID_,</a:t>
            </a:r>
          </a:p>
          <a:p>
            <a:r>
              <a:rPr lang="en-US" sz="1100" dirty="0"/>
              <a:t>uavcan_node_Heartbeat_1_0_EXTENT_BYTES_,</a:t>
            </a:r>
          </a:p>
          <a:p>
            <a:r>
              <a:rPr lang="en-US" sz="1100" dirty="0"/>
              <a:t>CANARD_TRANSFER_ID_TIMEOUT_USEC,</a:t>
            </a:r>
          </a:p>
          <a:p>
            <a:r>
              <a:rPr lang="en-US" sz="1100" dirty="0"/>
              <a:t>&amp;heartbeat_subscription)</a:t>
            </a:r>
          </a:p>
        </p:txBody>
      </p:sp>
      <p:sp>
        <p:nvSpPr>
          <p:cNvPr id="16" name="Rectangle 15">
            <a:extLst>
              <a:ext uri="{FF2B5EF4-FFF2-40B4-BE49-F238E27FC236}">
                <a16:creationId xmlns:a16="http://schemas.microsoft.com/office/drawing/2014/main" id="{9C97C363-3DBC-4845-BD6B-0E589D28A8EF}"/>
              </a:ext>
            </a:extLst>
          </p:cNvPr>
          <p:cNvSpPr/>
          <p:nvPr/>
        </p:nvSpPr>
        <p:spPr>
          <a:xfrm>
            <a:off x="158730" y="2165173"/>
            <a:ext cx="2874389" cy="10276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struct can_frame </a:t>
            </a:r>
            <a:r>
              <a:rPr lang="en-US" sz="1400" dirty="0"/>
              <a:t>socketcan_frame</a:t>
            </a:r>
          </a:p>
          <a:p>
            <a:r>
              <a:rPr lang="en-US" sz="1100" dirty="0"/>
              <a:t>.can_id = 0x107D5560</a:t>
            </a:r>
          </a:p>
          <a:p>
            <a:r>
              <a:rPr lang="en-US" sz="1100" dirty="0"/>
              <a:t>.can_dlc = 8</a:t>
            </a:r>
          </a:p>
          <a:p>
            <a:r>
              <a:rPr lang="en-US" sz="1100" dirty="0"/>
              <a:t>.data = 03 00 00 00 00 00 00 E3</a:t>
            </a:r>
          </a:p>
        </p:txBody>
      </p:sp>
      <p:cxnSp>
        <p:nvCxnSpPr>
          <p:cNvPr id="17" name="Straight Arrow Connector 16">
            <a:extLst>
              <a:ext uri="{FF2B5EF4-FFF2-40B4-BE49-F238E27FC236}">
                <a16:creationId xmlns:a16="http://schemas.microsoft.com/office/drawing/2014/main" id="{C0F5246C-778F-5C4C-85DC-5CC984C0CC6F}"/>
              </a:ext>
            </a:extLst>
          </p:cNvPr>
          <p:cNvCxnSpPr>
            <a:cxnSpLocks/>
            <a:stCxn id="5" idx="2"/>
            <a:endCxn id="16" idx="0"/>
          </p:cNvCxnSpPr>
          <p:nvPr/>
        </p:nvCxnSpPr>
        <p:spPr>
          <a:xfrm>
            <a:off x="1591714" y="1863971"/>
            <a:ext cx="4211" cy="30120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142E393F-3CEA-4345-AABA-250DDB80AFE7}"/>
              </a:ext>
            </a:extLst>
          </p:cNvPr>
          <p:cNvSpPr/>
          <p:nvPr/>
        </p:nvSpPr>
        <p:spPr>
          <a:xfrm>
            <a:off x="80575" y="3494032"/>
            <a:ext cx="3030699" cy="1174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CanardFrame </a:t>
            </a:r>
            <a:r>
              <a:rPr lang="en-US" sz="1400" dirty="0"/>
              <a:t>received_canard_frame</a:t>
            </a:r>
          </a:p>
          <a:p>
            <a:r>
              <a:rPr lang="en-US" sz="1100" dirty="0"/>
              <a:t>.payload_size = socketcan_frame.can_dlc</a:t>
            </a:r>
          </a:p>
          <a:p>
            <a:r>
              <a:rPr lang="en-US" sz="1100" dirty="0"/>
              <a:t>.extended_can_id = socketcan_frame.can_id</a:t>
            </a:r>
          </a:p>
          <a:p>
            <a:r>
              <a:rPr lang="en-US" sz="1100" dirty="0"/>
              <a:t>.timestamp_usec = time(NULL)</a:t>
            </a:r>
          </a:p>
          <a:p>
            <a:r>
              <a:rPr lang="en-US" sz="1100" dirty="0"/>
              <a:t>.payload = </a:t>
            </a:r>
            <a:r>
              <a:rPr lang="en-US" sz="1100" dirty="0" err="1"/>
              <a:t>socketcan_frame.data</a:t>
            </a:r>
            <a:endParaRPr lang="en-US" sz="1100" dirty="0"/>
          </a:p>
        </p:txBody>
      </p:sp>
      <p:cxnSp>
        <p:nvCxnSpPr>
          <p:cNvPr id="19" name="Straight Arrow Connector 18">
            <a:extLst>
              <a:ext uri="{FF2B5EF4-FFF2-40B4-BE49-F238E27FC236}">
                <a16:creationId xmlns:a16="http://schemas.microsoft.com/office/drawing/2014/main" id="{8BB70774-19E2-644E-ADE4-EB017F4E3FAF}"/>
              </a:ext>
            </a:extLst>
          </p:cNvPr>
          <p:cNvCxnSpPr>
            <a:cxnSpLocks/>
            <a:stCxn id="16" idx="2"/>
            <a:endCxn id="18" idx="0"/>
          </p:cNvCxnSpPr>
          <p:nvPr/>
        </p:nvCxnSpPr>
        <p:spPr>
          <a:xfrm>
            <a:off x="1595925" y="3192808"/>
            <a:ext cx="0" cy="30122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7D29D1EA-782C-C348-9F39-5338E31BEF1F}"/>
              </a:ext>
            </a:extLst>
          </p:cNvPr>
          <p:cNvSpPr/>
          <p:nvPr/>
        </p:nvSpPr>
        <p:spPr>
          <a:xfrm>
            <a:off x="2626066" y="4841158"/>
            <a:ext cx="1903025" cy="11215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dirty="0"/>
              <a:t>canardRxAccept</a:t>
            </a:r>
            <a:r>
              <a:rPr lang="en-US" sz="1400" dirty="0"/>
              <a:t>(</a:t>
            </a:r>
          </a:p>
          <a:p>
            <a:r>
              <a:rPr lang="en-US" sz="1100" dirty="0"/>
              <a:t>CanardInstance &amp;ins,</a:t>
            </a:r>
          </a:p>
          <a:p>
            <a:r>
              <a:rPr lang="en-US" sz="1100" dirty="0"/>
              <a:t>CanardFrame &amp;received_canard_frame,</a:t>
            </a:r>
          </a:p>
          <a:p>
            <a:r>
              <a:rPr lang="en-US" sz="1100" dirty="0"/>
              <a:t>0,</a:t>
            </a:r>
          </a:p>
          <a:p>
            <a:r>
              <a:rPr lang="en-US" sz="1100" dirty="0"/>
              <a:t>&amp;transfer)</a:t>
            </a:r>
          </a:p>
        </p:txBody>
      </p:sp>
      <p:sp>
        <p:nvSpPr>
          <p:cNvPr id="25" name="Rectangle 24">
            <a:extLst>
              <a:ext uri="{FF2B5EF4-FFF2-40B4-BE49-F238E27FC236}">
                <a16:creationId xmlns:a16="http://schemas.microsoft.com/office/drawing/2014/main" id="{513BDB72-F2F6-3540-8716-0BAE076BD513}"/>
              </a:ext>
            </a:extLst>
          </p:cNvPr>
          <p:cNvSpPr/>
          <p:nvPr/>
        </p:nvSpPr>
        <p:spPr>
          <a:xfrm>
            <a:off x="7546905" y="4750258"/>
            <a:ext cx="3711423" cy="84930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1400" b="1" dirty="0"/>
              <a:t>uavcan_node_Heartbeat_1_0_deserialize</a:t>
            </a:r>
            <a:r>
              <a:rPr lang="en-US" sz="1400" dirty="0"/>
              <a:t>(</a:t>
            </a:r>
          </a:p>
          <a:p>
            <a:r>
              <a:rPr lang="en-US" sz="1100" dirty="0"/>
              <a:t>&amp;RX_hbeat,</a:t>
            </a:r>
          </a:p>
          <a:p>
            <a:r>
              <a:rPr lang="en-US" sz="1100" dirty="0"/>
              <a:t>transfer.payload,</a:t>
            </a:r>
          </a:p>
          <a:p>
            <a:r>
              <a:rPr lang="en-US" sz="1100" dirty="0"/>
              <a:t>&amp;hbeat_ser_buf_size)</a:t>
            </a:r>
          </a:p>
        </p:txBody>
      </p:sp>
      <p:cxnSp>
        <p:nvCxnSpPr>
          <p:cNvPr id="54" name="Straight Arrow Connector 53">
            <a:extLst>
              <a:ext uri="{FF2B5EF4-FFF2-40B4-BE49-F238E27FC236}">
                <a16:creationId xmlns:a16="http://schemas.microsoft.com/office/drawing/2014/main" id="{6543C768-C642-FB4E-B7B5-37394F6361B6}"/>
              </a:ext>
            </a:extLst>
          </p:cNvPr>
          <p:cNvCxnSpPr>
            <a:cxnSpLocks/>
            <a:stCxn id="21" idx="3"/>
            <a:endCxn id="20" idx="1"/>
          </p:cNvCxnSpPr>
          <p:nvPr/>
        </p:nvCxnSpPr>
        <p:spPr>
          <a:xfrm>
            <a:off x="4529091" y="5401935"/>
            <a:ext cx="507444" cy="326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F0A16FC7-2437-8146-9557-23D0F47BC178}"/>
              </a:ext>
            </a:extLst>
          </p:cNvPr>
          <p:cNvCxnSpPr>
            <a:cxnSpLocks/>
            <a:stCxn id="20" idx="3"/>
            <a:endCxn id="25" idx="1"/>
          </p:cNvCxnSpPr>
          <p:nvPr/>
        </p:nvCxnSpPr>
        <p:spPr>
          <a:xfrm flipV="1">
            <a:off x="7155464" y="5174913"/>
            <a:ext cx="391441" cy="23028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E56C01A7-6533-5B4B-9836-6B46D92AB8E9}"/>
              </a:ext>
            </a:extLst>
          </p:cNvPr>
          <p:cNvCxnSpPr>
            <a:cxnSpLocks/>
            <a:stCxn id="13" idx="0"/>
            <a:endCxn id="15" idx="2"/>
          </p:cNvCxnSpPr>
          <p:nvPr/>
        </p:nvCxnSpPr>
        <p:spPr>
          <a:xfrm flipV="1">
            <a:off x="6225031" y="3193417"/>
            <a:ext cx="7662" cy="506683"/>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8A6C3151-7D1E-BB4F-8526-E404BB13EE2C}"/>
              </a:ext>
            </a:extLst>
          </p:cNvPr>
          <p:cNvCxnSpPr>
            <a:cxnSpLocks/>
            <a:stCxn id="14" idx="2"/>
            <a:endCxn id="15" idx="0"/>
          </p:cNvCxnSpPr>
          <p:nvPr/>
        </p:nvCxnSpPr>
        <p:spPr>
          <a:xfrm flipH="1">
            <a:off x="6232693" y="1553324"/>
            <a:ext cx="110" cy="34672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1" name="Elbow Connector 140">
            <a:extLst>
              <a:ext uri="{FF2B5EF4-FFF2-40B4-BE49-F238E27FC236}">
                <a16:creationId xmlns:a16="http://schemas.microsoft.com/office/drawing/2014/main" id="{74079755-6638-2846-8BB3-15E0A1315A17}"/>
              </a:ext>
            </a:extLst>
          </p:cNvPr>
          <p:cNvCxnSpPr>
            <a:cxnSpLocks/>
            <a:stCxn id="18" idx="2"/>
            <a:endCxn id="21" idx="1"/>
          </p:cNvCxnSpPr>
          <p:nvPr/>
        </p:nvCxnSpPr>
        <p:spPr>
          <a:xfrm rot="16200000" flipH="1">
            <a:off x="1744110" y="4519979"/>
            <a:ext cx="733770" cy="1030141"/>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03" name="Group 202">
            <a:extLst>
              <a:ext uri="{FF2B5EF4-FFF2-40B4-BE49-F238E27FC236}">
                <a16:creationId xmlns:a16="http://schemas.microsoft.com/office/drawing/2014/main" id="{25487242-A6BA-9841-AF81-2C0E63D071BE}"/>
              </a:ext>
            </a:extLst>
          </p:cNvPr>
          <p:cNvGrpSpPr/>
          <p:nvPr/>
        </p:nvGrpSpPr>
        <p:grpSpPr>
          <a:xfrm>
            <a:off x="4376982" y="3593246"/>
            <a:ext cx="3711423" cy="1050158"/>
            <a:chOff x="4977442" y="2919235"/>
            <a:chExt cx="3321169" cy="1001102"/>
          </a:xfrm>
        </p:grpSpPr>
        <p:sp>
          <p:nvSpPr>
            <p:cNvPr id="13" name="Rectangle 12">
              <a:extLst>
                <a:ext uri="{FF2B5EF4-FFF2-40B4-BE49-F238E27FC236}">
                  <a16:creationId xmlns:a16="http://schemas.microsoft.com/office/drawing/2014/main" id="{65A87E86-7046-8A45-AAB7-474D61D86D14}"/>
                </a:ext>
              </a:extLst>
            </p:cNvPr>
            <p:cNvSpPr/>
            <p:nvPr/>
          </p:nvSpPr>
          <p:spPr>
            <a:xfrm>
              <a:off x="5045239" y="3021098"/>
              <a:ext cx="3171861" cy="8158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t>CanardInstance</a:t>
              </a:r>
              <a:r>
                <a:rPr lang="en-US" dirty="0"/>
                <a:t> ins</a:t>
              </a:r>
            </a:p>
            <a:p>
              <a:r>
                <a:rPr lang="en-US" sz="1400" dirty="0"/>
                <a:t>.mtu_bytes = CANARD_MTU_CAN_FD</a:t>
              </a:r>
            </a:p>
            <a:p>
              <a:r>
                <a:rPr lang="en-US" sz="1400" dirty="0"/>
                <a:t>.node_id = 97</a:t>
              </a:r>
            </a:p>
            <a:p>
              <a:pPr algn="ctr"/>
              <a:endParaRPr lang="en-US" sz="1400" dirty="0"/>
            </a:p>
          </p:txBody>
        </p:sp>
        <p:sp>
          <p:nvSpPr>
            <p:cNvPr id="196" name="Rectangle 195">
              <a:extLst>
                <a:ext uri="{FF2B5EF4-FFF2-40B4-BE49-F238E27FC236}">
                  <a16:creationId xmlns:a16="http://schemas.microsoft.com/office/drawing/2014/main" id="{982C168D-C30C-8A41-ACC3-55F06CEF940E}"/>
                </a:ext>
              </a:extLst>
            </p:cNvPr>
            <p:cNvSpPr/>
            <p:nvPr/>
          </p:nvSpPr>
          <p:spPr>
            <a:xfrm>
              <a:off x="4977442" y="2919235"/>
              <a:ext cx="3321169" cy="1001102"/>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5" name="Group 234">
            <a:extLst>
              <a:ext uri="{FF2B5EF4-FFF2-40B4-BE49-F238E27FC236}">
                <a16:creationId xmlns:a16="http://schemas.microsoft.com/office/drawing/2014/main" id="{83C16BAE-3436-EC43-BA61-FC9B3F31632C}"/>
              </a:ext>
            </a:extLst>
          </p:cNvPr>
          <p:cNvGrpSpPr/>
          <p:nvPr/>
        </p:nvGrpSpPr>
        <p:grpSpPr>
          <a:xfrm>
            <a:off x="5036535" y="5155000"/>
            <a:ext cx="2118929" cy="500390"/>
            <a:chOff x="4005250" y="5066414"/>
            <a:chExt cx="2118929" cy="500390"/>
          </a:xfrm>
        </p:grpSpPr>
        <p:sp>
          <p:nvSpPr>
            <p:cNvPr id="20" name="Rectangle 19">
              <a:extLst>
                <a:ext uri="{FF2B5EF4-FFF2-40B4-BE49-F238E27FC236}">
                  <a16:creationId xmlns:a16="http://schemas.microsoft.com/office/drawing/2014/main" id="{C506069E-1E75-8F49-9332-2AD8B630118C}"/>
                </a:ext>
              </a:extLst>
            </p:cNvPr>
            <p:cNvSpPr/>
            <p:nvPr/>
          </p:nvSpPr>
          <p:spPr>
            <a:xfrm>
              <a:off x="4005250" y="5066414"/>
              <a:ext cx="2118929" cy="5003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CanardTransfer </a:t>
              </a:r>
              <a:r>
                <a:rPr lang="en-US" sz="1400" dirty="0"/>
                <a:t>transfer</a:t>
              </a:r>
            </a:p>
          </p:txBody>
        </p:sp>
        <p:sp>
          <p:nvSpPr>
            <p:cNvPr id="233" name="Oval 232">
              <a:extLst>
                <a:ext uri="{FF2B5EF4-FFF2-40B4-BE49-F238E27FC236}">
                  <a16:creationId xmlns:a16="http://schemas.microsoft.com/office/drawing/2014/main" id="{926C0480-837B-3B4D-8177-0E8771C8A566}"/>
                </a:ext>
              </a:extLst>
            </p:cNvPr>
            <p:cNvSpPr/>
            <p:nvPr/>
          </p:nvSpPr>
          <p:spPr>
            <a:xfrm>
              <a:off x="5866049" y="5141343"/>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6" name="Group 235">
            <a:extLst>
              <a:ext uri="{FF2B5EF4-FFF2-40B4-BE49-F238E27FC236}">
                <a16:creationId xmlns:a16="http://schemas.microsoft.com/office/drawing/2014/main" id="{151F6944-F506-AE4C-B755-93FEB71AB339}"/>
              </a:ext>
            </a:extLst>
          </p:cNvPr>
          <p:cNvGrpSpPr/>
          <p:nvPr/>
        </p:nvGrpSpPr>
        <p:grpSpPr>
          <a:xfrm>
            <a:off x="9498753" y="3159742"/>
            <a:ext cx="2542793" cy="948180"/>
            <a:chOff x="9725810" y="3418899"/>
            <a:chExt cx="2270528" cy="948180"/>
          </a:xfrm>
        </p:grpSpPr>
        <p:sp>
          <p:nvSpPr>
            <p:cNvPr id="24" name="Rectangle 23">
              <a:extLst>
                <a:ext uri="{FF2B5EF4-FFF2-40B4-BE49-F238E27FC236}">
                  <a16:creationId xmlns:a16="http://schemas.microsoft.com/office/drawing/2014/main" id="{628D7F5B-8534-FC4C-8B01-10EFC55CA62F}"/>
                </a:ext>
              </a:extLst>
            </p:cNvPr>
            <p:cNvSpPr/>
            <p:nvPr/>
          </p:nvSpPr>
          <p:spPr>
            <a:xfrm>
              <a:off x="9725810" y="3418899"/>
              <a:ext cx="2270528" cy="948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400" b="1" dirty="0"/>
                <a:t>Heartbeat_1_0 </a:t>
              </a:r>
              <a:r>
                <a:rPr lang="en-US" sz="1400" dirty="0"/>
                <a:t>RX_hbeat</a:t>
              </a:r>
            </a:p>
            <a:p>
              <a:r>
                <a:rPr lang="en-US" sz="1400" b="1" dirty="0"/>
                <a:t>.uptime</a:t>
              </a:r>
            </a:p>
            <a:p>
              <a:r>
                <a:rPr lang="en-US" sz="1400" b="1" dirty="0"/>
                <a:t>.health</a:t>
              </a:r>
            </a:p>
            <a:p>
              <a:r>
                <a:rPr lang="en-US" sz="1400" b="1" dirty="0"/>
                <a:t>.mode</a:t>
              </a:r>
            </a:p>
          </p:txBody>
        </p:sp>
        <p:sp>
          <p:nvSpPr>
            <p:cNvPr id="234" name="Oval 233">
              <a:extLst>
                <a:ext uri="{FF2B5EF4-FFF2-40B4-BE49-F238E27FC236}">
                  <a16:creationId xmlns:a16="http://schemas.microsoft.com/office/drawing/2014/main" id="{786D9970-E593-A046-8753-6A9F3B38A781}"/>
                </a:ext>
              </a:extLst>
            </p:cNvPr>
            <p:cNvSpPr/>
            <p:nvPr/>
          </p:nvSpPr>
          <p:spPr>
            <a:xfrm>
              <a:off x="11724959" y="3499449"/>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247" name="Elbow Connector 246">
            <a:extLst>
              <a:ext uri="{FF2B5EF4-FFF2-40B4-BE49-F238E27FC236}">
                <a16:creationId xmlns:a16="http://schemas.microsoft.com/office/drawing/2014/main" id="{4C23CFEB-7ACC-5048-A5AD-9B21937979E4}"/>
              </a:ext>
            </a:extLst>
          </p:cNvPr>
          <p:cNvCxnSpPr>
            <a:cxnSpLocks/>
            <a:stCxn id="13" idx="1"/>
            <a:endCxn id="21" idx="0"/>
          </p:cNvCxnSpPr>
          <p:nvPr/>
        </p:nvCxnSpPr>
        <p:spPr>
          <a:xfrm rot="10800000" flipV="1">
            <a:off x="3577579" y="4127990"/>
            <a:ext cx="875166" cy="713168"/>
          </a:xfrm>
          <a:prstGeom prst="bent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9" name="TextBox 248">
            <a:extLst>
              <a:ext uri="{FF2B5EF4-FFF2-40B4-BE49-F238E27FC236}">
                <a16:creationId xmlns:a16="http://schemas.microsoft.com/office/drawing/2014/main" id="{DA17F6C2-59FB-E24C-AE2F-F95FE76F8EBC}"/>
              </a:ext>
            </a:extLst>
          </p:cNvPr>
          <p:cNvSpPr txBox="1"/>
          <p:nvPr/>
        </p:nvSpPr>
        <p:spPr>
          <a:xfrm>
            <a:off x="3905581" y="798642"/>
            <a:ext cx="4627523"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defPPr>
              <a:defRPr lang="en-US"/>
            </a:defPPr>
            <a:lvl1pP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Subscribe to Fixed Port ID 7509 (Hearbeat_1_0)</a:t>
            </a:r>
          </a:p>
        </p:txBody>
      </p:sp>
      <p:sp>
        <p:nvSpPr>
          <p:cNvPr id="252" name="TextBox 251">
            <a:extLst>
              <a:ext uri="{FF2B5EF4-FFF2-40B4-BE49-F238E27FC236}">
                <a16:creationId xmlns:a16="http://schemas.microsoft.com/office/drawing/2014/main" id="{EA398E66-AD11-E841-AA66-4AB9B2CC4090}"/>
              </a:ext>
            </a:extLst>
          </p:cNvPr>
          <p:cNvSpPr txBox="1"/>
          <p:nvPr/>
        </p:nvSpPr>
        <p:spPr>
          <a:xfrm>
            <a:off x="216966" y="400591"/>
            <a:ext cx="2762654" cy="523220"/>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Receive CAN frame and translate to CanardFrame</a:t>
            </a:r>
          </a:p>
        </p:txBody>
      </p:sp>
      <p:sp>
        <p:nvSpPr>
          <p:cNvPr id="261" name="TextBox 260">
            <a:extLst>
              <a:ext uri="{FF2B5EF4-FFF2-40B4-BE49-F238E27FC236}">
                <a16:creationId xmlns:a16="http://schemas.microsoft.com/office/drawing/2014/main" id="{C1C663D1-3AA1-7C42-A155-5350160546C9}"/>
              </a:ext>
            </a:extLst>
          </p:cNvPr>
          <p:cNvSpPr txBox="1"/>
          <p:nvPr/>
        </p:nvSpPr>
        <p:spPr>
          <a:xfrm>
            <a:off x="1835376" y="6087059"/>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Ask CanardInstance to accept incoming frame and populate CanardTransfer</a:t>
            </a:r>
          </a:p>
        </p:txBody>
      </p:sp>
      <p:sp>
        <p:nvSpPr>
          <p:cNvPr id="262" name="TextBox 261">
            <a:extLst>
              <a:ext uri="{FF2B5EF4-FFF2-40B4-BE49-F238E27FC236}">
                <a16:creationId xmlns:a16="http://schemas.microsoft.com/office/drawing/2014/main" id="{202AF9A3-FD2E-8440-83AB-09937CBDE1A5}"/>
              </a:ext>
            </a:extLst>
          </p:cNvPr>
          <p:cNvSpPr txBox="1"/>
          <p:nvPr/>
        </p:nvSpPr>
        <p:spPr>
          <a:xfrm>
            <a:off x="8278465" y="5690026"/>
            <a:ext cx="2762654" cy="738664"/>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Deserialize the transfer and populate Heartbeat_1_0 data struct for application use</a:t>
            </a:r>
          </a:p>
        </p:txBody>
      </p:sp>
      <p:sp>
        <p:nvSpPr>
          <p:cNvPr id="274" name="TextBox 273">
            <a:extLst>
              <a:ext uri="{FF2B5EF4-FFF2-40B4-BE49-F238E27FC236}">
                <a16:creationId xmlns:a16="http://schemas.microsoft.com/office/drawing/2014/main" id="{77AE3E78-BC42-1246-B542-E90946F29E27}"/>
              </a:ext>
            </a:extLst>
          </p:cNvPr>
          <p:cNvSpPr txBox="1"/>
          <p:nvPr/>
        </p:nvSpPr>
        <p:spPr>
          <a:xfrm>
            <a:off x="4203766" y="126714"/>
            <a:ext cx="3732709" cy="646331"/>
          </a:xfrm>
          <a:prstGeom prst="rect">
            <a:avLst/>
          </a:prstGeom>
          <a:noFill/>
        </p:spPr>
        <p:txBody>
          <a:bodyPr wrap="square" rtlCol="0">
            <a:spAutoFit/>
          </a:bodyPr>
          <a:lstStyle/>
          <a:p>
            <a:pPr algn="ctr"/>
            <a:r>
              <a:rPr lang="en-US" b="1" dirty="0"/>
              <a:t>UAVCAN/CAN Simple Implementation (RX)</a:t>
            </a:r>
          </a:p>
        </p:txBody>
      </p:sp>
      <p:cxnSp>
        <p:nvCxnSpPr>
          <p:cNvPr id="48" name="Elbow Connector 47">
            <a:extLst>
              <a:ext uri="{FF2B5EF4-FFF2-40B4-BE49-F238E27FC236}">
                <a16:creationId xmlns:a16="http://schemas.microsoft.com/office/drawing/2014/main" id="{52322545-6166-1041-8885-8D875690F23E}"/>
              </a:ext>
            </a:extLst>
          </p:cNvPr>
          <p:cNvCxnSpPr>
            <a:cxnSpLocks/>
            <a:stCxn id="25" idx="0"/>
            <a:endCxn id="24" idx="2"/>
          </p:cNvCxnSpPr>
          <p:nvPr/>
        </p:nvCxnSpPr>
        <p:spPr>
          <a:xfrm rot="5400000" flipH="1" flipV="1">
            <a:off x="9765215" y="3745324"/>
            <a:ext cx="642336" cy="1367533"/>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3" name="Group 52">
            <a:extLst>
              <a:ext uri="{FF2B5EF4-FFF2-40B4-BE49-F238E27FC236}">
                <a16:creationId xmlns:a16="http://schemas.microsoft.com/office/drawing/2014/main" id="{24574E40-F032-2744-AF2B-1CABBD477FD2}"/>
              </a:ext>
            </a:extLst>
          </p:cNvPr>
          <p:cNvGrpSpPr/>
          <p:nvPr/>
        </p:nvGrpSpPr>
        <p:grpSpPr>
          <a:xfrm>
            <a:off x="3918935" y="1214053"/>
            <a:ext cx="4627735" cy="339271"/>
            <a:chOff x="4260076" y="1079532"/>
            <a:chExt cx="3945237" cy="179628"/>
          </a:xfrm>
        </p:grpSpPr>
        <p:sp>
          <p:nvSpPr>
            <p:cNvPr id="14" name="Rectangle 13">
              <a:extLst>
                <a:ext uri="{FF2B5EF4-FFF2-40B4-BE49-F238E27FC236}">
                  <a16:creationId xmlns:a16="http://schemas.microsoft.com/office/drawing/2014/main" id="{72100CC1-834B-274E-8589-B27FE592B37A}"/>
                </a:ext>
              </a:extLst>
            </p:cNvPr>
            <p:cNvSpPr/>
            <p:nvPr/>
          </p:nvSpPr>
          <p:spPr>
            <a:xfrm>
              <a:off x="4260076" y="1079532"/>
              <a:ext cx="3945237" cy="1796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b="1" dirty="0"/>
                <a:t>CanardRxSubscription </a:t>
              </a:r>
              <a:r>
                <a:rPr lang="en-US" sz="1400" dirty="0"/>
                <a:t>heartbeat_subscription</a:t>
              </a:r>
            </a:p>
          </p:txBody>
        </p:sp>
        <p:sp>
          <p:nvSpPr>
            <p:cNvPr id="80" name="Oval 79">
              <a:extLst>
                <a:ext uri="{FF2B5EF4-FFF2-40B4-BE49-F238E27FC236}">
                  <a16:creationId xmlns:a16="http://schemas.microsoft.com/office/drawing/2014/main" id="{9AAB9A94-425F-7741-AB72-D6D7ECD3232D}"/>
                </a:ext>
              </a:extLst>
            </p:cNvPr>
            <p:cNvSpPr/>
            <p:nvPr/>
          </p:nvSpPr>
          <p:spPr>
            <a:xfrm>
              <a:off x="7929536" y="1117046"/>
              <a:ext cx="183852" cy="9185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1" name="Group 80">
            <a:extLst>
              <a:ext uri="{FF2B5EF4-FFF2-40B4-BE49-F238E27FC236}">
                <a16:creationId xmlns:a16="http://schemas.microsoft.com/office/drawing/2014/main" id="{EBB803A0-0831-A645-889D-E6DFEC08B47C}"/>
              </a:ext>
            </a:extLst>
          </p:cNvPr>
          <p:cNvGrpSpPr/>
          <p:nvPr/>
        </p:nvGrpSpPr>
        <p:grpSpPr>
          <a:xfrm>
            <a:off x="8661923" y="117996"/>
            <a:ext cx="3450073" cy="1947848"/>
            <a:chOff x="8675370" y="6309"/>
            <a:chExt cx="3450073" cy="1947848"/>
          </a:xfrm>
        </p:grpSpPr>
        <p:grpSp>
          <p:nvGrpSpPr>
            <p:cNvPr id="82" name="Group 81">
              <a:extLst>
                <a:ext uri="{FF2B5EF4-FFF2-40B4-BE49-F238E27FC236}">
                  <a16:creationId xmlns:a16="http://schemas.microsoft.com/office/drawing/2014/main" id="{FE6CA177-8148-314C-BA1F-1028D6A3E906}"/>
                </a:ext>
              </a:extLst>
            </p:cNvPr>
            <p:cNvGrpSpPr/>
            <p:nvPr/>
          </p:nvGrpSpPr>
          <p:grpSpPr>
            <a:xfrm>
              <a:off x="8675370" y="6309"/>
              <a:ext cx="2692067" cy="1947848"/>
              <a:chOff x="9268129" y="-1394"/>
              <a:chExt cx="2692067" cy="1947848"/>
            </a:xfrm>
          </p:grpSpPr>
          <p:sp>
            <p:nvSpPr>
              <p:cNvPr id="84" name="TextBox 83">
                <a:extLst>
                  <a:ext uri="{FF2B5EF4-FFF2-40B4-BE49-F238E27FC236}">
                    <a16:creationId xmlns:a16="http://schemas.microsoft.com/office/drawing/2014/main" id="{62EC419A-4791-D14B-B5CA-AED92AE4ED59}"/>
                  </a:ext>
                </a:extLst>
              </p:cNvPr>
              <p:cNvSpPr txBox="1"/>
              <p:nvPr/>
            </p:nvSpPr>
            <p:spPr>
              <a:xfrm>
                <a:off x="9482095" y="-1394"/>
                <a:ext cx="2165230" cy="369332"/>
              </a:xfrm>
              <a:prstGeom prst="rect">
                <a:avLst/>
              </a:prstGeom>
              <a:noFill/>
            </p:spPr>
            <p:txBody>
              <a:bodyPr wrap="square" rtlCol="0">
                <a:spAutoFit/>
              </a:bodyPr>
              <a:lstStyle/>
              <a:p>
                <a:r>
                  <a:rPr lang="en-US" dirty="0"/>
                  <a:t>Key:</a:t>
                </a:r>
              </a:p>
            </p:txBody>
          </p:sp>
          <p:grpSp>
            <p:nvGrpSpPr>
              <p:cNvPr id="85" name="Group 84">
                <a:extLst>
                  <a:ext uri="{FF2B5EF4-FFF2-40B4-BE49-F238E27FC236}">
                    <a16:creationId xmlns:a16="http://schemas.microsoft.com/office/drawing/2014/main" id="{C0017D09-E5D5-3F42-9732-A98891063EC7}"/>
                  </a:ext>
                </a:extLst>
              </p:cNvPr>
              <p:cNvGrpSpPr/>
              <p:nvPr/>
            </p:nvGrpSpPr>
            <p:grpSpPr>
              <a:xfrm>
                <a:off x="9268129" y="367939"/>
                <a:ext cx="2692067" cy="1578515"/>
                <a:chOff x="9268129" y="367939"/>
                <a:chExt cx="2692067" cy="1578515"/>
              </a:xfrm>
            </p:grpSpPr>
            <p:sp>
              <p:nvSpPr>
                <p:cNvPr id="86" name="Rectangle 85">
                  <a:extLst>
                    <a:ext uri="{FF2B5EF4-FFF2-40B4-BE49-F238E27FC236}">
                      <a16:creationId xmlns:a16="http://schemas.microsoft.com/office/drawing/2014/main" id="{D6BF4884-20C1-7341-8B53-0DE58103C34A}"/>
                    </a:ext>
                  </a:extLst>
                </p:cNvPr>
                <p:cNvSpPr/>
                <p:nvPr/>
              </p:nvSpPr>
              <p:spPr>
                <a:xfrm>
                  <a:off x="9268129" y="367939"/>
                  <a:ext cx="1963795" cy="7726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t>Datatype</a:t>
                  </a:r>
                  <a:r>
                    <a:rPr lang="en-US" sz="1200" dirty="0"/>
                    <a:t> Variable_Name</a:t>
                  </a:r>
                </a:p>
                <a:p>
                  <a:r>
                    <a:rPr lang="en-US" sz="1050" dirty="0"/>
                    <a:t>.field1 = ?</a:t>
                  </a:r>
                </a:p>
                <a:p>
                  <a:r>
                    <a:rPr lang="en-US" sz="1050" dirty="0"/>
                    <a:t>.field2 = ?</a:t>
                  </a:r>
                </a:p>
                <a:p>
                  <a:r>
                    <a:rPr lang="en-US" sz="1050" dirty="0"/>
                    <a:t>.field3 = ?</a:t>
                  </a:r>
                </a:p>
              </p:txBody>
            </p:sp>
            <p:sp>
              <p:nvSpPr>
                <p:cNvPr id="87" name="Oval 86">
                  <a:extLst>
                    <a:ext uri="{FF2B5EF4-FFF2-40B4-BE49-F238E27FC236}">
                      <a16:creationId xmlns:a16="http://schemas.microsoft.com/office/drawing/2014/main" id="{24A6CFE3-4477-FC4F-90A4-1A935E28E1E6}"/>
                    </a:ext>
                  </a:extLst>
                </p:cNvPr>
                <p:cNvSpPr/>
                <p:nvPr/>
              </p:nvSpPr>
              <p:spPr>
                <a:xfrm>
                  <a:off x="9482094" y="1203980"/>
                  <a:ext cx="195532" cy="17200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TextBox 87">
                  <a:extLst>
                    <a:ext uri="{FF2B5EF4-FFF2-40B4-BE49-F238E27FC236}">
                      <a16:creationId xmlns:a16="http://schemas.microsoft.com/office/drawing/2014/main" id="{27D13AC4-E60D-E949-9F3B-CDCE2282308B}"/>
                    </a:ext>
                  </a:extLst>
                </p:cNvPr>
                <p:cNvSpPr txBox="1"/>
                <p:nvPr/>
              </p:nvSpPr>
              <p:spPr>
                <a:xfrm>
                  <a:off x="9647375" y="1149659"/>
                  <a:ext cx="2312821" cy="461665"/>
                </a:xfrm>
                <a:prstGeom prst="rect">
                  <a:avLst/>
                </a:prstGeom>
                <a:noFill/>
              </p:spPr>
              <p:txBody>
                <a:bodyPr wrap="square" rtlCol="0">
                  <a:spAutoFit/>
                </a:bodyPr>
                <a:lstStyle/>
                <a:p>
                  <a:r>
                    <a:rPr lang="en-US" sz="1200" dirty="0"/>
                    <a:t>: Instantiated empty, or populated by function</a:t>
                  </a:r>
                </a:p>
              </p:txBody>
            </p:sp>
            <p:sp>
              <p:nvSpPr>
                <p:cNvPr id="89" name="TextBox 88">
                  <a:extLst>
                    <a:ext uri="{FF2B5EF4-FFF2-40B4-BE49-F238E27FC236}">
                      <a16:creationId xmlns:a16="http://schemas.microsoft.com/office/drawing/2014/main" id="{990EF413-D4D0-FB4D-AABB-78574D08A533}"/>
                    </a:ext>
                  </a:extLst>
                </p:cNvPr>
                <p:cNvSpPr txBox="1"/>
                <p:nvPr/>
              </p:nvSpPr>
              <p:spPr>
                <a:xfrm>
                  <a:off x="9480559" y="1638677"/>
                  <a:ext cx="1126271" cy="307777"/>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sz="1400" i="1" dirty="0"/>
                    <a:t>Comment</a:t>
                  </a:r>
                </a:p>
              </p:txBody>
            </p:sp>
            <p:sp>
              <p:nvSpPr>
                <p:cNvPr id="90" name="Rectangle 89">
                  <a:extLst>
                    <a:ext uri="{FF2B5EF4-FFF2-40B4-BE49-F238E27FC236}">
                      <a16:creationId xmlns:a16="http://schemas.microsoft.com/office/drawing/2014/main" id="{E6BFBEF0-B2B7-6E40-9AC3-E3E2A319E8C1}"/>
                    </a:ext>
                  </a:extLst>
                </p:cNvPr>
                <p:cNvSpPr/>
                <p:nvPr/>
              </p:nvSpPr>
              <p:spPr>
                <a:xfrm>
                  <a:off x="10738262" y="1633348"/>
                  <a:ext cx="1126272" cy="307777"/>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Instance</a:t>
                  </a:r>
                </a:p>
              </p:txBody>
            </p:sp>
          </p:grpSp>
        </p:grpSp>
        <p:sp>
          <p:nvSpPr>
            <p:cNvPr id="83" name="Rectangle 82">
              <a:extLst>
                <a:ext uri="{FF2B5EF4-FFF2-40B4-BE49-F238E27FC236}">
                  <a16:creationId xmlns:a16="http://schemas.microsoft.com/office/drawing/2014/main" id="{036EECDD-5287-0548-BF28-8FBA62F870EB}"/>
                </a:ext>
              </a:extLst>
            </p:cNvPr>
            <p:cNvSpPr/>
            <p:nvPr/>
          </p:nvSpPr>
          <p:spPr>
            <a:xfrm>
              <a:off x="10708639" y="376492"/>
              <a:ext cx="1416804" cy="76195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t"/>
            <a:lstStyle/>
            <a:p>
              <a:r>
                <a:rPr lang="en-US" sz="1200" b="1" dirty="0" err="1"/>
                <a:t>function_name</a:t>
              </a:r>
              <a:r>
                <a:rPr lang="en-US" sz="1200" b="1" dirty="0"/>
                <a:t>(</a:t>
              </a:r>
              <a:endParaRPr lang="en-US" sz="1200" dirty="0"/>
            </a:p>
            <a:p>
              <a:r>
                <a:rPr lang="en-US" sz="1050" dirty="0"/>
                <a:t>type var1,</a:t>
              </a:r>
            </a:p>
            <a:p>
              <a:r>
                <a:rPr lang="en-US" sz="1050" dirty="0"/>
                <a:t>type2 *var2,</a:t>
              </a:r>
            </a:p>
            <a:p>
              <a:r>
                <a:rPr lang="en-US" sz="1050" dirty="0"/>
                <a:t>type3 &amp;var3)</a:t>
              </a:r>
            </a:p>
          </p:txBody>
        </p:sp>
      </p:grpSp>
    </p:spTree>
    <p:extLst>
      <p:ext uri="{BB962C8B-B14F-4D97-AF65-F5344CB8AC3E}">
        <p14:creationId xmlns:p14="http://schemas.microsoft.com/office/powerpoint/2010/main" val="42924090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3D4A1-9E07-8443-B908-BD222A0502D2}"/>
              </a:ext>
            </a:extLst>
          </p:cNvPr>
          <p:cNvSpPr>
            <a:spLocks noGrp="1"/>
          </p:cNvSpPr>
          <p:nvPr>
            <p:ph type="title"/>
          </p:nvPr>
        </p:nvSpPr>
        <p:spPr/>
        <p:txBody>
          <a:bodyPr/>
          <a:lstStyle/>
          <a:p>
            <a:r>
              <a:rPr lang="en-US" dirty="0" err="1"/>
              <a:t>socketcan_canard</a:t>
            </a:r>
            <a:r>
              <a:rPr lang="en-US" dirty="0"/>
              <a:t> demo</a:t>
            </a:r>
          </a:p>
        </p:txBody>
      </p:sp>
      <p:sp>
        <p:nvSpPr>
          <p:cNvPr id="4" name="Slide Number Placeholder 3">
            <a:extLst>
              <a:ext uri="{FF2B5EF4-FFF2-40B4-BE49-F238E27FC236}">
                <a16:creationId xmlns:a16="http://schemas.microsoft.com/office/drawing/2014/main" id="{E48D9827-E97E-5941-BD27-1AA498B88088}"/>
              </a:ext>
            </a:extLst>
          </p:cNvPr>
          <p:cNvSpPr>
            <a:spLocks noGrp="1"/>
          </p:cNvSpPr>
          <p:nvPr>
            <p:ph type="sldNum" sz="quarter" idx="12"/>
          </p:nvPr>
        </p:nvSpPr>
        <p:spPr/>
        <p:txBody>
          <a:bodyPr/>
          <a:lstStyle/>
          <a:p>
            <a:fld id="{F10AA3A4-9D6D-A940-92E7-A41C5CEBD5FA}" type="slidenum">
              <a:rPr lang="en-US" smtClean="0"/>
              <a:t>28</a:t>
            </a:fld>
            <a:endParaRPr lang="en-US" dirty="0"/>
          </a:p>
        </p:txBody>
      </p:sp>
      <p:pic>
        <p:nvPicPr>
          <p:cNvPr id="5" name="Screen Recording 2021-05-14 at 11.11.37 AM" descr="Screen Recording 2021-05-14 at 11.11.37 AM">
            <a:hlinkClick r:id="" action="ppaction://media"/>
            <a:extLst>
              <a:ext uri="{FF2B5EF4-FFF2-40B4-BE49-F238E27FC236}">
                <a16:creationId xmlns:a16="http://schemas.microsoft.com/office/drawing/2014/main" id="{7044AA9B-96DB-E940-A871-E5C788277B4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00743" y="1805912"/>
            <a:ext cx="11190514" cy="3795741"/>
          </a:xfrm>
          <a:prstGeom prst="rect">
            <a:avLst/>
          </a:prstGeom>
        </p:spPr>
      </p:pic>
    </p:spTree>
    <p:extLst>
      <p:ext uri="{BB962C8B-B14F-4D97-AF65-F5344CB8AC3E}">
        <p14:creationId xmlns:p14="http://schemas.microsoft.com/office/powerpoint/2010/main" val="504645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28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6A99C3-D3E1-1E4F-8E6C-44660BF1289B}"/>
              </a:ext>
            </a:extLst>
          </p:cNvPr>
          <p:cNvSpPr>
            <a:spLocks noGrp="1"/>
          </p:cNvSpPr>
          <p:nvPr>
            <p:ph type="title"/>
          </p:nvPr>
        </p:nvSpPr>
        <p:spPr/>
        <p:txBody>
          <a:bodyPr/>
          <a:lstStyle/>
          <a:p>
            <a:r>
              <a:rPr lang="en-US" dirty="0"/>
              <a:t>can bus</a:t>
            </a:r>
          </a:p>
        </p:txBody>
      </p:sp>
      <p:sp>
        <p:nvSpPr>
          <p:cNvPr id="5" name="Text Placeholder 4">
            <a:extLst>
              <a:ext uri="{FF2B5EF4-FFF2-40B4-BE49-F238E27FC236}">
                <a16:creationId xmlns:a16="http://schemas.microsoft.com/office/drawing/2014/main" id="{DA8855B6-E095-D54C-B88E-5E449C035A7D}"/>
              </a:ext>
            </a:extLst>
          </p:cNvPr>
          <p:cNvSpPr>
            <a:spLocks noGrp="1"/>
          </p:cNvSpPr>
          <p:nvPr>
            <p:ph type="body" sz="quarter" idx="10"/>
          </p:nvPr>
        </p:nvSpPr>
        <p:spPr/>
        <p:txBody>
          <a:bodyPr/>
          <a:lstStyle/>
          <a:p>
            <a:r>
              <a:rPr lang="en-US" dirty="0"/>
              <a:t>Robust two-wire interface</a:t>
            </a:r>
          </a:p>
          <a:p>
            <a:r>
              <a:rPr lang="en-US" dirty="0"/>
              <a:t>Used heavily in the automotive field</a:t>
            </a:r>
          </a:p>
          <a:p>
            <a:r>
              <a:rPr lang="en-US" dirty="0"/>
              <a:t>CAN frames contain a message ID and data</a:t>
            </a:r>
          </a:p>
          <a:p>
            <a:r>
              <a:rPr lang="en-US" dirty="0"/>
              <a:t>Data Link layer communicates directly with the Application layer</a:t>
            </a:r>
          </a:p>
          <a:p>
            <a:r>
              <a:rPr lang="en-US" dirty="0"/>
              <a:t>Data is not in a human readable format</a:t>
            </a:r>
          </a:p>
          <a:p>
            <a:r>
              <a:rPr lang="en-US" dirty="0"/>
              <a:t>J1939</a:t>
            </a:r>
          </a:p>
        </p:txBody>
      </p:sp>
      <p:pic>
        <p:nvPicPr>
          <p:cNvPr id="1026" name="Picture 2">
            <a:extLst>
              <a:ext uri="{FF2B5EF4-FFF2-40B4-BE49-F238E27FC236}">
                <a16:creationId xmlns:a16="http://schemas.microsoft.com/office/drawing/2014/main" id="{71B64FB2-DBDF-674E-AE3E-BD9CBF5B3C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4421" y="4520516"/>
            <a:ext cx="7622223" cy="192342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AN: Network for Thousands of Applications Outside Automotive | EE Times">
            <a:extLst>
              <a:ext uri="{FF2B5EF4-FFF2-40B4-BE49-F238E27FC236}">
                <a16:creationId xmlns:a16="http://schemas.microsoft.com/office/drawing/2014/main" id="{FCDEA218-4909-FB4E-B8B8-85A74B8A55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5225" y="4532937"/>
            <a:ext cx="2552861" cy="191099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45C38A2-472C-A040-96BF-3350179CD46E}"/>
              </a:ext>
            </a:extLst>
          </p:cNvPr>
          <p:cNvSpPr txBox="1"/>
          <p:nvPr/>
        </p:nvSpPr>
        <p:spPr>
          <a:xfrm>
            <a:off x="4244421" y="6443936"/>
            <a:ext cx="1230284" cy="249383"/>
          </a:xfrm>
          <a:prstGeom prst="rect">
            <a:avLst/>
          </a:prstGeom>
          <a:noFill/>
        </p:spPr>
        <p:txBody>
          <a:bodyPr wrap="none" lIns="91440" tIns="45720" rIns="91440" rtlCol="0" anchor="t">
            <a:noAutofit/>
          </a:bodyPr>
          <a:lstStyle/>
          <a:p>
            <a:pPr algn="l">
              <a:spcBef>
                <a:spcPts val="600"/>
              </a:spcBef>
            </a:pPr>
            <a:r>
              <a:rPr lang="en-US" sz="1050" dirty="0">
                <a:latin typeface="Arial" panose="020B0604020202020204" pitchFamily="34" charset="0"/>
                <a:cs typeface="Arial" panose="020B0604020202020204" pitchFamily="34" charset="0"/>
              </a:rPr>
              <a:t>Source: Wikipedia</a:t>
            </a:r>
          </a:p>
        </p:txBody>
      </p:sp>
      <p:pic>
        <p:nvPicPr>
          <p:cNvPr id="3" name="Picture 2">
            <a:extLst>
              <a:ext uri="{FF2B5EF4-FFF2-40B4-BE49-F238E27FC236}">
                <a16:creationId xmlns:a16="http://schemas.microsoft.com/office/drawing/2014/main" id="{8DC43769-25D1-374F-8D58-BB2E31F582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91182" y="2931958"/>
            <a:ext cx="3175462" cy="1588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8641549"/>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E8716-11F3-3C4D-8CF6-AFF2441C8BDD}"/>
              </a:ext>
            </a:extLst>
          </p:cNvPr>
          <p:cNvSpPr>
            <a:spLocks noGrp="1"/>
          </p:cNvSpPr>
          <p:nvPr>
            <p:ph type="title"/>
          </p:nvPr>
        </p:nvSpPr>
        <p:spPr/>
        <p:txBody>
          <a:bodyPr/>
          <a:lstStyle/>
          <a:p>
            <a:r>
              <a:rPr lang="en-US" dirty="0" err="1"/>
              <a:t>uavcan</a:t>
            </a:r>
            <a:r>
              <a:rPr lang="en-US" dirty="0"/>
              <a:t> in the field (rover)</a:t>
            </a:r>
          </a:p>
        </p:txBody>
      </p:sp>
      <p:sp>
        <p:nvSpPr>
          <p:cNvPr id="4" name="Slide Number Placeholder 3">
            <a:extLst>
              <a:ext uri="{FF2B5EF4-FFF2-40B4-BE49-F238E27FC236}">
                <a16:creationId xmlns:a16="http://schemas.microsoft.com/office/drawing/2014/main" id="{8560F5CF-174B-3C48-BA51-8CF1313C61BA}"/>
              </a:ext>
            </a:extLst>
          </p:cNvPr>
          <p:cNvSpPr>
            <a:spLocks noGrp="1"/>
          </p:cNvSpPr>
          <p:nvPr>
            <p:ph type="sldNum" sz="quarter" idx="12"/>
          </p:nvPr>
        </p:nvSpPr>
        <p:spPr/>
        <p:txBody>
          <a:bodyPr anchor="ctr"/>
          <a:lstStyle/>
          <a:p>
            <a:pPr algn="ctr"/>
            <a:r>
              <a:rPr lang="en-US" dirty="0"/>
              <a:t> </a:t>
            </a:r>
          </a:p>
        </p:txBody>
      </p:sp>
      <p:sp>
        <p:nvSpPr>
          <p:cNvPr id="5" name="Rectangle 4">
            <a:extLst>
              <a:ext uri="{FF2B5EF4-FFF2-40B4-BE49-F238E27FC236}">
                <a16:creationId xmlns:a16="http://schemas.microsoft.com/office/drawing/2014/main" id="{4DBB6EB2-4B4C-5541-BC97-356C2A0B0C27}"/>
              </a:ext>
            </a:extLst>
          </p:cNvPr>
          <p:cNvSpPr/>
          <p:nvPr/>
        </p:nvSpPr>
        <p:spPr>
          <a:xfrm>
            <a:off x="567065" y="4183810"/>
            <a:ext cx="1682151" cy="100066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NXP FMUK66</a:t>
            </a:r>
          </a:p>
        </p:txBody>
      </p:sp>
      <p:sp>
        <p:nvSpPr>
          <p:cNvPr id="6" name="Rectangle 5">
            <a:extLst>
              <a:ext uri="{FF2B5EF4-FFF2-40B4-BE49-F238E27FC236}">
                <a16:creationId xmlns:a16="http://schemas.microsoft.com/office/drawing/2014/main" id="{95E9CF43-0D9C-D146-8844-F4A555693552}"/>
              </a:ext>
            </a:extLst>
          </p:cNvPr>
          <p:cNvSpPr/>
          <p:nvPr/>
        </p:nvSpPr>
        <p:spPr>
          <a:xfrm>
            <a:off x="4460678" y="4183809"/>
            <a:ext cx="1682151" cy="100066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Companion Computer (</a:t>
            </a:r>
            <a:r>
              <a:rPr lang="en-US" dirty="0" err="1">
                <a:solidFill>
                  <a:schemeClr val="bg1"/>
                </a:solidFill>
                <a:latin typeface="+mj-lt"/>
              </a:rPr>
              <a:t>NavQ</a:t>
            </a:r>
            <a:r>
              <a:rPr lang="en-US" dirty="0">
                <a:solidFill>
                  <a:schemeClr val="bg1"/>
                </a:solidFill>
                <a:latin typeface="+mj-lt"/>
              </a:rPr>
              <a:t>+)</a:t>
            </a:r>
          </a:p>
        </p:txBody>
      </p:sp>
      <p:sp>
        <p:nvSpPr>
          <p:cNvPr id="8" name="Rectangle 7">
            <a:extLst>
              <a:ext uri="{FF2B5EF4-FFF2-40B4-BE49-F238E27FC236}">
                <a16:creationId xmlns:a16="http://schemas.microsoft.com/office/drawing/2014/main" id="{4480A4DF-01EB-9A4C-B9BF-F10DB546E198}"/>
              </a:ext>
            </a:extLst>
          </p:cNvPr>
          <p:cNvSpPr/>
          <p:nvPr/>
        </p:nvSpPr>
        <p:spPr>
          <a:xfrm>
            <a:off x="6234309" y="4183809"/>
            <a:ext cx="1682151" cy="100066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UCANS32K</a:t>
            </a:r>
          </a:p>
        </p:txBody>
      </p:sp>
      <p:sp>
        <p:nvSpPr>
          <p:cNvPr id="9" name="Rectangle 8">
            <a:extLst>
              <a:ext uri="{FF2B5EF4-FFF2-40B4-BE49-F238E27FC236}">
                <a16:creationId xmlns:a16="http://schemas.microsoft.com/office/drawing/2014/main" id="{8F18779B-A2DF-1D46-9275-F558D74C3488}"/>
              </a:ext>
            </a:extLst>
          </p:cNvPr>
          <p:cNvSpPr/>
          <p:nvPr/>
        </p:nvSpPr>
        <p:spPr>
          <a:xfrm>
            <a:off x="9733466" y="2905341"/>
            <a:ext cx="1682151" cy="100066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Teensy 3.2</a:t>
            </a:r>
          </a:p>
        </p:txBody>
      </p:sp>
      <p:cxnSp>
        <p:nvCxnSpPr>
          <p:cNvPr id="11" name="Straight Connector 10">
            <a:extLst>
              <a:ext uri="{FF2B5EF4-FFF2-40B4-BE49-F238E27FC236}">
                <a16:creationId xmlns:a16="http://schemas.microsoft.com/office/drawing/2014/main" id="{CA6D19C3-F09F-4148-9068-FC5B24B81AA2}"/>
              </a:ext>
            </a:extLst>
          </p:cNvPr>
          <p:cNvCxnSpPr/>
          <p:nvPr/>
        </p:nvCxnSpPr>
        <p:spPr>
          <a:xfrm>
            <a:off x="569343" y="6124755"/>
            <a:ext cx="11076317"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479EAA8-F938-CD46-8FF6-DE31EA5853C7}"/>
              </a:ext>
            </a:extLst>
          </p:cNvPr>
          <p:cNvCxnSpPr>
            <a:cxnSpLocks/>
            <a:stCxn id="5" idx="2"/>
          </p:cNvCxnSpPr>
          <p:nvPr/>
        </p:nvCxnSpPr>
        <p:spPr>
          <a:xfrm>
            <a:off x="1408141" y="5184473"/>
            <a:ext cx="0" cy="94028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AC08DC1-D81A-D24D-8821-B67C41144D37}"/>
              </a:ext>
            </a:extLst>
          </p:cNvPr>
          <p:cNvCxnSpPr>
            <a:cxnSpLocks/>
            <a:stCxn id="8" idx="2"/>
          </p:cNvCxnSpPr>
          <p:nvPr/>
        </p:nvCxnSpPr>
        <p:spPr>
          <a:xfrm>
            <a:off x="7075385" y="5184472"/>
            <a:ext cx="0" cy="94028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4CBE8B2-4455-DB48-91A0-0EB20A457BB3}"/>
              </a:ext>
            </a:extLst>
          </p:cNvPr>
          <p:cNvCxnSpPr>
            <a:cxnSpLocks/>
            <a:stCxn id="9" idx="2"/>
            <a:endCxn id="24" idx="0"/>
          </p:cNvCxnSpPr>
          <p:nvPr/>
        </p:nvCxnSpPr>
        <p:spPr>
          <a:xfrm>
            <a:off x="10574542" y="3906004"/>
            <a:ext cx="2" cy="27780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969FC89D-06A7-1543-8B18-CCBDBE83BBBA}"/>
              </a:ext>
            </a:extLst>
          </p:cNvPr>
          <p:cNvSpPr/>
          <p:nvPr/>
        </p:nvSpPr>
        <p:spPr>
          <a:xfrm>
            <a:off x="9733468" y="4183811"/>
            <a:ext cx="1682151" cy="1000663"/>
          </a:xfrm>
          <a:prstGeom prst="rect">
            <a:avLst/>
          </a:prstGeom>
          <a:ln/>
        </p:spPr>
        <p:style>
          <a:lnRef idx="2">
            <a:schemeClr val="dk1">
              <a:shade val="50000"/>
            </a:schemeClr>
          </a:lnRef>
          <a:fillRef idx="1">
            <a:schemeClr val="dk1"/>
          </a:fillRef>
          <a:effectRef idx="0">
            <a:schemeClr val="dk1"/>
          </a:effectRef>
          <a:fontRef idx="minor">
            <a:schemeClr val="lt1"/>
          </a:fontRef>
        </p:style>
        <p:txBody>
          <a:bodyPr lIns="182880" tIns="182880" rIns="182880" bIns="182880" rtlCol="0" anchor="ctr"/>
          <a:lstStyle/>
          <a:p>
            <a:pPr algn="ctr"/>
            <a:r>
              <a:rPr lang="en-US" dirty="0">
                <a:solidFill>
                  <a:schemeClr val="bg1"/>
                </a:solidFill>
                <a:latin typeface="+mj-lt"/>
              </a:rPr>
              <a:t>CAN </a:t>
            </a:r>
            <a:r>
              <a:rPr lang="en-US" dirty="0" err="1">
                <a:solidFill>
                  <a:schemeClr val="bg1"/>
                </a:solidFill>
                <a:latin typeface="+mj-lt"/>
              </a:rPr>
              <a:t>Transciever</a:t>
            </a:r>
            <a:endParaRPr lang="en-US" dirty="0">
              <a:solidFill>
                <a:schemeClr val="bg1"/>
              </a:solidFill>
              <a:latin typeface="+mj-lt"/>
            </a:endParaRPr>
          </a:p>
        </p:txBody>
      </p:sp>
      <p:cxnSp>
        <p:nvCxnSpPr>
          <p:cNvPr id="25" name="Straight Connector 24">
            <a:extLst>
              <a:ext uri="{FF2B5EF4-FFF2-40B4-BE49-F238E27FC236}">
                <a16:creationId xmlns:a16="http://schemas.microsoft.com/office/drawing/2014/main" id="{DFF7F728-8B7E-5D47-A0A8-1B4FF06C55F5}"/>
              </a:ext>
            </a:extLst>
          </p:cNvPr>
          <p:cNvCxnSpPr>
            <a:cxnSpLocks/>
            <a:stCxn id="26" idx="2"/>
            <a:endCxn id="9" idx="0"/>
          </p:cNvCxnSpPr>
          <p:nvPr/>
        </p:nvCxnSpPr>
        <p:spPr>
          <a:xfrm>
            <a:off x="10574542" y="2551870"/>
            <a:ext cx="0" cy="35347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81D65ECA-9808-BD41-8249-F399EE616181}"/>
              </a:ext>
            </a:extLst>
          </p:cNvPr>
          <p:cNvSpPr/>
          <p:nvPr/>
        </p:nvSpPr>
        <p:spPr>
          <a:xfrm>
            <a:off x="9733466" y="1551207"/>
            <a:ext cx="1682151" cy="1000663"/>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lIns="182880" tIns="182880" rIns="182880" bIns="182880" rtlCol="0" anchor="ctr"/>
          <a:lstStyle/>
          <a:p>
            <a:pPr algn="ctr"/>
            <a:r>
              <a:rPr lang="en-US" dirty="0">
                <a:solidFill>
                  <a:schemeClr val="bg1"/>
                </a:solidFill>
                <a:latin typeface="+mj-lt"/>
              </a:rPr>
              <a:t>LEDs</a:t>
            </a:r>
          </a:p>
        </p:txBody>
      </p:sp>
      <p:cxnSp>
        <p:nvCxnSpPr>
          <p:cNvPr id="34" name="Straight Connector 33">
            <a:extLst>
              <a:ext uri="{FF2B5EF4-FFF2-40B4-BE49-F238E27FC236}">
                <a16:creationId xmlns:a16="http://schemas.microsoft.com/office/drawing/2014/main" id="{F65A74FF-D59C-254F-A9F2-9ED77161CBD0}"/>
              </a:ext>
            </a:extLst>
          </p:cNvPr>
          <p:cNvCxnSpPr>
            <a:cxnSpLocks/>
            <a:stCxn id="6" idx="2"/>
          </p:cNvCxnSpPr>
          <p:nvPr/>
        </p:nvCxnSpPr>
        <p:spPr>
          <a:xfrm>
            <a:off x="5301754" y="5184472"/>
            <a:ext cx="0" cy="94028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6730A1FE-0E8B-5845-8D3C-DA64310A6244}"/>
              </a:ext>
            </a:extLst>
          </p:cNvPr>
          <p:cNvSpPr/>
          <p:nvPr/>
        </p:nvSpPr>
        <p:spPr>
          <a:xfrm>
            <a:off x="6234308" y="2905339"/>
            <a:ext cx="1682151" cy="1000663"/>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lIns="182880" tIns="182880" rIns="182880" bIns="182880" rtlCol="0" anchor="ctr"/>
          <a:lstStyle/>
          <a:p>
            <a:pPr algn="ctr"/>
            <a:r>
              <a:rPr lang="en-US" dirty="0">
                <a:solidFill>
                  <a:schemeClr val="bg1"/>
                </a:solidFill>
                <a:latin typeface="+mj-lt"/>
              </a:rPr>
              <a:t>PX4 Compatible GPS Module</a:t>
            </a:r>
          </a:p>
        </p:txBody>
      </p:sp>
      <p:cxnSp>
        <p:nvCxnSpPr>
          <p:cNvPr id="38" name="Straight Connector 37">
            <a:extLst>
              <a:ext uri="{FF2B5EF4-FFF2-40B4-BE49-F238E27FC236}">
                <a16:creationId xmlns:a16="http://schemas.microsoft.com/office/drawing/2014/main" id="{B67DC06E-EB36-D346-A552-7E10F6C90CE2}"/>
              </a:ext>
            </a:extLst>
          </p:cNvPr>
          <p:cNvCxnSpPr>
            <a:cxnSpLocks/>
            <a:stCxn id="37" idx="2"/>
            <a:endCxn id="8" idx="0"/>
          </p:cNvCxnSpPr>
          <p:nvPr/>
        </p:nvCxnSpPr>
        <p:spPr>
          <a:xfrm>
            <a:off x="7075384" y="3906002"/>
            <a:ext cx="1" cy="27780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C5505B5-E28E-C74F-929A-BEC1828AB3B6}"/>
              </a:ext>
            </a:extLst>
          </p:cNvPr>
          <p:cNvCxnSpPr>
            <a:cxnSpLocks/>
            <a:stCxn id="24" idx="2"/>
          </p:cNvCxnSpPr>
          <p:nvPr/>
        </p:nvCxnSpPr>
        <p:spPr>
          <a:xfrm>
            <a:off x="10574544" y="5184474"/>
            <a:ext cx="0" cy="94028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C1078A9A-1D29-6D47-A731-35702DE7EF67}"/>
              </a:ext>
            </a:extLst>
          </p:cNvPr>
          <p:cNvSpPr/>
          <p:nvPr/>
        </p:nvSpPr>
        <p:spPr>
          <a:xfrm>
            <a:off x="2367379" y="4183809"/>
            <a:ext cx="971549" cy="100066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ESC</a:t>
            </a:r>
          </a:p>
        </p:txBody>
      </p:sp>
      <p:sp>
        <p:nvSpPr>
          <p:cNvPr id="45" name="Rectangle 44">
            <a:extLst>
              <a:ext uri="{FF2B5EF4-FFF2-40B4-BE49-F238E27FC236}">
                <a16:creationId xmlns:a16="http://schemas.microsoft.com/office/drawing/2014/main" id="{AD59B983-458B-CC4D-9219-983FC7B58D49}"/>
              </a:ext>
            </a:extLst>
          </p:cNvPr>
          <p:cNvSpPr/>
          <p:nvPr/>
        </p:nvSpPr>
        <p:spPr>
          <a:xfrm>
            <a:off x="3414028" y="4191450"/>
            <a:ext cx="971549" cy="100066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ESC</a:t>
            </a:r>
          </a:p>
        </p:txBody>
      </p:sp>
      <p:cxnSp>
        <p:nvCxnSpPr>
          <p:cNvPr id="48" name="Straight Connector 47">
            <a:extLst>
              <a:ext uri="{FF2B5EF4-FFF2-40B4-BE49-F238E27FC236}">
                <a16:creationId xmlns:a16="http://schemas.microsoft.com/office/drawing/2014/main" id="{103B67BD-5632-8E40-A07E-7DA2C4B52E5A}"/>
              </a:ext>
            </a:extLst>
          </p:cNvPr>
          <p:cNvCxnSpPr>
            <a:cxnSpLocks/>
            <a:stCxn id="44" idx="2"/>
          </p:cNvCxnSpPr>
          <p:nvPr/>
        </p:nvCxnSpPr>
        <p:spPr>
          <a:xfrm>
            <a:off x="2853154" y="5184472"/>
            <a:ext cx="0" cy="94028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46F240E-56FC-F043-BD42-86BB5E8EC9C4}"/>
              </a:ext>
            </a:extLst>
          </p:cNvPr>
          <p:cNvCxnSpPr>
            <a:cxnSpLocks/>
            <a:stCxn id="45" idx="2"/>
          </p:cNvCxnSpPr>
          <p:nvPr/>
        </p:nvCxnSpPr>
        <p:spPr>
          <a:xfrm>
            <a:off x="3899803" y="5192113"/>
            <a:ext cx="0" cy="94028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38017EEF-4BF4-D746-8066-9671B39ADBE6}"/>
              </a:ext>
            </a:extLst>
          </p:cNvPr>
          <p:cNvSpPr/>
          <p:nvPr/>
        </p:nvSpPr>
        <p:spPr>
          <a:xfrm>
            <a:off x="4460678" y="2905339"/>
            <a:ext cx="1682151" cy="1000663"/>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lIns="182880" tIns="182880" rIns="182880" bIns="182880" rtlCol="0" anchor="ctr"/>
          <a:lstStyle/>
          <a:p>
            <a:pPr algn="ctr"/>
            <a:r>
              <a:rPr lang="en-US" dirty="0" err="1">
                <a:solidFill>
                  <a:schemeClr val="bg1"/>
                </a:solidFill>
                <a:latin typeface="+mj-lt"/>
              </a:rPr>
              <a:t>ToF</a:t>
            </a:r>
            <a:r>
              <a:rPr lang="en-US" dirty="0">
                <a:solidFill>
                  <a:schemeClr val="bg1"/>
                </a:solidFill>
                <a:latin typeface="+mj-lt"/>
              </a:rPr>
              <a:t> Sensor</a:t>
            </a:r>
          </a:p>
        </p:txBody>
      </p:sp>
      <p:cxnSp>
        <p:nvCxnSpPr>
          <p:cNvPr id="55" name="Straight Connector 54">
            <a:extLst>
              <a:ext uri="{FF2B5EF4-FFF2-40B4-BE49-F238E27FC236}">
                <a16:creationId xmlns:a16="http://schemas.microsoft.com/office/drawing/2014/main" id="{586986D0-0AED-3246-B7D5-E3548B497E2C}"/>
              </a:ext>
            </a:extLst>
          </p:cNvPr>
          <p:cNvCxnSpPr>
            <a:cxnSpLocks/>
            <a:stCxn id="54" idx="2"/>
            <a:endCxn id="6" idx="0"/>
          </p:cNvCxnSpPr>
          <p:nvPr/>
        </p:nvCxnSpPr>
        <p:spPr>
          <a:xfrm>
            <a:off x="5301754" y="3906002"/>
            <a:ext cx="0" cy="27780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A830AF1C-A96D-1043-B6A7-8805AB36D44C}"/>
              </a:ext>
            </a:extLst>
          </p:cNvPr>
          <p:cNvSpPr/>
          <p:nvPr/>
        </p:nvSpPr>
        <p:spPr>
          <a:xfrm>
            <a:off x="2129315" y="1298984"/>
            <a:ext cx="1086516" cy="606244"/>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lIns="182880" tIns="182880" rIns="182880" bIns="182880" rtlCol="0" anchor="ctr"/>
          <a:lstStyle/>
          <a:p>
            <a:pPr algn="ctr"/>
            <a:r>
              <a:rPr lang="en-US" sz="1050" dirty="0">
                <a:solidFill>
                  <a:schemeClr val="bg1"/>
                </a:solidFill>
                <a:latin typeface="+mj-lt"/>
              </a:rPr>
              <a:t>Peripheral</a:t>
            </a:r>
          </a:p>
        </p:txBody>
      </p:sp>
      <p:sp>
        <p:nvSpPr>
          <p:cNvPr id="82" name="Rectangle 81">
            <a:extLst>
              <a:ext uri="{FF2B5EF4-FFF2-40B4-BE49-F238E27FC236}">
                <a16:creationId xmlns:a16="http://schemas.microsoft.com/office/drawing/2014/main" id="{6A2A7017-5ED6-0247-8BB7-2A41F4568DA6}"/>
              </a:ext>
            </a:extLst>
          </p:cNvPr>
          <p:cNvSpPr/>
          <p:nvPr/>
        </p:nvSpPr>
        <p:spPr>
          <a:xfrm>
            <a:off x="883955" y="1298984"/>
            <a:ext cx="1086516" cy="606244"/>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050" dirty="0">
                <a:solidFill>
                  <a:schemeClr val="bg1"/>
                </a:solidFill>
                <a:latin typeface="+mj-lt"/>
              </a:rPr>
              <a:t>UAVCAN Node</a:t>
            </a:r>
          </a:p>
        </p:txBody>
      </p:sp>
      <p:sp>
        <p:nvSpPr>
          <p:cNvPr id="83" name="Rectangle 82">
            <a:extLst>
              <a:ext uri="{FF2B5EF4-FFF2-40B4-BE49-F238E27FC236}">
                <a16:creationId xmlns:a16="http://schemas.microsoft.com/office/drawing/2014/main" id="{A3A00F49-95E1-824C-AFDB-676784AF70CC}"/>
              </a:ext>
            </a:extLst>
          </p:cNvPr>
          <p:cNvSpPr/>
          <p:nvPr/>
        </p:nvSpPr>
        <p:spPr>
          <a:xfrm>
            <a:off x="1495305" y="1976217"/>
            <a:ext cx="1086516" cy="606244"/>
          </a:xfrm>
          <a:prstGeom prst="rect">
            <a:avLst/>
          </a:prstGeom>
          <a:ln/>
        </p:spPr>
        <p:style>
          <a:lnRef idx="2">
            <a:schemeClr val="dk1">
              <a:shade val="50000"/>
            </a:schemeClr>
          </a:lnRef>
          <a:fillRef idx="1">
            <a:schemeClr val="dk1"/>
          </a:fillRef>
          <a:effectRef idx="0">
            <a:schemeClr val="dk1"/>
          </a:effectRef>
          <a:fontRef idx="minor">
            <a:schemeClr val="lt1"/>
          </a:fontRef>
        </p:style>
        <p:txBody>
          <a:bodyPr lIns="182880" tIns="182880" rIns="182880" bIns="182880" rtlCol="0" anchor="ctr"/>
          <a:lstStyle/>
          <a:p>
            <a:pPr algn="ctr"/>
            <a:r>
              <a:rPr lang="en-US" sz="1050" dirty="0">
                <a:solidFill>
                  <a:schemeClr val="bg1"/>
                </a:solidFill>
                <a:latin typeface="+mj-lt"/>
              </a:rPr>
              <a:t>CAN </a:t>
            </a:r>
            <a:r>
              <a:rPr lang="en-US" sz="1050" dirty="0" err="1">
                <a:solidFill>
                  <a:schemeClr val="bg1"/>
                </a:solidFill>
                <a:latin typeface="+mj-lt"/>
              </a:rPr>
              <a:t>Transciever</a:t>
            </a:r>
            <a:endParaRPr lang="en-US" sz="1050" dirty="0">
              <a:solidFill>
                <a:schemeClr val="bg1"/>
              </a:solidFill>
              <a:latin typeface="+mj-lt"/>
            </a:endParaRPr>
          </a:p>
        </p:txBody>
      </p:sp>
      <p:sp>
        <p:nvSpPr>
          <p:cNvPr id="84" name="Rectangle 83">
            <a:extLst>
              <a:ext uri="{FF2B5EF4-FFF2-40B4-BE49-F238E27FC236}">
                <a16:creationId xmlns:a16="http://schemas.microsoft.com/office/drawing/2014/main" id="{77BBDC81-D363-6E48-BB4C-B616DF311CB2}"/>
              </a:ext>
            </a:extLst>
          </p:cNvPr>
          <p:cNvSpPr/>
          <p:nvPr/>
        </p:nvSpPr>
        <p:spPr>
          <a:xfrm>
            <a:off x="567065" y="914413"/>
            <a:ext cx="2942996" cy="1759777"/>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l"/>
            <a:endParaRPr lang="en-US" dirty="0">
              <a:solidFill>
                <a:schemeClr val="bg1"/>
              </a:solidFill>
              <a:latin typeface="+mj-lt"/>
            </a:endParaRPr>
          </a:p>
        </p:txBody>
      </p:sp>
      <p:sp>
        <p:nvSpPr>
          <p:cNvPr id="85" name="TextBox 84">
            <a:extLst>
              <a:ext uri="{FF2B5EF4-FFF2-40B4-BE49-F238E27FC236}">
                <a16:creationId xmlns:a16="http://schemas.microsoft.com/office/drawing/2014/main" id="{B503218A-47AC-194C-A32F-D3B0B04EA328}"/>
              </a:ext>
            </a:extLst>
          </p:cNvPr>
          <p:cNvSpPr txBox="1"/>
          <p:nvPr/>
        </p:nvSpPr>
        <p:spPr>
          <a:xfrm>
            <a:off x="1823218" y="898612"/>
            <a:ext cx="430690" cy="253011"/>
          </a:xfrm>
          <a:prstGeom prst="rect">
            <a:avLst/>
          </a:prstGeom>
          <a:noFill/>
        </p:spPr>
        <p:txBody>
          <a:bodyPr wrap="none" lIns="91440" tIns="45720" rIns="91440" rtlCol="0" anchor="t">
            <a:noAutofit/>
          </a:bodyPr>
          <a:lstStyle/>
          <a:p>
            <a:pPr algn="l">
              <a:spcBef>
                <a:spcPts val="600"/>
              </a:spcBef>
            </a:pPr>
            <a:r>
              <a:rPr lang="en-US" sz="1700" dirty="0">
                <a:latin typeface="Arial" panose="020B0604020202020204" pitchFamily="34" charset="0"/>
                <a:cs typeface="Arial" panose="020B0604020202020204" pitchFamily="34" charset="0"/>
              </a:rPr>
              <a:t>Key</a:t>
            </a:r>
          </a:p>
        </p:txBody>
      </p:sp>
      <p:sp>
        <p:nvSpPr>
          <p:cNvPr id="10" name="TextBox 9">
            <a:extLst>
              <a:ext uri="{FF2B5EF4-FFF2-40B4-BE49-F238E27FC236}">
                <a16:creationId xmlns:a16="http://schemas.microsoft.com/office/drawing/2014/main" id="{EA2745A8-533B-FA46-A6AA-6D3DE71EC72E}"/>
              </a:ext>
            </a:extLst>
          </p:cNvPr>
          <p:cNvSpPr txBox="1"/>
          <p:nvPr/>
        </p:nvSpPr>
        <p:spPr>
          <a:xfrm>
            <a:off x="4551286" y="6526305"/>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33" name="Rectangle 32">
            <a:extLst>
              <a:ext uri="{FF2B5EF4-FFF2-40B4-BE49-F238E27FC236}">
                <a16:creationId xmlns:a16="http://schemas.microsoft.com/office/drawing/2014/main" id="{D1BC7478-B7A4-3540-9D56-64CE67493CDA}"/>
              </a:ext>
            </a:extLst>
          </p:cNvPr>
          <p:cNvSpPr/>
          <p:nvPr/>
        </p:nvSpPr>
        <p:spPr>
          <a:xfrm>
            <a:off x="7983885" y="4183809"/>
            <a:ext cx="1682151" cy="100066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dirty="0">
                <a:solidFill>
                  <a:schemeClr val="bg1"/>
                </a:solidFill>
                <a:latin typeface="+mj-lt"/>
              </a:rPr>
              <a:t>UCANS32K</a:t>
            </a:r>
          </a:p>
        </p:txBody>
      </p:sp>
      <p:cxnSp>
        <p:nvCxnSpPr>
          <p:cNvPr id="35" name="Straight Connector 34">
            <a:extLst>
              <a:ext uri="{FF2B5EF4-FFF2-40B4-BE49-F238E27FC236}">
                <a16:creationId xmlns:a16="http://schemas.microsoft.com/office/drawing/2014/main" id="{66CFEF58-FB7F-0347-9209-DC53D1644E54}"/>
              </a:ext>
            </a:extLst>
          </p:cNvPr>
          <p:cNvCxnSpPr>
            <a:cxnSpLocks/>
            <a:stCxn id="33" idx="2"/>
          </p:cNvCxnSpPr>
          <p:nvPr/>
        </p:nvCxnSpPr>
        <p:spPr>
          <a:xfrm>
            <a:off x="8824961" y="5184472"/>
            <a:ext cx="0" cy="94028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4BA7A4FE-2EE0-3D47-9E39-AC4F55DB628B}"/>
              </a:ext>
            </a:extLst>
          </p:cNvPr>
          <p:cNvSpPr/>
          <p:nvPr/>
        </p:nvSpPr>
        <p:spPr>
          <a:xfrm>
            <a:off x="7983884" y="2905339"/>
            <a:ext cx="1682151" cy="1000663"/>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lIns="182880" tIns="182880" rIns="182880" bIns="182880" rtlCol="0" anchor="ctr"/>
          <a:lstStyle/>
          <a:p>
            <a:pPr algn="ctr"/>
            <a:r>
              <a:rPr lang="en-US" dirty="0">
                <a:solidFill>
                  <a:schemeClr val="bg1"/>
                </a:solidFill>
                <a:latin typeface="+mj-lt"/>
              </a:rPr>
              <a:t>Servo</a:t>
            </a:r>
          </a:p>
        </p:txBody>
      </p:sp>
      <p:cxnSp>
        <p:nvCxnSpPr>
          <p:cNvPr id="39" name="Straight Connector 38">
            <a:extLst>
              <a:ext uri="{FF2B5EF4-FFF2-40B4-BE49-F238E27FC236}">
                <a16:creationId xmlns:a16="http://schemas.microsoft.com/office/drawing/2014/main" id="{14DC4453-A3A0-5D48-8A79-050504D41F44}"/>
              </a:ext>
            </a:extLst>
          </p:cNvPr>
          <p:cNvCxnSpPr>
            <a:cxnSpLocks/>
            <a:stCxn id="36" idx="2"/>
            <a:endCxn id="33" idx="0"/>
          </p:cNvCxnSpPr>
          <p:nvPr/>
        </p:nvCxnSpPr>
        <p:spPr>
          <a:xfrm>
            <a:off x="8824960" y="3906002"/>
            <a:ext cx="1" cy="27780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F24A9C8-46D2-5E40-A9E7-B27E9522A10F}"/>
              </a:ext>
            </a:extLst>
          </p:cNvPr>
          <p:cNvSpPr txBox="1"/>
          <p:nvPr/>
        </p:nvSpPr>
        <p:spPr>
          <a:xfrm>
            <a:off x="8166847" y="2223247"/>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76AB34A7-7959-7046-A1C1-1862B2D7CAF6}"/>
              </a:ext>
            </a:extLst>
          </p:cNvPr>
          <p:cNvSpPr/>
          <p:nvPr/>
        </p:nvSpPr>
        <p:spPr>
          <a:xfrm>
            <a:off x="2367379" y="2905061"/>
            <a:ext cx="964172" cy="1000663"/>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lIns="182880" tIns="182880" rIns="182880" bIns="182880" rtlCol="0" anchor="ctr"/>
          <a:lstStyle/>
          <a:p>
            <a:pPr algn="ctr"/>
            <a:r>
              <a:rPr lang="en-US" sz="1600" dirty="0">
                <a:solidFill>
                  <a:schemeClr val="bg1"/>
                </a:solidFill>
                <a:latin typeface="+mj-lt"/>
              </a:rPr>
              <a:t>BLDC Motor</a:t>
            </a:r>
          </a:p>
        </p:txBody>
      </p:sp>
      <p:sp>
        <p:nvSpPr>
          <p:cNvPr id="42" name="Rectangle 41">
            <a:extLst>
              <a:ext uri="{FF2B5EF4-FFF2-40B4-BE49-F238E27FC236}">
                <a16:creationId xmlns:a16="http://schemas.microsoft.com/office/drawing/2014/main" id="{AD6B49CE-2D84-F04F-BC02-707CA9304BFD}"/>
              </a:ext>
            </a:extLst>
          </p:cNvPr>
          <p:cNvSpPr/>
          <p:nvPr/>
        </p:nvSpPr>
        <p:spPr>
          <a:xfrm>
            <a:off x="3414028" y="2905339"/>
            <a:ext cx="964172" cy="1000663"/>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lIns="182880" tIns="182880" rIns="182880" bIns="182880" rtlCol="0" anchor="ctr"/>
          <a:lstStyle/>
          <a:p>
            <a:pPr algn="ctr"/>
            <a:r>
              <a:rPr lang="en-US" sz="1600" dirty="0">
                <a:solidFill>
                  <a:schemeClr val="bg1"/>
                </a:solidFill>
                <a:latin typeface="+mj-lt"/>
              </a:rPr>
              <a:t>BLDC Motor</a:t>
            </a:r>
          </a:p>
        </p:txBody>
      </p:sp>
      <p:cxnSp>
        <p:nvCxnSpPr>
          <p:cNvPr id="43" name="Straight Connector 42">
            <a:extLst>
              <a:ext uri="{FF2B5EF4-FFF2-40B4-BE49-F238E27FC236}">
                <a16:creationId xmlns:a16="http://schemas.microsoft.com/office/drawing/2014/main" id="{1A951740-E5CF-E740-A38D-68369F8B0504}"/>
              </a:ext>
            </a:extLst>
          </p:cNvPr>
          <p:cNvCxnSpPr>
            <a:cxnSpLocks/>
            <a:stCxn id="44" idx="0"/>
            <a:endCxn id="40" idx="2"/>
          </p:cNvCxnSpPr>
          <p:nvPr/>
        </p:nvCxnSpPr>
        <p:spPr>
          <a:xfrm flipH="1" flipV="1">
            <a:off x="2849465" y="3905724"/>
            <a:ext cx="3689" cy="27808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275D9E3-D6F7-CA43-95B8-B92157283B04}"/>
              </a:ext>
            </a:extLst>
          </p:cNvPr>
          <p:cNvCxnSpPr>
            <a:cxnSpLocks/>
            <a:stCxn id="42" idx="2"/>
            <a:endCxn id="45" idx="0"/>
          </p:cNvCxnSpPr>
          <p:nvPr/>
        </p:nvCxnSpPr>
        <p:spPr>
          <a:xfrm>
            <a:off x="3896114" y="3906002"/>
            <a:ext cx="3689" cy="285448"/>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69741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31799-D4E6-2841-BFC9-6E7173E3A203}"/>
              </a:ext>
            </a:extLst>
          </p:cNvPr>
          <p:cNvSpPr>
            <a:spLocks noGrp="1"/>
          </p:cNvSpPr>
          <p:nvPr>
            <p:ph type="title"/>
          </p:nvPr>
        </p:nvSpPr>
        <p:spPr/>
        <p:txBody>
          <a:bodyPr/>
          <a:lstStyle/>
          <a:p>
            <a:r>
              <a:rPr lang="en-US" dirty="0"/>
              <a:t>Closing thoughts</a:t>
            </a:r>
          </a:p>
        </p:txBody>
      </p:sp>
      <p:sp>
        <p:nvSpPr>
          <p:cNvPr id="3" name="Content Placeholder 2">
            <a:extLst>
              <a:ext uri="{FF2B5EF4-FFF2-40B4-BE49-F238E27FC236}">
                <a16:creationId xmlns:a16="http://schemas.microsoft.com/office/drawing/2014/main" id="{7ACCDAA3-A2E7-7F45-AD9A-EE4EBA3455FF}"/>
              </a:ext>
            </a:extLst>
          </p:cNvPr>
          <p:cNvSpPr>
            <a:spLocks noGrp="1"/>
          </p:cNvSpPr>
          <p:nvPr>
            <p:ph idx="1"/>
          </p:nvPr>
        </p:nvSpPr>
        <p:spPr/>
        <p:txBody>
          <a:bodyPr/>
          <a:lstStyle/>
          <a:p>
            <a:r>
              <a:rPr lang="en-US" dirty="0"/>
              <a:t>Check out the UAVCAN guide and specification by going to </a:t>
            </a:r>
            <a:r>
              <a:rPr lang="en-US" dirty="0">
                <a:hlinkClick r:id="rId3"/>
              </a:rPr>
              <a:t>https://</a:t>
            </a:r>
            <a:r>
              <a:rPr lang="en-US" dirty="0" err="1">
                <a:hlinkClick r:id="rId3"/>
              </a:rPr>
              <a:t>uavcan.org</a:t>
            </a:r>
            <a:r>
              <a:rPr lang="en-US" dirty="0">
                <a:hlinkClick r:id="rId3"/>
              </a:rPr>
              <a:t>/</a:t>
            </a:r>
            <a:endParaRPr lang="en-US" dirty="0"/>
          </a:p>
          <a:p>
            <a:r>
              <a:rPr lang="en-US" dirty="0"/>
              <a:t>Consider using UAVCAN in your projects</a:t>
            </a:r>
          </a:p>
          <a:p>
            <a:r>
              <a:rPr lang="en-US" dirty="0"/>
              <a:t>Read through the code in the </a:t>
            </a:r>
            <a:r>
              <a:rPr lang="en-US" dirty="0" err="1"/>
              <a:t>socketcan_canard</a:t>
            </a:r>
            <a:r>
              <a:rPr lang="en-US" dirty="0"/>
              <a:t> repository (</a:t>
            </a:r>
            <a:r>
              <a:rPr lang="en-US" dirty="0">
                <a:hlinkClick r:id="rId4"/>
              </a:rPr>
              <a:t>https://github.com/NXPHovergames/socketcan_canard</a:t>
            </a:r>
            <a:r>
              <a:rPr lang="en-US" dirty="0"/>
              <a:t>)</a:t>
            </a:r>
          </a:p>
          <a:p>
            <a:endParaRPr lang="en-US" dirty="0"/>
          </a:p>
        </p:txBody>
      </p:sp>
      <p:sp>
        <p:nvSpPr>
          <p:cNvPr id="4" name="Slide Number Placeholder 3">
            <a:extLst>
              <a:ext uri="{FF2B5EF4-FFF2-40B4-BE49-F238E27FC236}">
                <a16:creationId xmlns:a16="http://schemas.microsoft.com/office/drawing/2014/main" id="{362AE3EC-EA50-264D-830C-DA3531048AB5}"/>
              </a:ext>
            </a:extLst>
          </p:cNvPr>
          <p:cNvSpPr>
            <a:spLocks noGrp="1"/>
          </p:cNvSpPr>
          <p:nvPr>
            <p:ph type="sldNum" sz="quarter" idx="12"/>
          </p:nvPr>
        </p:nvSpPr>
        <p:spPr/>
        <p:txBody>
          <a:bodyPr/>
          <a:lstStyle/>
          <a:p>
            <a:fld id="{F10AA3A4-9D6D-A940-92E7-A41C5CEBD5FA}" type="slidenum">
              <a:rPr lang="en-US" smtClean="0"/>
              <a:t>30</a:t>
            </a:fld>
            <a:endParaRPr lang="en-US" dirty="0"/>
          </a:p>
        </p:txBody>
      </p:sp>
      <p:pic>
        <p:nvPicPr>
          <p:cNvPr id="5" name="Picture 4">
            <a:extLst>
              <a:ext uri="{FF2B5EF4-FFF2-40B4-BE49-F238E27FC236}">
                <a16:creationId xmlns:a16="http://schemas.microsoft.com/office/drawing/2014/main" id="{E718B47F-C5FD-9942-9A98-1008C950B624}"/>
              </a:ext>
            </a:extLst>
          </p:cNvPr>
          <p:cNvPicPr>
            <a:picLocks noChangeAspect="1"/>
          </p:cNvPicPr>
          <p:nvPr/>
        </p:nvPicPr>
        <p:blipFill>
          <a:blip r:embed="rId5"/>
          <a:stretch>
            <a:fillRect/>
          </a:stretch>
        </p:blipFill>
        <p:spPr>
          <a:xfrm>
            <a:off x="3695700" y="3143215"/>
            <a:ext cx="4800600" cy="3396732"/>
          </a:xfrm>
          <a:prstGeom prst="rect">
            <a:avLst/>
          </a:prstGeom>
        </p:spPr>
      </p:pic>
    </p:spTree>
    <p:extLst>
      <p:ext uri="{BB962C8B-B14F-4D97-AF65-F5344CB8AC3E}">
        <p14:creationId xmlns:p14="http://schemas.microsoft.com/office/powerpoint/2010/main" val="26475258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188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F5F34-26D2-2844-8132-1393D48FF2D1}"/>
              </a:ext>
            </a:extLst>
          </p:cNvPr>
          <p:cNvSpPr>
            <a:spLocks noGrp="1"/>
          </p:cNvSpPr>
          <p:nvPr>
            <p:ph type="title"/>
          </p:nvPr>
        </p:nvSpPr>
        <p:spPr/>
        <p:txBody>
          <a:bodyPr/>
          <a:lstStyle/>
          <a:p>
            <a:r>
              <a:rPr lang="en-US" dirty="0" err="1"/>
              <a:t>uavcan</a:t>
            </a:r>
            <a:endParaRPr lang="en-US" dirty="0"/>
          </a:p>
        </p:txBody>
      </p:sp>
      <p:sp>
        <p:nvSpPr>
          <p:cNvPr id="3" name="Content Placeholder 2">
            <a:extLst>
              <a:ext uri="{FF2B5EF4-FFF2-40B4-BE49-F238E27FC236}">
                <a16:creationId xmlns:a16="http://schemas.microsoft.com/office/drawing/2014/main" id="{5537F0D6-103F-9A48-9DCD-B6ABD3685DBB}"/>
              </a:ext>
            </a:extLst>
          </p:cNvPr>
          <p:cNvSpPr>
            <a:spLocks noGrp="1"/>
          </p:cNvSpPr>
          <p:nvPr>
            <p:ph idx="1"/>
          </p:nvPr>
        </p:nvSpPr>
        <p:spPr>
          <a:xfrm>
            <a:off x="394773" y="1262418"/>
            <a:ext cx="11463852" cy="2646850"/>
          </a:xfrm>
        </p:spPr>
        <p:txBody>
          <a:bodyPr>
            <a:normAutofit/>
          </a:bodyPr>
          <a:lstStyle/>
          <a:p>
            <a:r>
              <a:rPr lang="en-US" dirty="0"/>
              <a:t>Decentralized peer network, where each peer (node) has a unique numeric ID.</a:t>
            </a:r>
          </a:p>
          <a:p>
            <a:r>
              <a:rPr lang="en-US" dirty="0"/>
              <a:t>Publish/subscribe model for various transports such as Ethernet, CAN, etc.</a:t>
            </a:r>
          </a:p>
          <a:p>
            <a:r>
              <a:rPr lang="en-US" dirty="0"/>
              <a:t>Messages defined and serialized using DSDL (Data Structure Description Language)</a:t>
            </a:r>
          </a:p>
          <a:p>
            <a:r>
              <a:rPr lang="en-US" dirty="0"/>
              <a:t>Messages are exchanged between nodes and grouped into subjects</a:t>
            </a:r>
          </a:p>
          <a:p>
            <a:r>
              <a:rPr lang="en-US" dirty="0"/>
              <a:t>Public regulated data types define standardized messages</a:t>
            </a:r>
          </a:p>
          <a:p>
            <a:endParaRPr lang="en-US" dirty="0"/>
          </a:p>
        </p:txBody>
      </p:sp>
      <p:pic>
        <p:nvPicPr>
          <p:cNvPr id="2050" name="Picture 2" descr="Uncomplicated Application-level Vehicular Computing And Networking - UAVCAN  - Zubax Robotics">
            <a:extLst>
              <a:ext uri="{FF2B5EF4-FFF2-40B4-BE49-F238E27FC236}">
                <a16:creationId xmlns:a16="http://schemas.microsoft.com/office/drawing/2014/main" id="{3EAE4486-1072-AD49-B1E7-9983D3A4F2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9361" y="4214732"/>
            <a:ext cx="5964524" cy="1380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0613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073E6-43A8-6444-8E77-856D9C0C09FC}"/>
              </a:ext>
            </a:extLst>
          </p:cNvPr>
          <p:cNvSpPr>
            <a:spLocks noGrp="1"/>
          </p:cNvSpPr>
          <p:nvPr>
            <p:ph type="title"/>
          </p:nvPr>
        </p:nvSpPr>
        <p:spPr/>
        <p:txBody>
          <a:bodyPr/>
          <a:lstStyle/>
          <a:p>
            <a:r>
              <a:rPr lang="en-US" dirty="0"/>
              <a:t>Data structure description language (DSDL)</a:t>
            </a:r>
          </a:p>
        </p:txBody>
      </p:sp>
      <p:sp>
        <p:nvSpPr>
          <p:cNvPr id="3" name="Content Placeholder 2">
            <a:extLst>
              <a:ext uri="{FF2B5EF4-FFF2-40B4-BE49-F238E27FC236}">
                <a16:creationId xmlns:a16="http://schemas.microsoft.com/office/drawing/2014/main" id="{39155F1E-112F-A84F-B18D-60D49129828F}"/>
              </a:ext>
            </a:extLst>
          </p:cNvPr>
          <p:cNvSpPr>
            <a:spLocks noGrp="1"/>
          </p:cNvSpPr>
          <p:nvPr>
            <p:ph idx="1"/>
          </p:nvPr>
        </p:nvSpPr>
        <p:spPr>
          <a:xfrm>
            <a:off x="395931" y="1253331"/>
            <a:ext cx="5164609" cy="4351338"/>
          </a:xfrm>
        </p:spPr>
        <p:txBody>
          <a:bodyPr/>
          <a:lstStyle/>
          <a:p>
            <a:r>
              <a:rPr lang="en-US" dirty="0"/>
              <a:t>Message files (.</a:t>
            </a:r>
            <a:r>
              <a:rPr lang="en-US" dirty="0" err="1"/>
              <a:t>uavcan</a:t>
            </a:r>
            <a:r>
              <a:rPr lang="en-US" dirty="0"/>
              <a:t>) are written in DSDL</a:t>
            </a:r>
          </a:p>
          <a:p>
            <a:r>
              <a:rPr lang="en-US" dirty="0"/>
              <a:t>Nunavut is a tool written in Python for compiling DSDL into C headers</a:t>
            </a:r>
          </a:p>
          <a:p>
            <a:r>
              <a:rPr lang="en-US" dirty="0"/>
              <a:t>Compiled C header provides functions for serialization/deserialization</a:t>
            </a:r>
          </a:p>
          <a:p>
            <a:r>
              <a:rPr lang="en-US" dirty="0"/>
              <a:t>Pre-compiled to save processing power at runtime</a:t>
            </a:r>
          </a:p>
        </p:txBody>
      </p:sp>
      <p:sp>
        <p:nvSpPr>
          <p:cNvPr id="4" name="Rectangle 3">
            <a:extLst>
              <a:ext uri="{FF2B5EF4-FFF2-40B4-BE49-F238E27FC236}">
                <a16:creationId xmlns:a16="http://schemas.microsoft.com/office/drawing/2014/main" id="{958BE719-BDC5-8F42-AFA8-D9892739EF7F}"/>
              </a:ext>
            </a:extLst>
          </p:cNvPr>
          <p:cNvSpPr/>
          <p:nvPr/>
        </p:nvSpPr>
        <p:spPr>
          <a:xfrm>
            <a:off x="5977912" y="3191654"/>
            <a:ext cx="5952067" cy="61277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 </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nnvg</a:t>
            </a:r>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 --target-language c --target-endianness little --enable-serialization-asserts </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public_regulated_data_types</a:t>
            </a:r>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uavcan</a:t>
            </a:r>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 --lookup </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public_regulated_data_types</a:t>
            </a:r>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/reg</a:t>
            </a:r>
          </a:p>
          <a:p>
            <a:endParaRPr lang="en-US" dirty="0"/>
          </a:p>
        </p:txBody>
      </p:sp>
      <p:sp>
        <p:nvSpPr>
          <p:cNvPr id="5" name="Rectangle 4">
            <a:extLst>
              <a:ext uri="{FF2B5EF4-FFF2-40B4-BE49-F238E27FC236}">
                <a16:creationId xmlns:a16="http://schemas.microsoft.com/office/drawing/2014/main" id="{BFE2E692-03B5-7A4E-BB7F-195A3CC1C5F8}"/>
              </a:ext>
            </a:extLst>
          </p:cNvPr>
          <p:cNvSpPr/>
          <p:nvPr/>
        </p:nvSpPr>
        <p:spPr>
          <a:xfrm>
            <a:off x="5977911" y="4085956"/>
            <a:ext cx="5952067" cy="61277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 </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nnvg</a:t>
            </a:r>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 --target-language c --target-endianness little --enable-serialization-asserts </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public_regulated_data_types</a:t>
            </a:r>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/reg --lookup </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public_regulated_data_types</a:t>
            </a:r>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uavcan</a:t>
            </a:r>
            <a:endParaRPr lang="en-US" sz="1100" dirty="0">
              <a:solidFill>
                <a:srgbClr val="92D050"/>
              </a:solidFill>
              <a:latin typeface="Menlo" panose="020B0609030804020204" pitchFamily="49" charset="0"/>
              <a:ea typeface="Menlo" panose="020B0609030804020204" pitchFamily="49" charset="0"/>
              <a:cs typeface="Menlo" panose="020B0609030804020204" pitchFamily="49" charset="0"/>
            </a:endParaRPr>
          </a:p>
          <a:p>
            <a:endParaRPr lang="en-US" dirty="0"/>
          </a:p>
        </p:txBody>
      </p:sp>
      <p:sp>
        <p:nvSpPr>
          <p:cNvPr id="6" name="Rectangle 5">
            <a:extLst>
              <a:ext uri="{FF2B5EF4-FFF2-40B4-BE49-F238E27FC236}">
                <a16:creationId xmlns:a16="http://schemas.microsoft.com/office/drawing/2014/main" id="{5BB27DCD-D8A3-9043-838E-BE9E2E9C34B3}"/>
              </a:ext>
            </a:extLst>
          </p:cNvPr>
          <p:cNvSpPr/>
          <p:nvPr/>
        </p:nvSpPr>
        <p:spPr>
          <a:xfrm>
            <a:off x="5977911" y="1885911"/>
            <a:ext cx="5952067"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 pip3 install </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nunavut</a:t>
            </a:r>
            <a:endParaRPr lang="en-US" sz="1100" dirty="0">
              <a:solidFill>
                <a:srgbClr val="92D050"/>
              </a:solidFill>
              <a:latin typeface="Menlo" panose="020B0609030804020204" pitchFamily="49" charset="0"/>
              <a:ea typeface="Menlo" panose="020B0609030804020204" pitchFamily="49" charset="0"/>
              <a:cs typeface="Menlo" panose="020B0609030804020204" pitchFamily="49" charset="0"/>
            </a:endParaRPr>
          </a:p>
          <a:p>
            <a:endParaRPr lang="en-US" dirty="0"/>
          </a:p>
        </p:txBody>
      </p:sp>
      <p:sp>
        <p:nvSpPr>
          <p:cNvPr id="7" name="Rectangle 6">
            <a:extLst>
              <a:ext uri="{FF2B5EF4-FFF2-40B4-BE49-F238E27FC236}">
                <a16:creationId xmlns:a16="http://schemas.microsoft.com/office/drawing/2014/main" id="{FC05863E-A448-0640-B549-4BB05D32134A}"/>
              </a:ext>
            </a:extLst>
          </p:cNvPr>
          <p:cNvSpPr/>
          <p:nvPr/>
        </p:nvSpPr>
        <p:spPr>
          <a:xfrm>
            <a:off x="5977916" y="2546949"/>
            <a:ext cx="5952067"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 git clone https://</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github.com</a:t>
            </a:r>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uavcan</a:t>
            </a:r>
            <a:r>
              <a:rPr lang="en-US" sz="1100" dirty="0">
                <a:solidFill>
                  <a:srgbClr val="92D050"/>
                </a:solidFill>
                <a:latin typeface="Menlo" panose="020B0609030804020204" pitchFamily="49" charset="0"/>
                <a:ea typeface="Menlo" panose="020B0609030804020204" pitchFamily="49" charset="0"/>
                <a:cs typeface="Menlo" panose="020B0609030804020204" pitchFamily="49" charset="0"/>
              </a:rPr>
              <a:t>/</a:t>
            </a:r>
            <a:r>
              <a:rPr lang="en-US" sz="1100" dirty="0" err="1">
                <a:solidFill>
                  <a:srgbClr val="92D050"/>
                </a:solidFill>
                <a:latin typeface="Menlo" panose="020B0609030804020204" pitchFamily="49" charset="0"/>
                <a:ea typeface="Menlo" panose="020B0609030804020204" pitchFamily="49" charset="0"/>
                <a:cs typeface="Menlo" panose="020B0609030804020204" pitchFamily="49" charset="0"/>
              </a:rPr>
              <a:t>public_regulated_data_types</a:t>
            </a:r>
            <a:endParaRPr lang="en-US" sz="1100" dirty="0">
              <a:solidFill>
                <a:srgbClr val="92D050"/>
              </a:solidFill>
              <a:latin typeface="Menlo" panose="020B0609030804020204" pitchFamily="49" charset="0"/>
              <a:ea typeface="Menlo" panose="020B0609030804020204" pitchFamily="49" charset="0"/>
              <a:cs typeface="Menlo" panose="020B0609030804020204" pitchFamily="49" charset="0"/>
            </a:endParaRPr>
          </a:p>
          <a:p>
            <a:endParaRPr lang="en-US" dirty="0"/>
          </a:p>
        </p:txBody>
      </p:sp>
      <p:sp>
        <p:nvSpPr>
          <p:cNvPr id="8" name="TextBox 7">
            <a:extLst>
              <a:ext uri="{FF2B5EF4-FFF2-40B4-BE49-F238E27FC236}">
                <a16:creationId xmlns:a16="http://schemas.microsoft.com/office/drawing/2014/main" id="{05093088-D5FD-6946-B837-DB0828A87B15}"/>
              </a:ext>
            </a:extLst>
          </p:cNvPr>
          <p:cNvSpPr txBox="1"/>
          <p:nvPr/>
        </p:nvSpPr>
        <p:spPr>
          <a:xfrm>
            <a:off x="5945938" y="1262261"/>
            <a:ext cx="5786732" cy="369332"/>
          </a:xfrm>
          <a:prstGeom prst="rect">
            <a:avLst/>
          </a:prstGeom>
          <a:noFill/>
        </p:spPr>
        <p:txBody>
          <a:bodyPr wrap="square" rtlCol="0">
            <a:spAutoFit/>
          </a:bodyPr>
          <a:lstStyle/>
          <a:p>
            <a:r>
              <a:rPr lang="en-US" dirty="0"/>
              <a:t>Compiling DSDL:</a:t>
            </a:r>
          </a:p>
        </p:txBody>
      </p:sp>
      <p:sp>
        <p:nvSpPr>
          <p:cNvPr id="10" name="TextBox 9">
            <a:extLst>
              <a:ext uri="{FF2B5EF4-FFF2-40B4-BE49-F238E27FC236}">
                <a16:creationId xmlns:a16="http://schemas.microsoft.com/office/drawing/2014/main" id="{80F46C10-DB51-CA4F-8B3E-82C202CC2A9C}"/>
              </a:ext>
            </a:extLst>
          </p:cNvPr>
          <p:cNvSpPr txBox="1"/>
          <p:nvPr/>
        </p:nvSpPr>
        <p:spPr>
          <a:xfrm>
            <a:off x="5977911" y="1600092"/>
            <a:ext cx="5786732" cy="276999"/>
          </a:xfrm>
          <a:prstGeom prst="rect">
            <a:avLst/>
          </a:prstGeom>
          <a:noFill/>
        </p:spPr>
        <p:txBody>
          <a:bodyPr wrap="square" rtlCol="0">
            <a:spAutoFit/>
          </a:bodyPr>
          <a:lstStyle/>
          <a:p>
            <a:r>
              <a:rPr lang="en-US" sz="1200" dirty="0"/>
              <a:t>1. Install </a:t>
            </a:r>
            <a:r>
              <a:rPr lang="en-US" sz="1200" dirty="0" err="1"/>
              <a:t>nunavut</a:t>
            </a:r>
            <a:r>
              <a:rPr lang="en-US" sz="1200" dirty="0"/>
              <a:t> using Python pip</a:t>
            </a:r>
          </a:p>
        </p:txBody>
      </p:sp>
      <p:sp>
        <p:nvSpPr>
          <p:cNvPr id="11" name="TextBox 10">
            <a:extLst>
              <a:ext uri="{FF2B5EF4-FFF2-40B4-BE49-F238E27FC236}">
                <a16:creationId xmlns:a16="http://schemas.microsoft.com/office/drawing/2014/main" id="{D6436D0F-01DD-564D-B5E8-4B04936A96AA}"/>
              </a:ext>
            </a:extLst>
          </p:cNvPr>
          <p:cNvSpPr txBox="1"/>
          <p:nvPr/>
        </p:nvSpPr>
        <p:spPr>
          <a:xfrm>
            <a:off x="5977916" y="2253182"/>
            <a:ext cx="5786732" cy="276999"/>
          </a:xfrm>
          <a:prstGeom prst="rect">
            <a:avLst/>
          </a:prstGeom>
          <a:noFill/>
        </p:spPr>
        <p:txBody>
          <a:bodyPr wrap="square" rtlCol="0">
            <a:spAutoFit/>
          </a:bodyPr>
          <a:lstStyle/>
          <a:p>
            <a:r>
              <a:rPr lang="en-US" sz="1200" dirty="0"/>
              <a:t>2. Clone the UAVCAN Public Regulated Data Types</a:t>
            </a:r>
          </a:p>
        </p:txBody>
      </p:sp>
      <p:sp>
        <p:nvSpPr>
          <p:cNvPr id="12" name="TextBox 11">
            <a:extLst>
              <a:ext uri="{FF2B5EF4-FFF2-40B4-BE49-F238E27FC236}">
                <a16:creationId xmlns:a16="http://schemas.microsoft.com/office/drawing/2014/main" id="{417E8436-DA73-034B-9C6A-6908F7300F2C}"/>
              </a:ext>
            </a:extLst>
          </p:cNvPr>
          <p:cNvSpPr txBox="1"/>
          <p:nvPr/>
        </p:nvSpPr>
        <p:spPr>
          <a:xfrm>
            <a:off x="5977913" y="2916822"/>
            <a:ext cx="5786732" cy="276999"/>
          </a:xfrm>
          <a:prstGeom prst="rect">
            <a:avLst/>
          </a:prstGeom>
          <a:noFill/>
        </p:spPr>
        <p:txBody>
          <a:bodyPr wrap="square" rtlCol="0">
            <a:spAutoFit/>
          </a:bodyPr>
          <a:lstStyle/>
          <a:p>
            <a:r>
              <a:rPr lang="en-US" sz="1200" dirty="0"/>
              <a:t>3. Compile Standard Fixed ID Data Types</a:t>
            </a:r>
          </a:p>
        </p:txBody>
      </p:sp>
      <p:sp>
        <p:nvSpPr>
          <p:cNvPr id="13" name="TextBox 12">
            <a:extLst>
              <a:ext uri="{FF2B5EF4-FFF2-40B4-BE49-F238E27FC236}">
                <a16:creationId xmlns:a16="http://schemas.microsoft.com/office/drawing/2014/main" id="{A7BCD8ED-2AB3-1948-B439-6A6F1E845EFE}"/>
              </a:ext>
            </a:extLst>
          </p:cNvPr>
          <p:cNvSpPr txBox="1"/>
          <p:nvPr/>
        </p:nvSpPr>
        <p:spPr>
          <a:xfrm>
            <a:off x="5977912" y="3811851"/>
            <a:ext cx="5786732" cy="276999"/>
          </a:xfrm>
          <a:prstGeom prst="rect">
            <a:avLst/>
          </a:prstGeom>
          <a:noFill/>
        </p:spPr>
        <p:txBody>
          <a:bodyPr wrap="square" rtlCol="0">
            <a:spAutoFit/>
          </a:bodyPr>
          <a:lstStyle/>
          <a:p>
            <a:r>
              <a:rPr lang="en-US" sz="1200" dirty="0"/>
              <a:t>4. Compile Non-standard Fixed ID Data Types (If needed)</a:t>
            </a:r>
          </a:p>
        </p:txBody>
      </p:sp>
      <p:pic>
        <p:nvPicPr>
          <p:cNvPr id="14" name="Picture 13">
            <a:extLst>
              <a:ext uri="{FF2B5EF4-FFF2-40B4-BE49-F238E27FC236}">
                <a16:creationId xmlns:a16="http://schemas.microsoft.com/office/drawing/2014/main" id="{4C61A30A-A733-644F-97AA-0D8B35B48E0E}"/>
              </a:ext>
            </a:extLst>
          </p:cNvPr>
          <p:cNvPicPr>
            <a:picLocks noChangeAspect="1"/>
          </p:cNvPicPr>
          <p:nvPr/>
        </p:nvPicPr>
        <p:blipFill>
          <a:blip r:embed="rId3"/>
          <a:stretch>
            <a:fillRect/>
          </a:stretch>
        </p:blipFill>
        <p:spPr>
          <a:xfrm>
            <a:off x="5633416" y="5696955"/>
            <a:ext cx="4749800" cy="342900"/>
          </a:xfrm>
          <a:prstGeom prst="rect">
            <a:avLst/>
          </a:prstGeom>
        </p:spPr>
      </p:pic>
      <p:pic>
        <p:nvPicPr>
          <p:cNvPr id="15" name="Picture 14">
            <a:extLst>
              <a:ext uri="{FF2B5EF4-FFF2-40B4-BE49-F238E27FC236}">
                <a16:creationId xmlns:a16="http://schemas.microsoft.com/office/drawing/2014/main" id="{C535885B-5406-5E45-BBC6-1849363E823D}"/>
              </a:ext>
            </a:extLst>
          </p:cNvPr>
          <p:cNvPicPr>
            <a:picLocks noChangeAspect="1"/>
          </p:cNvPicPr>
          <p:nvPr/>
        </p:nvPicPr>
        <p:blipFill>
          <a:blip r:embed="rId4"/>
          <a:stretch>
            <a:fillRect/>
          </a:stretch>
        </p:blipFill>
        <p:spPr>
          <a:xfrm>
            <a:off x="1766187" y="5459367"/>
            <a:ext cx="1295400" cy="838200"/>
          </a:xfrm>
          <a:prstGeom prst="rect">
            <a:avLst/>
          </a:prstGeom>
        </p:spPr>
      </p:pic>
      <p:cxnSp>
        <p:nvCxnSpPr>
          <p:cNvPr id="16" name="Straight Arrow Connector 15">
            <a:extLst>
              <a:ext uri="{FF2B5EF4-FFF2-40B4-BE49-F238E27FC236}">
                <a16:creationId xmlns:a16="http://schemas.microsoft.com/office/drawing/2014/main" id="{6DC40AFF-F16E-9B4F-8E12-136D1B21F512}"/>
              </a:ext>
            </a:extLst>
          </p:cNvPr>
          <p:cNvCxnSpPr>
            <a:cxnSpLocks/>
          </p:cNvCxnSpPr>
          <p:nvPr/>
        </p:nvCxnSpPr>
        <p:spPr>
          <a:xfrm>
            <a:off x="3066504" y="5764495"/>
            <a:ext cx="25669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51EF658E-1A90-2544-A5A3-3ED6B3975AFF}"/>
              </a:ext>
            </a:extLst>
          </p:cNvPr>
          <p:cNvCxnSpPr>
            <a:cxnSpLocks/>
          </p:cNvCxnSpPr>
          <p:nvPr/>
        </p:nvCxnSpPr>
        <p:spPr>
          <a:xfrm flipH="1">
            <a:off x="3066504" y="5965831"/>
            <a:ext cx="25669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838F95FD-F98D-5244-BCB1-17757762408D}"/>
              </a:ext>
            </a:extLst>
          </p:cNvPr>
          <p:cNvSpPr txBox="1"/>
          <p:nvPr/>
        </p:nvSpPr>
        <p:spPr>
          <a:xfrm>
            <a:off x="3828696" y="5445455"/>
            <a:ext cx="964734" cy="302295"/>
          </a:xfrm>
          <a:prstGeom prst="rect">
            <a:avLst/>
          </a:prstGeom>
          <a:noFill/>
        </p:spPr>
        <p:txBody>
          <a:bodyPr wrap="none" lIns="91440" tIns="45720" rIns="91440" rtlCol="0" anchor="t">
            <a:noAutofit/>
          </a:bodyPr>
          <a:lstStyle/>
          <a:p>
            <a:pPr algn="l">
              <a:spcBef>
                <a:spcPts val="600"/>
              </a:spcBef>
            </a:pPr>
            <a:r>
              <a:rPr lang="en-US" sz="1700" dirty="0">
                <a:latin typeface="Arial" panose="020B0604020202020204" pitchFamily="34" charset="0"/>
                <a:cs typeface="Arial" panose="020B0604020202020204" pitchFamily="34" charset="0"/>
              </a:rPr>
              <a:t>Serialize</a:t>
            </a:r>
          </a:p>
        </p:txBody>
      </p:sp>
      <p:sp>
        <p:nvSpPr>
          <p:cNvPr id="21" name="TextBox 20">
            <a:extLst>
              <a:ext uri="{FF2B5EF4-FFF2-40B4-BE49-F238E27FC236}">
                <a16:creationId xmlns:a16="http://schemas.microsoft.com/office/drawing/2014/main" id="{1E3BB0EE-0927-CF41-BFC8-B1248D5CE1E9}"/>
              </a:ext>
            </a:extLst>
          </p:cNvPr>
          <p:cNvSpPr txBox="1"/>
          <p:nvPr/>
        </p:nvSpPr>
        <p:spPr>
          <a:xfrm>
            <a:off x="3702260" y="5942366"/>
            <a:ext cx="1295399" cy="302295"/>
          </a:xfrm>
          <a:prstGeom prst="rect">
            <a:avLst/>
          </a:prstGeom>
          <a:noFill/>
        </p:spPr>
        <p:txBody>
          <a:bodyPr wrap="none" lIns="91440" tIns="45720" rIns="91440" rtlCol="0" anchor="t">
            <a:noAutofit/>
          </a:bodyPr>
          <a:lstStyle/>
          <a:p>
            <a:pPr algn="l">
              <a:spcBef>
                <a:spcPts val="600"/>
              </a:spcBef>
            </a:pPr>
            <a:r>
              <a:rPr lang="en-US" sz="1700" dirty="0">
                <a:latin typeface="Arial" panose="020B0604020202020204" pitchFamily="34" charset="0"/>
                <a:cs typeface="Arial" panose="020B0604020202020204" pitchFamily="34" charset="0"/>
              </a:rPr>
              <a:t>Deserialize</a:t>
            </a:r>
          </a:p>
        </p:txBody>
      </p:sp>
    </p:spTree>
    <p:extLst>
      <p:ext uri="{BB962C8B-B14F-4D97-AF65-F5344CB8AC3E}">
        <p14:creationId xmlns:p14="http://schemas.microsoft.com/office/powerpoint/2010/main" val="3382046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45695-1386-5848-9AC2-86B444E874A4}"/>
              </a:ext>
            </a:extLst>
          </p:cNvPr>
          <p:cNvSpPr>
            <a:spLocks noGrp="1"/>
          </p:cNvSpPr>
          <p:nvPr>
            <p:ph type="title"/>
          </p:nvPr>
        </p:nvSpPr>
        <p:spPr/>
        <p:txBody>
          <a:bodyPr/>
          <a:lstStyle/>
          <a:p>
            <a:r>
              <a:rPr lang="en-US" dirty="0" err="1"/>
              <a:t>uavcan</a:t>
            </a:r>
            <a:r>
              <a:rPr lang="en-US" dirty="0"/>
              <a:t> message files</a:t>
            </a:r>
          </a:p>
        </p:txBody>
      </p:sp>
      <p:sp>
        <p:nvSpPr>
          <p:cNvPr id="3" name="Content Placeholder 2">
            <a:extLst>
              <a:ext uri="{FF2B5EF4-FFF2-40B4-BE49-F238E27FC236}">
                <a16:creationId xmlns:a16="http://schemas.microsoft.com/office/drawing/2014/main" id="{B69FE215-61B0-294C-A094-50EAC914DB27}"/>
              </a:ext>
            </a:extLst>
          </p:cNvPr>
          <p:cNvSpPr>
            <a:spLocks noGrp="1"/>
          </p:cNvSpPr>
          <p:nvPr>
            <p:ph idx="1"/>
          </p:nvPr>
        </p:nvSpPr>
        <p:spPr>
          <a:xfrm>
            <a:off x="394773" y="1262418"/>
            <a:ext cx="5582694" cy="4708478"/>
          </a:xfrm>
        </p:spPr>
        <p:txBody>
          <a:bodyPr/>
          <a:lstStyle/>
          <a:p>
            <a:r>
              <a:rPr lang="en-US" dirty="0"/>
              <a:t>Message files are defined similarly to ROS messages</a:t>
            </a:r>
          </a:p>
          <a:p>
            <a:r>
              <a:rPr lang="en-US" dirty="0"/>
              <a:t>Several messages are regulated (Public regulated data types)</a:t>
            </a:r>
          </a:p>
          <a:p>
            <a:r>
              <a:rPr lang="en-US" dirty="0"/>
              <a:t>Public regulated data types allow for reusability </a:t>
            </a:r>
          </a:p>
          <a:p>
            <a:r>
              <a:rPr lang="en-US" dirty="0"/>
              <a:t>Custom messages can be created for specific use cases</a:t>
            </a:r>
          </a:p>
          <a:p>
            <a:r>
              <a:rPr lang="en-US" dirty="0"/>
              <a:t>Use of public regulated data types is recommended before creating custom messages</a:t>
            </a:r>
          </a:p>
        </p:txBody>
      </p:sp>
      <p:sp>
        <p:nvSpPr>
          <p:cNvPr id="4" name="Slide Number Placeholder 3">
            <a:extLst>
              <a:ext uri="{FF2B5EF4-FFF2-40B4-BE49-F238E27FC236}">
                <a16:creationId xmlns:a16="http://schemas.microsoft.com/office/drawing/2014/main" id="{87CD99FE-711D-654B-B573-0C1BD9540392}"/>
              </a:ext>
            </a:extLst>
          </p:cNvPr>
          <p:cNvSpPr>
            <a:spLocks noGrp="1"/>
          </p:cNvSpPr>
          <p:nvPr>
            <p:ph type="sldNum" sz="quarter" idx="12"/>
          </p:nvPr>
        </p:nvSpPr>
        <p:spPr/>
        <p:txBody>
          <a:bodyPr/>
          <a:lstStyle/>
          <a:p>
            <a:r>
              <a:rPr lang="en-US" dirty="0"/>
              <a:t> </a:t>
            </a:r>
          </a:p>
        </p:txBody>
      </p:sp>
      <p:sp>
        <p:nvSpPr>
          <p:cNvPr id="5" name="TextBox 4">
            <a:extLst>
              <a:ext uri="{FF2B5EF4-FFF2-40B4-BE49-F238E27FC236}">
                <a16:creationId xmlns:a16="http://schemas.microsoft.com/office/drawing/2014/main" id="{E3AEB9A0-E508-DE4E-BB97-4B162BEF0E6F}"/>
              </a:ext>
            </a:extLst>
          </p:cNvPr>
          <p:cNvSpPr txBox="1"/>
          <p:nvPr/>
        </p:nvSpPr>
        <p:spPr>
          <a:xfrm>
            <a:off x="6403962" y="2001127"/>
            <a:ext cx="5393265" cy="2855745"/>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rtlCol="0" anchor="t">
            <a:noAutofit/>
          </a:bodyPr>
          <a:lstStyle/>
          <a:p>
            <a:pPr algn="l">
              <a:spcBef>
                <a:spcPts val="0"/>
              </a:spcBef>
            </a:pPr>
            <a:endParaRPr lang="en-US" sz="800" dirty="0">
              <a:latin typeface="Arial" panose="020B0604020202020204" pitchFamily="34" charset="0"/>
              <a:cs typeface="Arial" panose="020B0604020202020204" pitchFamily="34" charset="0"/>
            </a:endParaRPr>
          </a:p>
          <a:p>
            <a:pPr algn="l">
              <a:spcBef>
                <a:spcPts val="0"/>
              </a:spcBef>
            </a:pPr>
            <a:r>
              <a:rPr lang="en-US" sz="1050" dirty="0">
                <a:latin typeface="Arial" panose="020B0604020202020204" pitchFamily="34" charset="0"/>
                <a:cs typeface="Arial" panose="020B0604020202020204" pitchFamily="34" charset="0"/>
              </a:rPr>
              <a:t>uint16 MAX_PUBLICATION_PERIOD = 1   # [second]</a:t>
            </a:r>
          </a:p>
          <a:p>
            <a:pPr algn="l">
              <a:spcBef>
                <a:spcPts val="0"/>
              </a:spcBef>
            </a:pPr>
            <a:endParaRPr lang="en-US" sz="1050" dirty="0">
              <a:latin typeface="Arial" panose="020B0604020202020204" pitchFamily="34" charset="0"/>
              <a:cs typeface="Arial" panose="020B0604020202020204" pitchFamily="34" charset="0"/>
            </a:endParaRPr>
          </a:p>
          <a:p>
            <a:pPr algn="l">
              <a:spcBef>
                <a:spcPts val="0"/>
              </a:spcBef>
            </a:pPr>
            <a:r>
              <a:rPr lang="en-US" sz="1050" dirty="0">
                <a:latin typeface="Arial" panose="020B0604020202020204" pitchFamily="34" charset="0"/>
                <a:cs typeface="Arial" panose="020B0604020202020204" pitchFamily="34" charset="0"/>
              </a:rPr>
              <a:t>uint16 OFFLINE_TIMEOUT = 3          # [second]</a:t>
            </a:r>
          </a:p>
          <a:p>
            <a:pPr algn="l">
              <a:spcBef>
                <a:spcPts val="0"/>
              </a:spcBef>
            </a:pPr>
            <a:endParaRPr lang="en-US" sz="1050" dirty="0">
              <a:latin typeface="Arial" panose="020B0604020202020204" pitchFamily="34" charset="0"/>
              <a:cs typeface="Arial" panose="020B0604020202020204" pitchFamily="34" charset="0"/>
            </a:endParaRPr>
          </a:p>
          <a:p>
            <a:pPr algn="l">
              <a:spcBef>
                <a:spcPts val="0"/>
              </a:spcBef>
            </a:pPr>
            <a:r>
              <a:rPr lang="en-US" sz="1050" dirty="0">
                <a:latin typeface="Arial" panose="020B0604020202020204" pitchFamily="34" charset="0"/>
                <a:cs typeface="Arial" panose="020B0604020202020204" pitchFamily="34" charset="0"/>
              </a:rPr>
              <a:t>uint32 uptime                       # [second]</a:t>
            </a:r>
          </a:p>
          <a:p>
            <a:pPr algn="l">
              <a:spcBef>
                <a:spcPts val="0"/>
              </a:spcBef>
            </a:pPr>
            <a:endParaRPr lang="en-US" sz="1050" dirty="0">
              <a:latin typeface="Arial" panose="020B0604020202020204" pitchFamily="34" charset="0"/>
              <a:cs typeface="Arial" panose="020B0604020202020204" pitchFamily="34" charset="0"/>
            </a:endParaRPr>
          </a:p>
          <a:p>
            <a:pPr algn="l">
              <a:spcBef>
                <a:spcPts val="0"/>
              </a:spcBef>
            </a:pPr>
            <a:r>
              <a:rPr lang="en-US" sz="1050" dirty="0">
                <a:latin typeface="Arial" panose="020B0604020202020204" pitchFamily="34" charset="0"/>
                <a:cs typeface="Arial" panose="020B0604020202020204" pitchFamily="34" charset="0"/>
              </a:rPr>
              <a:t>Health.1.0 health</a:t>
            </a:r>
          </a:p>
          <a:p>
            <a:pPr algn="l">
              <a:spcBef>
                <a:spcPts val="0"/>
              </a:spcBef>
            </a:pPr>
            <a:endParaRPr lang="en-US" sz="1050" dirty="0">
              <a:latin typeface="Arial" panose="020B0604020202020204" pitchFamily="34" charset="0"/>
              <a:cs typeface="Arial" panose="020B0604020202020204" pitchFamily="34" charset="0"/>
            </a:endParaRPr>
          </a:p>
          <a:p>
            <a:pPr algn="l">
              <a:spcBef>
                <a:spcPts val="0"/>
              </a:spcBef>
            </a:pPr>
            <a:r>
              <a:rPr lang="en-US" sz="1050" dirty="0">
                <a:latin typeface="Arial" panose="020B0604020202020204" pitchFamily="34" charset="0"/>
                <a:cs typeface="Arial" panose="020B0604020202020204" pitchFamily="34" charset="0"/>
              </a:rPr>
              <a:t>Mode.1.0 mode</a:t>
            </a:r>
          </a:p>
          <a:p>
            <a:pPr algn="l">
              <a:spcBef>
                <a:spcPts val="0"/>
              </a:spcBef>
            </a:pPr>
            <a:endParaRPr lang="en-US" sz="1050" dirty="0">
              <a:latin typeface="Arial" panose="020B0604020202020204" pitchFamily="34" charset="0"/>
              <a:cs typeface="Arial" panose="020B0604020202020204" pitchFamily="34" charset="0"/>
            </a:endParaRPr>
          </a:p>
          <a:p>
            <a:pPr algn="l">
              <a:spcBef>
                <a:spcPts val="0"/>
              </a:spcBef>
            </a:pPr>
            <a:r>
              <a:rPr lang="en-US" sz="1050" dirty="0">
                <a:latin typeface="Arial" panose="020B0604020202020204" pitchFamily="34" charset="0"/>
                <a:cs typeface="Arial" panose="020B0604020202020204" pitchFamily="34" charset="0"/>
              </a:rPr>
              <a:t>uint8 </a:t>
            </a:r>
            <a:r>
              <a:rPr lang="en-US" sz="1050" dirty="0" err="1">
                <a:latin typeface="Arial" panose="020B0604020202020204" pitchFamily="34" charset="0"/>
                <a:cs typeface="Arial" panose="020B0604020202020204" pitchFamily="34" charset="0"/>
              </a:rPr>
              <a:t>vendor_specific_status_code</a:t>
            </a:r>
            <a:endParaRPr lang="en-US" sz="1050" dirty="0">
              <a:latin typeface="Arial" panose="020B0604020202020204" pitchFamily="34" charset="0"/>
              <a:cs typeface="Arial" panose="020B0604020202020204" pitchFamily="34" charset="0"/>
            </a:endParaRPr>
          </a:p>
          <a:p>
            <a:pPr algn="l">
              <a:spcBef>
                <a:spcPts val="0"/>
              </a:spcBef>
            </a:pPr>
            <a:endParaRPr lang="en-US" sz="1050" dirty="0">
              <a:latin typeface="Arial" panose="020B0604020202020204" pitchFamily="34" charset="0"/>
              <a:cs typeface="Arial" panose="020B0604020202020204" pitchFamily="34" charset="0"/>
            </a:endParaRPr>
          </a:p>
          <a:p>
            <a:pPr algn="l">
              <a:spcBef>
                <a:spcPts val="0"/>
              </a:spcBef>
            </a:pPr>
            <a:r>
              <a:rPr lang="en-US" sz="1050" dirty="0">
                <a:latin typeface="Arial" panose="020B0604020202020204" pitchFamily="34" charset="0"/>
                <a:cs typeface="Arial" panose="020B0604020202020204" pitchFamily="34" charset="0"/>
              </a:rPr>
              <a:t>@assert _offset_ % 8 == {0}</a:t>
            </a:r>
          </a:p>
          <a:p>
            <a:pPr algn="l">
              <a:spcBef>
                <a:spcPts val="0"/>
              </a:spcBef>
            </a:pPr>
            <a:r>
              <a:rPr lang="en-US" sz="1050" dirty="0">
                <a:latin typeface="Arial" panose="020B0604020202020204" pitchFamily="34" charset="0"/>
                <a:cs typeface="Arial" panose="020B0604020202020204" pitchFamily="34" charset="0"/>
              </a:rPr>
              <a:t>@assert _offset_ == {56}  # Fits into a single-frame Classic CAN transfer (least capable transport, smallest MTU).</a:t>
            </a:r>
          </a:p>
          <a:p>
            <a:pPr algn="l">
              <a:spcBef>
                <a:spcPts val="0"/>
              </a:spcBef>
            </a:pPr>
            <a:r>
              <a:rPr lang="en-US" sz="1050" dirty="0">
                <a:latin typeface="Arial" panose="020B0604020202020204" pitchFamily="34" charset="0"/>
                <a:cs typeface="Arial" panose="020B0604020202020204" pitchFamily="34" charset="0"/>
              </a:rPr>
              <a:t>@extent 12 * 8</a:t>
            </a:r>
          </a:p>
        </p:txBody>
      </p:sp>
      <p:sp>
        <p:nvSpPr>
          <p:cNvPr id="6" name="TextBox 5">
            <a:extLst>
              <a:ext uri="{FF2B5EF4-FFF2-40B4-BE49-F238E27FC236}">
                <a16:creationId xmlns:a16="http://schemas.microsoft.com/office/drawing/2014/main" id="{DB26FD83-1D93-B549-83DE-D463415EEEDF}"/>
              </a:ext>
            </a:extLst>
          </p:cNvPr>
          <p:cNvSpPr txBox="1"/>
          <p:nvPr/>
        </p:nvSpPr>
        <p:spPr>
          <a:xfrm>
            <a:off x="6403962" y="1632827"/>
            <a:ext cx="4910665" cy="601134"/>
          </a:xfrm>
          <a:prstGeom prst="rect">
            <a:avLst/>
          </a:prstGeom>
          <a:noFill/>
        </p:spPr>
        <p:txBody>
          <a:bodyPr wrap="square" lIns="91440" tIns="45720" rIns="91440" rtlCol="0" anchor="t">
            <a:noAutofit/>
          </a:bodyPr>
          <a:lstStyle/>
          <a:p>
            <a:pPr algn="l">
              <a:spcBef>
                <a:spcPts val="600"/>
              </a:spcBef>
            </a:pPr>
            <a:r>
              <a:rPr lang="en-US" sz="1700" b="1" dirty="0">
                <a:latin typeface="Arial" panose="020B0604020202020204" pitchFamily="34" charset="0"/>
                <a:cs typeface="Arial" panose="020B0604020202020204" pitchFamily="34" charset="0"/>
              </a:rPr>
              <a:t>Heartbeat_1_0 message </a:t>
            </a:r>
            <a:r>
              <a:rPr lang="en-US" sz="1700" dirty="0">
                <a:latin typeface="Arial" panose="020B0604020202020204" pitchFamily="34" charset="0"/>
                <a:cs typeface="Arial" panose="020B0604020202020204" pitchFamily="34" charset="0"/>
              </a:rPr>
              <a:t>(Comments removed)</a:t>
            </a:r>
          </a:p>
        </p:txBody>
      </p:sp>
    </p:spTree>
    <p:extLst>
      <p:ext uri="{BB962C8B-B14F-4D97-AF65-F5344CB8AC3E}">
        <p14:creationId xmlns:p14="http://schemas.microsoft.com/office/powerpoint/2010/main" val="3452126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80624-FFA8-E24F-9C37-DFEC641E50F9}"/>
              </a:ext>
            </a:extLst>
          </p:cNvPr>
          <p:cNvSpPr>
            <a:spLocks noGrp="1"/>
          </p:cNvSpPr>
          <p:nvPr>
            <p:ph type="title"/>
          </p:nvPr>
        </p:nvSpPr>
        <p:spPr/>
        <p:txBody>
          <a:bodyPr/>
          <a:lstStyle/>
          <a:p>
            <a:r>
              <a:rPr lang="en-US" dirty="0" err="1"/>
              <a:t>libcanard</a:t>
            </a:r>
            <a:endParaRPr lang="en-US" dirty="0"/>
          </a:p>
        </p:txBody>
      </p:sp>
      <p:sp>
        <p:nvSpPr>
          <p:cNvPr id="4" name="Slide Number Placeholder 3">
            <a:extLst>
              <a:ext uri="{FF2B5EF4-FFF2-40B4-BE49-F238E27FC236}">
                <a16:creationId xmlns:a16="http://schemas.microsoft.com/office/drawing/2014/main" id="{9FA2BB0E-EA40-E94E-9F2E-BFFA6BC26475}"/>
              </a:ext>
            </a:extLst>
          </p:cNvPr>
          <p:cNvSpPr>
            <a:spLocks noGrp="1"/>
          </p:cNvSpPr>
          <p:nvPr>
            <p:ph type="sldNum" sz="quarter" idx="12"/>
          </p:nvPr>
        </p:nvSpPr>
        <p:spPr/>
        <p:txBody>
          <a:bodyPr/>
          <a:lstStyle/>
          <a:p>
            <a:r>
              <a:rPr lang="en-US" dirty="0"/>
              <a:t> </a:t>
            </a:r>
          </a:p>
        </p:txBody>
      </p:sp>
      <p:sp>
        <p:nvSpPr>
          <p:cNvPr id="5" name="Content Placeholder 4">
            <a:extLst>
              <a:ext uri="{FF2B5EF4-FFF2-40B4-BE49-F238E27FC236}">
                <a16:creationId xmlns:a16="http://schemas.microsoft.com/office/drawing/2014/main" id="{E00628BF-0D46-9443-A4B8-F9EBDB7EC5B2}"/>
              </a:ext>
            </a:extLst>
          </p:cNvPr>
          <p:cNvSpPr txBox="1">
            <a:spLocks noGrp="1"/>
          </p:cNvSpPr>
          <p:nvPr>
            <p:ph idx="1"/>
          </p:nvPr>
        </p:nvSpPr>
        <p:spPr>
          <a:prstGeom prst="rect">
            <a:avLst/>
          </a:prstGeom>
        </p:spPr>
        <p:txBody>
          <a:bodyPr vert="horz" lIns="91440" tIns="45720" rIns="91440" bIns="45720" rtlCol="0">
            <a:normAutofit/>
          </a:bodyPr>
          <a:lstStyle>
            <a:lvl1pPr marL="169863" indent="-169863" eaLnBrk="1" hangingPunct="1">
              <a:lnSpc>
                <a:spcPct val="100000"/>
              </a:lnSpc>
              <a:spcBef>
                <a:spcPts val="575"/>
              </a:spcBef>
              <a:spcAft>
                <a:spcPts val="75"/>
              </a:spcAft>
              <a:buClrTx/>
              <a:buSzPct val="80000"/>
              <a:buFont typeface="Arial" pitchFamily="34" charset="0"/>
              <a:buChar char="•"/>
              <a:defRPr sz="2200" b="0">
                <a:solidFill>
                  <a:schemeClr val="tx1">
                    <a:lumMod val="85000"/>
                    <a:lumOff val="15000"/>
                  </a:schemeClr>
                </a:solidFill>
                <a:latin typeface="Arial" panose="020B0604020202020204" pitchFamily="34" charset="0"/>
                <a:cs typeface="Arial" panose="020B0604020202020204" pitchFamily="34" charset="0"/>
              </a:defRPr>
            </a:lvl1pPr>
            <a:lvl2pPr marL="341313" indent="-171450" eaLnBrk="1" hangingPunct="1">
              <a:lnSpc>
                <a:spcPct val="100000"/>
              </a:lnSpc>
              <a:spcBef>
                <a:spcPts val="575"/>
              </a:spcBef>
              <a:spcAft>
                <a:spcPts val="75"/>
              </a:spcAft>
              <a:buClrTx/>
              <a:buSzPct val="80000"/>
              <a:buFont typeface="Arial" pitchFamily="34" charset="0"/>
              <a:buChar char="−"/>
              <a:defRPr sz="2000">
                <a:solidFill>
                  <a:srgbClr val="000000"/>
                </a:solidFill>
                <a:latin typeface="Arial" panose="020B0604020202020204" pitchFamily="34" charset="0"/>
                <a:cs typeface="Arial" panose="020B0604020202020204" pitchFamily="34" charset="0"/>
              </a:defRPr>
            </a:lvl2pPr>
            <a:lvl3pPr marL="511175" indent="-169863" eaLnBrk="1" hangingPunct="1">
              <a:lnSpc>
                <a:spcPct val="100000"/>
              </a:lnSpc>
              <a:spcBef>
                <a:spcPts val="575"/>
              </a:spcBef>
              <a:spcAft>
                <a:spcPts val="75"/>
              </a:spcAft>
              <a:buClrTx/>
              <a:buSzPct val="80000"/>
              <a:buFont typeface="Wingdings" pitchFamily="2" charset="2"/>
              <a:buChar char="§"/>
              <a:defRPr sz="1800">
                <a:solidFill>
                  <a:srgbClr val="000000"/>
                </a:solidFill>
                <a:latin typeface="Arial" panose="020B0604020202020204" pitchFamily="34" charset="0"/>
                <a:cs typeface="Arial" panose="020B0604020202020204" pitchFamily="34" charset="0"/>
              </a:defRPr>
            </a:lvl3pPr>
            <a:lvl4pPr marL="688975" indent="-177800" eaLnBrk="1" hangingPunct="1">
              <a:lnSpc>
                <a:spcPct val="100000"/>
              </a:lnSpc>
              <a:spcBef>
                <a:spcPts val="575"/>
              </a:spcBef>
              <a:spcAft>
                <a:spcPts val="75"/>
              </a:spcAft>
              <a:buClrTx/>
              <a:buSzPct val="80000"/>
              <a:buFont typeface="Arial" pitchFamily="34" charset="0"/>
              <a:buChar char="•"/>
              <a:defRPr sz="1600">
                <a:solidFill>
                  <a:srgbClr val="000000"/>
                </a:solidFill>
                <a:latin typeface="Arial" panose="020B0604020202020204" pitchFamily="34" charset="0"/>
                <a:cs typeface="Arial" panose="020B0604020202020204" pitchFamily="34" charset="0"/>
              </a:defRPr>
            </a:lvl4pPr>
            <a:lvl5pPr marL="860425" indent="-171450" eaLnBrk="1" hangingPunct="1">
              <a:lnSpc>
                <a:spcPct val="100000"/>
              </a:lnSpc>
              <a:spcBef>
                <a:spcPts val="575"/>
              </a:spcBef>
              <a:spcAft>
                <a:spcPts val="75"/>
              </a:spcAft>
              <a:buClrTx/>
              <a:buSzPct val="70000"/>
              <a:buFont typeface="Arial" pitchFamily="34" charset="0"/>
              <a:buChar char="−"/>
              <a:defRPr sz="1400">
                <a:solidFill>
                  <a:srgbClr val="000000"/>
                </a:solidFill>
                <a:latin typeface="Arial" panose="020B0604020202020204" pitchFamily="34" charset="0"/>
                <a:cs typeface="Arial" panose="020B0604020202020204" pitchFamily="34" charset="0"/>
              </a:defRPr>
            </a:lvl5pPr>
            <a:lvl6pPr marL="2230438" indent="-157163" fontAlgn="base">
              <a:spcBef>
                <a:spcPct val="20000"/>
              </a:spcBef>
              <a:spcAft>
                <a:spcPct val="3000"/>
              </a:spcAft>
              <a:buClr>
                <a:schemeClr val="tx1"/>
              </a:buClr>
              <a:buSzPct val="70000"/>
              <a:buFont typeface="Arial" charset="0"/>
              <a:buChar char="►"/>
              <a:defRPr sz="1400">
                <a:solidFill>
                  <a:srgbClr val="000000"/>
                </a:solidFill>
                <a:latin typeface="+mn-lt"/>
              </a:defRPr>
            </a:lvl6pPr>
            <a:lvl7pPr marL="2687638" indent="-157163" fontAlgn="base">
              <a:spcBef>
                <a:spcPct val="20000"/>
              </a:spcBef>
              <a:spcAft>
                <a:spcPct val="3000"/>
              </a:spcAft>
              <a:buClr>
                <a:schemeClr val="tx1"/>
              </a:buClr>
              <a:buSzPct val="70000"/>
              <a:buFont typeface="Arial" charset="0"/>
              <a:buChar char="►"/>
              <a:defRPr sz="1400">
                <a:solidFill>
                  <a:srgbClr val="000000"/>
                </a:solidFill>
                <a:latin typeface="+mn-lt"/>
              </a:defRPr>
            </a:lvl7pPr>
            <a:lvl8pPr marL="3144838" indent="-157163" fontAlgn="base">
              <a:spcBef>
                <a:spcPct val="20000"/>
              </a:spcBef>
              <a:spcAft>
                <a:spcPct val="3000"/>
              </a:spcAft>
              <a:buClr>
                <a:schemeClr val="tx1"/>
              </a:buClr>
              <a:buSzPct val="70000"/>
              <a:buFont typeface="Arial" charset="0"/>
              <a:buChar char="►"/>
              <a:defRPr sz="1400">
                <a:solidFill>
                  <a:srgbClr val="000000"/>
                </a:solidFill>
                <a:latin typeface="+mn-lt"/>
              </a:defRPr>
            </a:lvl8pPr>
            <a:lvl9pPr marL="3602038" indent="-157163" fontAlgn="base">
              <a:spcBef>
                <a:spcPct val="20000"/>
              </a:spcBef>
              <a:spcAft>
                <a:spcPct val="3000"/>
              </a:spcAft>
              <a:buClr>
                <a:schemeClr val="tx1"/>
              </a:buClr>
              <a:buSzPct val="70000"/>
              <a:buFont typeface="Arial" charset="0"/>
              <a:buChar char="►"/>
              <a:defRPr sz="1400">
                <a:solidFill>
                  <a:srgbClr val="000000"/>
                </a:solidFill>
                <a:latin typeface="+mn-lt"/>
              </a:defRPr>
            </a:lvl9pPr>
          </a:lstStyle>
          <a:p>
            <a:r>
              <a:rPr lang="en-US" dirty="0"/>
              <a:t>Libcanard is a C implementation of the UAVCAN protocol</a:t>
            </a:r>
          </a:p>
          <a:p>
            <a:r>
              <a:rPr lang="en-US" dirty="0"/>
              <a:t>Low memory footprint (&lt;10KB in this example)</a:t>
            </a:r>
          </a:p>
          <a:p>
            <a:r>
              <a:rPr lang="en-US" dirty="0"/>
              <a:t>Simple to include in a project – 2 source files and a few headers</a:t>
            </a:r>
          </a:p>
          <a:p>
            <a:endParaRPr lang="en-US" dirty="0"/>
          </a:p>
        </p:txBody>
      </p:sp>
      <p:sp>
        <p:nvSpPr>
          <p:cNvPr id="3" name="Rectangle 2">
            <a:extLst>
              <a:ext uri="{FF2B5EF4-FFF2-40B4-BE49-F238E27FC236}">
                <a16:creationId xmlns:a16="http://schemas.microsoft.com/office/drawing/2014/main" id="{09DC3067-7687-CF49-90C2-5BD74813FD9F}"/>
              </a:ext>
            </a:extLst>
          </p:cNvPr>
          <p:cNvSpPr/>
          <p:nvPr/>
        </p:nvSpPr>
        <p:spPr>
          <a:xfrm>
            <a:off x="4735605" y="3932027"/>
            <a:ext cx="2720789" cy="16635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algn="ctr"/>
            <a:r>
              <a:rPr lang="en-US" dirty="0">
                <a:solidFill>
                  <a:schemeClr val="bg1"/>
                </a:solidFill>
                <a:latin typeface="+mj-lt"/>
              </a:rPr>
              <a:t>UAVCAN</a:t>
            </a:r>
          </a:p>
        </p:txBody>
      </p:sp>
      <p:sp>
        <p:nvSpPr>
          <p:cNvPr id="6" name="Rectangle 5">
            <a:extLst>
              <a:ext uri="{FF2B5EF4-FFF2-40B4-BE49-F238E27FC236}">
                <a16:creationId xmlns:a16="http://schemas.microsoft.com/office/drawing/2014/main" id="{C7E36148-DCE4-EA4B-ABFB-75598E376C5C}"/>
              </a:ext>
            </a:extLst>
          </p:cNvPr>
          <p:cNvSpPr/>
          <p:nvPr/>
        </p:nvSpPr>
        <p:spPr>
          <a:xfrm>
            <a:off x="5079625" y="4536810"/>
            <a:ext cx="2032748" cy="87693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lIns="182880" tIns="182880" rIns="182880" bIns="182880" rtlCol="0" anchor="ctr"/>
          <a:lstStyle/>
          <a:p>
            <a:pPr algn="ctr"/>
            <a:r>
              <a:rPr lang="en-US" dirty="0">
                <a:solidFill>
                  <a:schemeClr val="bg1"/>
                </a:solidFill>
                <a:latin typeface="+mj-lt"/>
              </a:rPr>
              <a:t>Libcanard</a:t>
            </a:r>
          </a:p>
        </p:txBody>
      </p:sp>
      <p:pic>
        <p:nvPicPr>
          <p:cNvPr id="1026" name="Picture 2" descr="Getting started - UCANS32K146">
            <a:extLst>
              <a:ext uri="{FF2B5EF4-FFF2-40B4-BE49-F238E27FC236}">
                <a16:creationId xmlns:a16="http://schemas.microsoft.com/office/drawing/2014/main" id="{B2B39E3C-E852-8E44-9169-2934D5C315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17563" y="3413036"/>
            <a:ext cx="3279663" cy="27521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X4 Robotic Drone FMU | NXP Semiconductors">
            <a:extLst>
              <a:ext uri="{FF2B5EF4-FFF2-40B4-BE49-F238E27FC236}">
                <a16:creationId xmlns:a16="http://schemas.microsoft.com/office/drawing/2014/main" id="{7C60F5AC-8BD7-1A4D-A4DE-686513B2C1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380" y="3605676"/>
            <a:ext cx="4117788" cy="2316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4644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5C30-A003-084D-BFE4-F2CE94513B19}"/>
              </a:ext>
            </a:extLst>
          </p:cNvPr>
          <p:cNvSpPr>
            <a:spLocks noGrp="1"/>
          </p:cNvSpPr>
          <p:nvPr>
            <p:ph type="title"/>
          </p:nvPr>
        </p:nvSpPr>
        <p:spPr/>
        <p:txBody>
          <a:bodyPr/>
          <a:lstStyle/>
          <a:p>
            <a:r>
              <a:rPr lang="en-US" dirty="0" err="1"/>
              <a:t>libcanard</a:t>
            </a:r>
            <a:r>
              <a:rPr lang="en-US" dirty="0"/>
              <a:t> data structures</a:t>
            </a:r>
          </a:p>
        </p:txBody>
      </p:sp>
      <p:sp>
        <p:nvSpPr>
          <p:cNvPr id="3" name="Content Placeholder 2">
            <a:extLst>
              <a:ext uri="{FF2B5EF4-FFF2-40B4-BE49-F238E27FC236}">
                <a16:creationId xmlns:a16="http://schemas.microsoft.com/office/drawing/2014/main" id="{1C7561AE-8F6F-D643-AEBE-AE0D27807A95}"/>
              </a:ext>
            </a:extLst>
          </p:cNvPr>
          <p:cNvSpPr>
            <a:spLocks noGrp="1"/>
          </p:cNvSpPr>
          <p:nvPr>
            <p:ph idx="1"/>
          </p:nvPr>
        </p:nvSpPr>
        <p:spPr>
          <a:xfrm>
            <a:off x="566732" y="1262418"/>
            <a:ext cx="2873528" cy="2166579"/>
          </a:xfrm>
        </p:spPr>
        <p:txBody>
          <a:bodyPr>
            <a:normAutofit/>
          </a:bodyPr>
          <a:lstStyle/>
          <a:p>
            <a:r>
              <a:rPr lang="en-US" dirty="0" err="1"/>
              <a:t>CanardInstance</a:t>
            </a:r>
            <a:endParaRPr lang="en-US" dirty="0"/>
          </a:p>
          <a:p>
            <a:pPr lvl="1"/>
            <a:r>
              <a:rPr lang="en-US" dirty="0"/>
              <a:t>Node ID</a:t>
            </a:r>
          </a:p>
          <a:p>
            <a:pPr lvl="1"/>
            <a:r>
              <a:rPr lang="en-US" dirty="0"/>
              <a:t>Memory Allocation</a:t>
            </a:r>
          </a:p>
          <a:p>
            <a:pPr lvl="1"/>
            <a:r>
              <a:rPr lang="en-US" dirty="0"/>
              <a:t>RX Subscriptions</a:t>
            </a:r>
          </a:p>
          <a:p>
            <a:pPr lvl="1"/>
            <a:r>
              <a:rPr lang="en-US" dirty="0"/>
              <a:t>TX Queue</a:t>
            </a:r>
          </a:p>
        </p:txBody>
      </p:sp>
      <p:sp>
        <p:nvSpPr>
          <p:cNvPr id="4" name="Slide Number Placeholder 3">
            <a:extLst>
              <a:ext uri="{FF2B5EF4-FFF2-40B4-BE49-F238E27FC236}">
                <a16:creationId xmlns:a16="http://schemas.microsoft.com/office/drawing/2014/main" id="{99108FE4-A060-8449-8A8F-D3EECDB4F313}"/>
              </a:ext>
            </a:extLst>
          </p:cNvPr>
          <p:cNvSpPr>
            <a:spLocks noGrp="1"/>
          </p:cNvSpPr>
          <p:nvPr>
            <p:ph type="sldNum" sz="quarter" idx="12"/>
          </p:nvPr>
        </p:nvSpPr>
        <p:spPr/>
        <p:txBody>
          <a:bodyPr/>
          <a:lstStyle/>
          <a:p>
            <a:r>
              <a:rPr lang="en-US" dirty="0"/>
              <a:t> </a:t>
            </a:r>
          </a:p>
        </p:txBody>
      </p:sp>
      <p:sp>
        <p:nvSpPr>
          <p:cNvPr id="5" name="Content Placeholder 2">
            <a:extLst>
              <a:ext uri="{FF2B5EF4-FFF2-40B4-BE49-F238E27FC236}">
                <a16:creationId xmlns:a16="http://schemas.microsoft.com/office/drawing/2014/main" id="{40E9C23A-D71F-8F42-8C02-0FFC0A2CB48B}"/>
              </a:ext>
            </a:extLst>
          </p:cNvPr>
          <p:cNvSpPr txBox="1">
            <a:spLocks/>
          </p:cNvSpPr>
          <p:nvPr/>
        </p:nvSpPr>
        <p:spPr>
          <a:xfrm>
            <a:off x="3440259" y="1268172"/>
            <a:ext cx="2873528" cy="2160826"/>
          </a:xfrm>
          <a:prstGeom prst="rect">
            <a:avLst/>
          </a:prstGeom>
        </p:spPr>
        <p:txBody>
          <a:bodyPr vert="horz" lIns="91440" tIns="45720" rIns="91440" bIns="45720" rtlCol="0">
            <a:normAutofit/>
          </a:bodyPr>
          <a:lstStyle>
            <a:lvl1pPr marL="169863" indent="-169863" algn="l" rtl="0" eaLnBrk="1" fontAlgn="base" hangingPunct="1">
              <a:lnSpc>
                <a:spcPct val="100000"/>
              </a:lnSpc>
              <a:spcBef>
                <a:spcPts val="575"/>
              </a:spcBef>
              <a:spcAft>
                <a:spcPts val="75"/>
              </a:spcAft>
              <a:buClrTx/>
              <a:buSzPct val="80000"/>
              <a:buFont typeface="Arial" pitchFamily="34" charset="0"/>
              <a:buChar char="•"/>
              <a:defRPr sz="2200" b="0">
                <a:solidFill>
                  <a:schemeClr val="tx1">
                    <a:lumMod val="85000"/>
                    <a:lumOff val="15000"/>
                  </a:schemeClr>
                </a:solidFill>
                <a:latin typeface="Arial" panose="020B0604020202020204" pitchFamily="34" charset="0"/>
                <a:ea typeface="+mn-ea"/>
                <a:cs typeface="Arial" panose="020B0604020202020204" pitchFamily="34" charset="0"/>
              </a:defRPr>
            </a:lvl1pPr>
            <a:lvl2pPr marL="341313" indent="-171450" algn="l" rtl="0" eaLnBrk="1" fontAlgn="base" hangingPunct="1">
              <a:lnSpc>
                <a:spcPct val="100000"/>
              </a:lnSpc>
              <a:spcBef>
                <a:spcPts val="575"/>
              </a:spcBef>
              <a:spcAft>
                <a:spcPts val="75"/>
              </a:spcAft>
              <a:buClrTx/>
              <a:buSzPct val="80000"/>
              <a:buFont typeface="Arial" pitchFamily="34" charset="0"/>
              <a:buChar char="−"/>
              <a:defRPr sz="2000">
                <a:solidFill>
                  <a:srgbClr val="000000"/>
                </a:solidFill>
                <a:latin typeface="Arial" panose="020B0604020202020204" pitchFamily="34" charset="0"/>
                <a:cs typeface="Arial" panose="020B0604020202020204" pitchFamily="34" charset="0"/>
              </a:defRPr>
            </a:lvl2pPr>
            <a:lvl3pPr marL="511175" indent="-169863" algn="l" rtl="0" eaLnBrk="1" fontAlgn="base" hangingPunct="1">
              <a:lnSpc>
                <a:spcPct val="100000"/>
              </a:lnSpc>
              <a:spcBef>
                <a:spcPts val="575"/>
              </a:spcBef>
              <a:spcAft>
                <a:spcPts val="75"/>
              </a:spcAft>
              <a:buClrTx/>
              <a:buSzPct val="80000"/>
              <a:buFont typeface="Wingdings" pitchFamily="2" charset="2"/>
              <a:buChar char="§"/>
              <a:defRPr sz="1800">
                <a:solidFill>
                  <a:srgbClr val="000000"/>
                </a:solidFill>
                <a:latin typeface="Arial" panose="020B0604020202020204" pitchFamily="34" charset="0"/>
                <a:cs typeface="Arial" panose="020B0604020202020204" pitchFamily="34" charset="0"/>
              </a:defRPr>
            </a:lvl3pPr>
            <a:lvl4pPr marL="688975" indent="-177800" algn="l" rtl="0" eaLnBrk="1" fontAlgn="base" hangingPunct="1">
              <a:lnSpc>
                <a:spcPct val="100000"/>
              </a:lnSpc>
              <a:spcBef>
                <a:spcPts val="575"/>
              </a:spcBef>
              <a:spcAft>
                <a:spcPts val="75"/>
              </a:spcAft>
              <a:buClrTx/>
              <a:buSzPct val="80000"/>
              <a:buFont typeface="Arial" pitchFamily="34" charset="0"/>
              <a:buChar char="•"/>
              <a:defRPr sz="1600">
                <a:solidFill>
                  <a:srgbClr val="000000"/>
                </a:solidFill>
                <a:latin typeface="Arial" panose="020B0604020202020204" pitchFamily="34" charset="0"/>
                <a:cs typeface="Arial" panose="020B0604020202020204" pitchFamily="34" charset="0"/>
              </a:defRPr>
            </a:lvl4pPr>
            <a:lvl5pPr marL="860425" indent="-171450" algn="l" rtl="0" eaLnBrk="1" fontAlgn="base" hangingPunct="1">
              <a:lnSpc>
                <a:spcPct val="100000"/>
              </a:lnSpc>
              <a:spcBef>
                <a:spcPts val="575"/>
              </a:spcBef>
              <a:spcAft>
                <a:spcPts val="75"/>
              </a:spcAft>
              <a:buClrTx/>
              <a:buSzPct val="70000"/>
              <a:buFont typeface="Arial" pitchFamily="34" charset="0"/>
              <a:buChar char="−"/>
              <a:defRPr sz="1400">
                <a:solidFill>
                  <a:srgbClr val="000000"/>
                </a:solidFill>
                <a:latin typeface="Arial" panose="020B0604020202020204" pitchFamily="34" charset="0"/>
                <a:cs typeface="Arial" panose="020B0604020202020204" pitchFamily="34" charset="0"/>
              </a:defRPr>
            </a:lvl5pPr>
            <a:lvl6pPr marL="22304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6pPr>
            <a:lvl7pPr marL="26876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7pPr>
            <a:lvl8pPr marL="31448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8pPr>
            <a:lvl9pPr marL="36020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9pPr>
          </a:lstStyle>
          <a:p>
            <a:r>
              <a:rPr lang="en-US" kern="0" dirty="0" err="1"/>
              <a:t>CanardTransfer</a:t>
            </a:r>
            <a:endParaRPr lang="en-US" kern="0" dirty="0"/>
          </a:p>
          <a:p>
            <a:pPr lvl="1"/>
            <a:r>
              <a:rPr lang="en-US" kern="0" dirty="0"/>
              <a:t>Timestamp</a:t>
            </a:r>
          </a:p>
          <a:p>
            <a:pPr lvl="1"/>
            <a:r>
              <a:rPr lang="en-US" kern="0" dirty="0"/>
              <a:t>Priority</a:t>
            </a:r>
          </a:p>
          <a:p>
            <a:pPr lvl="1"/>
            <a:r>
              <a:rPr lang="en-US" kern="0" dirty="0"/>
              <a:t>Port ID</a:t>
            </a:r>
          </a:p>
          <a:p>
            <a:pPr lvl="1"/>
            <a:r>
              <a:rPr lang="en-US" kern="0" dirty="0"/>
              <a:t>Data buffer</a:t>
            </a:r>
          </a:p>
        </p:txBody>
      </p:sp>
      <p:sp>
        <p:nvSpPr>
          <p:cNvPr id="6" name="Content Placeholder 2">
            <a:extLst>
              <a:ext uri="{FF2B5EF4-FFF2-40B4-BE49-F238E27FC236}">
                <a16:creationId xmlns:a16="http://schemas.microsoft.com/office/drawing/2014/main" id="{319711CE-7D35-8F47-AD6A-F82D26CC607B}"/>
              </a:ext>
            </a:extLst>
          </p:cNvPr>
          <p:cNvSpPr txBox="1">
            <a:spLocks/>
          </p:cNvSpPr>
          <p:nvPr/>
        </p:nvSpPr>
        <p:spPr>
          <a:xfrm>
            <a:off x="6096000" y="1242883"/>
            <a:ext cx="2873528" cy="2160826"/>
          </a:xfrm>
          <a:prstGeom prst="rect">
            <a:avLst/>
          </a:prstGeom>
        </p:spPr>
        <p:txBody>
          <a:bodyPr vert="horz" lIns="91440" tIns="45720" rIns="91440" bIns="45720" rtlCol="0">
            <a:normAutofit/>
          </a:bodyPr>
          <a:lstStyle>
            <a:lvl1pPr marL="169863" indent="-169863" algn="l" rtl="0" eaLnBrk="1" fontAlgn="base" hangingPunct="1">
              <a:lnSpc>
                <a:spcPct val="100000"/>
              </a:lnSpc>
              <a:spcBef>
                <a:spcPts val="575"/>
              </a:spcBef>
              <a:spcAft>
                <a:spcPts val="75"/>
              </a:spcAft>
              <a:buClrTx/>
              <a:buSzPct val="80000"/>
              <a:buFont typeface="Arial" pitchFamily="34" charset="0"/>
              <a:buChar char="•"/>
              <a:defRPr sz="2200" b="0">
                <a:solidFill>
                  <a:schemeClr val="tx1">
                    <a:lumMod val="85000"/>
                    <a:lumOff val="15000"/>
                  </a:schemeClr>
                </a:solidFill>
                <a:latin typeface="Arial" panose="020B0604020202020204" pitchFamily="34" charset="0"/>
                <a:ea typeface="+mn-ea"/>
                <a:cs typeface="Arial" panose="020B0604020202020204" pitchFamily="34" charset="0"/>
              </a:defRPr>
            </a:lvl1pPr>
            <a:lvl2pPr marL="341313" indent="-171450" algn="l" rtl="0" eaLnBrk="1" fontAlgn="base" hangingPunct="1">
              <a:lnSpc>
                <a:spcPct val="100000"/>
              </a:lnSpc>
              <a:spcBef>
                <a:spcPts val="575"/>
              </a:spcBef>
              <a:spcAft>
                <a:spcPts val="75"/>
              </a:spcAft>
              <a:buClrTx/>
              <a:buSzPct val="80000"/>
              <a:buFont typeface="Arial" pitchFamily="34" charset="0"/>
              <a:buChar char="−"/>
              <a:defRPr sz="2000">
                <a:solidFill>
                  <a:srgbClr val="000000"/>
                </a:solidFill>
                <a:latin typeface="Arial" panose="020B0604020202020204" pitchFamily="34" charset="0"/>
                <a:cs typeface="Arial" panose="020B0604020202020204" pitchFamily="34" charset="0"/>
              </a:defRPr>
            </a:lvl2pPr>
            <a:lvl3pPr marL="511175" indent="-169863" algn="l" rtl="0" eaLnBrk="1" fontAlgn="base" hangingPunct="1">
              <a:lnSpc>
                <a:spcPct val="100000"/>
              </a:lnSpc>
              <a:spcBef>
                <a:spcPts val="575"/>
              </a:spcBef>
              <a:spcAft>
                <a:spcPts val="75"/>
              </a:spcAft>
              <a:buClrTx/>
              <a:buSzPct val="80000"/>
              <a:buFont typeface="Wingdings" pitchFamily="2" charset="2"/>
              <a:buChar char="§"/>
              <a:defRPr sz="1800">
                <a:solidFill>
                  <a:srgbClr val="000000"/>
                </a:solidFill>
                <a:latin typeface="Arial" panose="020B0604020202020204" pitchFamily="34" charset="0"/>
                <a:cs typeface="Arial" panose="020B0604020202020204" pitchFamily="34" charset="0"/>
              </a:defRPr>
            </a:lvl3pPr>
            <a:lvl4pPr marL="688975" indent="-177800" algn="l" rtl="0" eaLnBrk="1" fontAlgn="base" hangingPunct="1">
              <a:lnSpc>
                <a:spcPct val="100000"/>
              </a:lnSpc>
              <a:spcBef>
                <a:spcPts val="575"/>
              </a:spcBef>
              <a:spcAft>
                <a:spcPts val="75"/>
              </a:spcAft>
              <a:buClrTx/>
              <a:buSzPct val="80000"/>
              <a:buFont typeface="Arial" pitchFamily="34" charset="0"/>
              <a:buChar char="•"/>
              <a:defRPr sz="1600">
                <a:solidFill>
                  <a:srgbClr val="000000"/>
                </a:solidFill>
                <a:latin typeface="Arial" panose="020B0604020202020204" pitchFamily="34" charset="0"/>
                <a:cs typeface="Arial" panose="020B0604020202020204" pitchFamily="34" charset="0"/>
              </a:defRPr>
            </a:lvl4pPr>
            <a:lvl5pPr marL="860425" indent="-171450" algn="l" rtl="0" eaLnBrk="1" fontAlgn="base" hangingPunct="1">
              <a:lnSpc>
                <a:spcPct val="100000"/>
              </a:lnSpc>
              <a:spcBef>
                <a:spcPts val="575"/>
              </a:spcBef>
              <a:spcAft>
                <a:spcPts val="75"/>
              </a:spcAft>
              <a:buClrTx/>
              <a:buSzPct val="70000"/>
              <a:buFont typeface="Arial" pitchFamily="34" charset="0"/>
              <a:buChar char="−"/>
              <a:defRPr sz="1400">
                <a:solidFill>
                  <a:srgbClr val="000000"/>
                </a:solidFill>
                <a:latin typeface="Arial" panose="020B0604020202020204" pitchFamily="34" charset="0"/>
                <a:cs typeface="Arial" panose="020B0604020202020204" pitchFamily="34" charset="0"/>
              </a:defRPr>
            </a:lvl5pPr>
            <a:lvl6pPr marL="22304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6pPr>
            <a:lvl7pPr marL="26876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7pPr>
            <a:lvl8pPr marL="31448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8pPr>
            <a:lvl9pPr marL="36020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9pPr>
          </a:lstStyle>
          <a:p>
            <a:r>
              <a:rPr lang="en-US" kern="0" dirty="0" err="1"/>
              <a:t>CanardFrame</a:t>
            </a:r>
            <a:endParaRPr lang="en-US" kern="0" dirty="0"/>
          </a:p>
          <a:p>
            <a:pPr lvl="1"/>
            <a:r>
              <a:rPr lang="en-US" kern="0" dirty="0"/>
              <a:t>Timestamp</a:t>
            </a:r>
          </a:p>
          <a:p>
            <a:pPr lvl="1"/>
            <a:r>
              <a:rPr lang="en-US" kern="0" dirty="0"/>
              <a:t>CAN ID</a:t>
            </a:r>
          </a:p>
          <a:p>
            <a:pPr lvl="1"/>
            <a:r>
              <a:rPr lang="en-US" kern="0" dirty="0"/>
              <a:t>Data buffer</a:t>
            </a:r>
          </a:p>
        </p:txBody>
      </p:sp>
      <p:sp>
        <p:nvSpPr>
          <p:cNvPr id="7" name="Content Placeholder 2">
            <a:extLst>
              <a:ext uri="{FF2B5EF4-FFF2-40B4-BE49-F238E27FC236}">
                <a16:creationId xmlns:a16="http://schemas.microsoft.com/office/drawing/2014/main" id="{B900154F-A088-6640-B22E-3D2097C5EBBA}"/>
              </a:ext>
            </a:extLst>
          </p:cNvPr>
          <p:cNvSpPr txBox="1">
            <a:spLocks/>
          </p:cNvSpPr>
          <p:nvPr/>
        </p:nvSpPr>
        <p:spPr>
          <a:xfrm>
            <a:off x="8751742" y="1242883"/>
            <a:ext cx="3180282" cy="2160826"/>
          </a:xfrm>
          <a:prstGeom prst="rect">
            <a:avLst/>
          </a:prstGeom>
        </p:spPr>
        <p:txBody>
          <a:bodyPr vert="horz" lIns="91440" tIns="45720" rIns="91440" bIns="45720" rtlCol="0">
            <a:normAutofit/>
          </a:bodyPr>
          <a:lstStyle>
            <a:lvl1pPr marL="169863" indent="-169863" algn="l" rtl="0" eaLnBrk="1" fontAlgn="base" hangingPunct="1">
              <a:lnSpc>
                <a:spcPct val="100000"/>
              </a:lnSpc>
              <a:spcBef>
                <a:spcPts val="575"/>
              </a:spcBef>
              <a:spcAft>
                <a:spcPts val="75"/>
              </a:spcAft>
              <a:buClrTx/>
              <a:buSzPct val="80000"/>
              <a:buFont typeface="Arial" pitchFamily="34" charset="0"/>
              <a:buChar char="•"/>
              <a:defRPr sz="2200" b="0">
                <a:solidFill>
                  <a:schemeClr val="tx1">
                    <a:lumMod val="85000"/>
                    <a:lumOff val="15000"/>
                  </a:schemeClr>
                </a:solidFill>
                <a:latin typeface="Arial" panose="020B0604020202020204" pitchFamily="34" charset="0"/>
                <a:ea typeface="+mn-ea"/>
                <a:cs typeface="Arial" panose="020B0604020202020204" pitchFamily="34" charset="0"/>
              </a:defRPr>
            </a:lvl1pPr>
            <a:lvl2pPr marL="341313" indent="-171450" algn="l" rtl="0" eaLnBrk="1" fontAlgn="base" hangingPunct="1">
              <a:lnSpc>
                <a:spcPct val="100000"/>
              </a:lnSpc>
              <a:spcBef>
                <a:spcPts val="575"/>
              </a:spcBef>
              <a:spcAft>
                <a:spcPts val="75"/>
              </a:spcAft>
              <a:buClrTx/>
              <a:buSzPct val="80000"/>
              <a:buFont typeface="Arial" pitchFamily="34" charset="0"/>
              <a:buChar char="−"/>
              <a:defRPr sz="2000">
                <a:solidFill>
                  <a:srgbClr val="000000"/>
                </a:solidFill>
                <a:latin typeface="Arial" panose="020B0604020202020204" pitchFamily="34" charset="0"/>
                <a:cs typeface="Arial" panose="020B0604020202020204" pitchFamily="34" charset="0"/>
              </a:defRPr>
            </a:lvl2pPr>
            <a:lvl3pPr marL="511175" indent="-169863" algn="l" rtl="0" eaLnBrk="1" fontAlgn="base" hangingPunct="1">
              <a:lnSpc>
                <a:spcPct val="100000"/>
              </a:lnSpc>
              <a:spcBef>
                <a:spcPts val="575"/>
              </a:spcBef>
              <a:spcAft>
                <a:spcPts val="75"/>
              </a:spcAft>
              <a:buClrTx/>
              <a:buSzPct val="80000"/>
              <a:buFont typeface="Wingdings" pitchFamily="2" charset="2"/>
              <a:buChar char="§"/>
              <a:defRPr sz="1800">
                <a:solidFill>
                  <a:srgbClr val="000000"/>
                </a:solidFill>
                <a:latin typeface="Arial" panose="020B0604020202020204" pitchFamily="34" charset="0"/>
                <a:cs typeface="Arial" panose="020B0604020202020204" pitchFamily="34" charset="0"/>
              </a:defRPr>
            </a:lvl3pPr>
            <a:lvl4pPr marL="688975" indent="-177800" algn="l" rtl="0" eaLnBrk="1" fontAlgn="base" hangingPunct="1">
              <a:lnSpc>
                <a:spcPct val="100000"/>
              </a:lnSpc>
              <a:spcBef>
                <a:spcPts val="575"/>
              </a:spcBef>
              <a:spcAft>
                <a:spcPts val="75"/>
              </a:spcAft>
              <a:buClrTx/>
              <a:buSzPct val="80000"/>
              <a:buFont typeface="Arial" pitchFamily="34" charset="0"/>
              <a:buChar char="•"/>
              <a:defRPr sz="1600">
                <a:solidFill>
                  <a:srgbClr val="000000"/>
                </a:solidFill>
                <a:latin typeface="Arial" panose="020B0604020202020204" pitchFamily="34" charset="0"/>
                <a:cs typeface="Arial" panose="020B0604020202020204" pitchFamily="34" charset="0"/>
              </a:defRPr>
            </a:lvl4pPr>
            <a:lvl5pPr marL="860425" indent="-171450" algn="l" rtl="0" eaLnBrk="1" fontAlgn="base" hangingPunct="1">
              <a:lnSpc>
                <a:spcPct val="100000"/>
              </a:lnSpc>
              <a:spcBef>
                <a:spcPts val="575"/>
              </a:spcBef>
              <a:spcAft>
                <a:spcPts val="75"/>
              </a:spcAft>
              <a:buClrTx/>
              <a:buSzPct val="70000"/>
              <a:buFont typeface="Arial" pitchFamily="34" charset="0"/>
              <a:buChar char="−"/>
              <a:defRPr sz="1400">
                <a:solidFill>
                  <a:srgbClr val="000000"/>
                </a:solidFill>
                <a:latin typeface="Arial" panose="020B0604020202020204" pitchFamily="34" charset="0"/>
                <a:cs typeface="Arial" panose="020B0604020202020204" pitchFamily="34" charset="0"/>
              </a:defRPr>
            </a:lvl5pPr>
            <a:lvl6pPr marL="22304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6pPr>
            <a:lvl7pPr marL="26876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7pPr>
            <a:lvl8pPr marL="31448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8pPr>
            <a:lvl9pPr marL="3602038" indent="-157163" algn="l" rtl="0" eaLnBrk="1" fontAlgn="base" hangingPunct="1">
              <a:spcBef>
                <a:spcPct val="20000"/>
              </a:spcBef>
              <a:spcAft>
                <a:spcPct val="3000"/>
              </a:spcAft>
              <a:buClr>
                <a:schemeClr val="tx1"/>
              </a:buClr>
              <a:buSzPct val="70000"/>
              <a:buFont typeface="Arial" charset="0"/>
              <a:buChar char="►"/>
              <a:defRPr sz="1400">
                <a:solidFill>
                  <a:srgbClr val="000000"/>
                </a:solidFill>
                <a:latin typeface="+mn-lt"/>
              </a:defRPr>
            </a:lvl9pPr>
          </a:lstStyle>
          <a:p>
            <a:r>
              <a:rPr lang="en-US" kern="0" dirty="0" err="1"/>
              <a:t>CanardRxSubscription</a:t>
            </a:r>
            <a:endParaRPr lang="en-US" kern="0" dirty="0"/>
          </a:p>
        </p:txBody>
      </p:sp>
      <p:sp>
        <p:nvSpPr>
          <p:cNvPr id="8" name="Rounded Rectangle 7">
            <a:extLst>
              <a:ext uri="{FF2B5EF4-FFF2-40B4-BE49-F238E27FC236}">
                <a16:creationId xmlns:a16="http://schemas.microsoft.com/office/drawing/2014/main" id="{E85469D8-ED5F-9042-BEBF-57E6680F14BA}"/>
              </a:ext>
            </a:extLst>
          </p:cNvPr>
          <p:cNvSpPr/>
          <p:nvPr/>
        </p:nvSpPr>
        <p:spPr>
          <a:xfrm>
            <a:off x="2411949" y="5042934"/>
            <a:ext cx="1470213" cy="81130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050" dirty="0" err="1">
                <a:solidFill>
                  <a:schemeClr val="bg1"/>
                </a:solidFill>
                <a:latin typeface="+mj-lt"/>
              </a:rPr>
              <a:t>CanardInstance</a:t>
            </a:r>
            <a:endParaRPr lang="en-US" sz="1050" dirty="0">
              <a:solidFill>
                <a:schemeClr val="bg1"/>
              </a:solidFill>
              <a:latin typeface="+mj-lt"/>
            </a:endParaRPr>
          </a:p>
        </p:txBody>
      </p:sp>
      <p:sp>
        <p:nvSpPr>
          <p:cNvPr id="9" name="Rounded Rectangle 8">
            <a:extLst>
              <a:ext uri="{FF2B5EF4-FFF2-40B4-BE49-F238E27FC236}">
                <a16:creationId xmlns:a16="http://schemas.microsoft.com/office/drawing/2014/main" id="{08AFBA07-FA72-B944-BF78-FC01EE54DE33}"/>
              </a:ext>
            </a:extLst>
          </p:cNvPr>
          <p:cNvSpPr/>
          <p:nvPr/>
        </p:nvSpPr>
        <p:spPr>
          <a:xfrm>
            <a:off x="566732" y="5042934"/>
            <a:ext cx="1470213" cy="81130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050" dirty="0" err="1">
                <a:solidFill>
                  <a:schemeClr val="bg1"/>
                </a:solidFill>
                <a:latin typeface="+mj-lt"/>
              </a:rPr>
              <a:t>CanardTransfer</a:t>
            </a:r>
            <a:endParaRPr lang="en-US" sz="1050" dirty="0">
              <a:solidFill>
                <a:schemeClr val="bg1"/>
              </a:solidFill>
              <a:latin typeface="+mj-lt"/>
            </a:endParaRPr>
          </a:p>
        </p:txBody>
      </p:sp>
      <p:sp>
        <p:nvSpPr>
          <p:cNvPr id="10" name="Rounded Rectangle 9">
            <a:extLst>
              <a:ext uri="{FF2B5EF4-FFF2-40B4-BE49-F238E27FC236}">
                <a16:creationId xmlns:a16="http://schemas.microsoft.com/office/drawing/2014/main" id="{5583B0B0-DCD9-2F42-9267-1CD3884727B0}"/>
              </a:ext>
            </a:extLst>
          </p:cNvPr>
          <p:cNvSpPr/>
          <p:nvPr/>
        </p:nvSpPr>
        <p:spPr>
          <a:xfrm>
            <a:off x="4257166" y="5042934"/>
            <a:ext cx="1470213" cy="81130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050" dirty="0" err="1">
                <a:solidFill>
                  <a:schemeClr val="bg1"/>
                </a:solidFill>
                <a:latin typeface="+mj-lt"/>
              </a:rPr>
              <a:t>CanardFrame</a:t>
            </a:r>
            <a:endParaRPr lang="en-US" sz="1050" dirty="0">
              <a:solidFill>
                <a:schemeClr val="bg1"/>
              </a:solidFill>
              <a:latin typeface="+mj-lt"/>
            </a:endParaRPr>
          </a:p>
        </p:txBody>
      </p:sp>
      <p:cxnSp>
        <p:nvCxnSpPr>
          <p:cNvPr id="12" name="Straight Arrow Connector 11">
            <a:extLst>
              <a:ext uri="{FF2B5EF4-FFF2-40B4-BE49-F238E27FC236}">
                <a16:creationId xmlns:a16="http://schemas.microsoft.com/office/drawing/2014/main" id="{C7661AE6-044D-B746-82D0-855B763B8651}"/>
              </a:ext>
            </a:extLst>
          </p:cNvPr>
          <p:cNvCxnSpPr>
            <a:cxnSpLocks/>
            <a:stCxn id="9" idx="3"/>
            <a:endCxn id="8" idx="1"/>
          </p:cNvCxnSpPr>
          <p:nvPr/>
        </p:nvCxnSpPr>
        <p:spPr>
          <a:xfrm>
            <a:off x="2036945" y="5448587"/>
            <a:ext cx="375004"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A9237786-7D7B-0249-839D-B5F8115ED063}"/>
              </a:ext>
            </a:extLst>
          </p:cNvPr>
          <p:cNvCxnSpPr>
            <a:cxnSpLocks/>
            <a:stCxn id="8" idx="3"/>
            <a:endCxn id="10" idx="1"/>
          </p:cNvCxnSpPr>
          <p:nvPr/>
        </p:nvCxnSpPr>
        <p:spPr>
          <a:xfrm>
            <a:off x="3882162" y="5448587"/>
            <a:ext cx="375004"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4" name="Rounded Rectangle 23">
            <a:extLst>
              <a:ext uri="{FF2B5EF4-FFF2-40B4-BE49-F238E27FC236}">
                <a16:creationId xmlns:a16="http://schemas.microsoft.com/office/drawing/2014/main" id="{67BC726C-7F0B-4748-961A-807DBA9D1806}"/>
              </a:ext>
            </a:extLst>
          </p:cNvPr>
          <p:cNvSpPr/>
          <p:nvPr/>
        </p:nvSpPr>
        <p:spPr>
          <a:xfrm>
            <a:off x="8309838" y="5042934"/>
            <a:ext cx="1470213" cy="81130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050" dirty="0" err="1">
                <a:solidFill>
                  <a:schemeClr val="bg1"/>
                </a:solidFill>
                <a:latin typeface="+mj-lt"/>
              </a:rPr>
              <a:t>CanardInstance</a:t>
            </a:r>
            <a:endParaRPr lang="en-US" sz="1050" dirty="0">
              <a:solidFill>
                <a:schemeClr val="bg1"/>
              </a:solidFill>
              <a:latin typeface="+mj-lt"/>
            </a:endParaRPr>
          </a:p>
        </p:txBody>
      </p:sp>
      <p:sp>
        <p:nvSpPr>
          <p:cNvPr id="25" name="Rounded Rectangle 24">
            <a:extLst>
              <a:ext uri="{FF2B5EF4-FFF2-40B4-BE49-F238E27FC236}">
                <a16:creationId xmlns:a16="http://schemas.microsoft.com/office/drawing/2014/main" id="{F8298C5B-713A-764A-A233-6826A6ED37ED}"/>
              </a:ext>
            </a:extLst>
          </p:cNvPr>
          <p:cNvSpPr/>
          <p:nvPr/>
        </p:nvSpPr>
        <p:spPr>
          <a:xfrm>
            <a:off x="6464621" y="5042934"/>
            <a:ext cx="1470213" cy="81130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050" dirty="0" err="1">
                <a:solidFill>
                  <a:schemeClr val="bg1"/>
                </a:solidFill>
                <a:latin typeface="+mj-lt"/>
              </a:rPr>
              <a:t>CanardFrame</a:t>
            </a:r>
            <a:endParaRPr lang="en-US" sz="1050" dirty="0">
              <a:solidFill>
                <a:schemeClr val="bg1"/>
              </a:solidFill>
              <a:latin typeface="+mj-lt"/>
            </a:endParaRPr>
          </a:p>
        </p:txBody>
      </p:sp>
      <p:sp>
        <p:nvSpPr>
          <p:cNvPr id="26" name="Rounded Rectangle 25">
            <a:extLst>
              <a:ext uri="{FF2B5EF4-FFF2-40B4-BE49-F238E27FC236}">
                <a16:creationId xmlns:a16="http://schemas.microsoft.com/office/drawing/2014/main" id="{CC4B09D9-4BCD-8945-A8F7-58260A748D5B}"/>
              </a:ext>
            </a:extLst>
          </p:cNvPr>
          <p:cNvSpPr/>
          <p:nvPr/>
        </p:nvSpPr>
        <p:spPr>
          <a:xfrm>
            <a:off x="10155055" y="5042934"/>
            <a:ext cx="1470213" cy="81130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050" dirty="0" err="1">
                <a:solidFill>
                  <a:schemeClr val="bg1"/>
                </a:solidFill>
                <a:latin typeface="+mj-lt"/>
              </a:rPr>
              <a:t>CanardTransfer</a:t>
            </a:r>
            <a:endParaRPr lang="en-US" sz="1050" dirty="0">
              <a:solidFill>
                <a:schemeClr val="bg1"/>
              </a:solidFill>
              <a:latin typeface="+mj-lt"/>
            </a:endParaRPr>
          </a:p>
        </p:txBody>
      </p:sp>
      <p:cxnSp>
        <p:nvCxnSpPr>
          <p:cNvPr id="27" name="Straight Arrow Connector 26">
            <a:extLst>
              <a:ext uri="{FF2B5EF4-FFF2-40B4-BE49-F238E27FC236}">
                <a16:creationId xmlns:a16="http://schemas.microsoft.com/office/drawing/2014/main" id="{9DEF514D-AF28-8543-A6C6-56CFD0300E0E}"/>
              </a:ext>
            </a:extLst>
          </p:cNvPr>
          <p:cNvCxnSpPr>
            <a:cxnSpLocks/>
            <a:stCxn id="25" idx="3"/>
            <a:endCxn id="24" idx="1"/>
          </p:cNvCxnSpPr>
          <p:nvPr/>
        </p:nvCxnSpPr>
        <p:spPr>
          <a:xfrm>
            <a:off x="7934834" y="5448587"/>
            <a:ext cx="375004"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88337734-FB63-A54C-9B23-7612F0B06518}"/>
              </a:ext>
            </a:extLst>
          </p:cNvPr>
          <p:cNvCxnSpPr>
            <a:cxnSpLocks/>
            <a:stCxn id="24" idx="3"/>
            <a:endCxn id="26" idx="1"/>
          </p:cNvCxnSpPr>
          <p:nvPr/>
        </p:nvCxnSpPr>
        <p:spPr>
          <a:xfrm>
            <a:off x="9780051" y="5448587"/>
            <a:ext cx="375004"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9" name="Rounded Rectangle 28">
            <a:extLst>
              <a:ext uri="{FF2B5EF4-FFF2-40B4-BE49-F238E27FC236}">
                <a16:creationId xmlns:a16="http://schemas.microsoft.com/office/drawing/2014/main" id="{FFFA72D2-139E-4A45-99F0-87D46ED9D68B}"/>
              </a:ext>
            </a:extLst>
          </p:cNvPr>
          <p:cNvSpPr/>
          <p:nvPr/>
        </p:nvSpPr>
        <p:spPr>
          <a:xfrm>
            <a:off x="8122336" y="4101289"/>
            <a:ext cx="1845217" cy="76298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r>
              <a:rPr lang="en-US" sz="1050" dirty="0" err="1">
                <a:solidFill>
                  <a:schemeClr val="bg1"/>
                </a:solidFill>
                <a:latin typeface="+mj-lt"/>
              </a:rPr>
              <a:t>CanardRxSubscription</a:t>
            </a:r>
            <a:endParaRPr lang="en-US" sz="1050" dirty="0">
              <a:solidFill>
                <a:schemeClr val="bg1"/>
              </a:solidFill>
              <a:latin typeface="+mj-lt"/>
            </a:endParaRPr>
          </a:p>
        </p:txBody>
      </p:sp>
      <p:cxnSp>
        <p:nvCxnSpPr>
          <p:cNvPr id="30" name="Straight Arrow Connector 29">
            <a:extLst>
              <a:ext uri="{FF2B5EF4-FFF2-40B4-BE49-F238E27FC236}">
                <a16:creationId xmlns:a16="http://schemas.microsoft.com/office/drawing/2014/main" id="{8D3875EB-A3D7-7942-832E-87DD8EDB1AD1}"/>
              </a:ext>
            </a:extLst>
          </p:cNvPr>
          <p:cNvCxnSpPr>
            <a:cxnSpLocks/>
            <a:stCxn id="29" idx="2"/>
            <a:endCxn id="24" idx="0"/>
          </p:cNvCxnSpPr>
          <p:nvPr/>
        </p:nvCxnSpPr>
        <p:spPr>
          <a:xfrm>
            <a:off x="9044945" y="4864270"/>
            <a:ext cx="0" cy="17866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4" name="TextBox 43">
            <a:extLst>
              <a:ext uri="{FF2B5EF4-FFF2-40B4-BE49-F238E27FC236}">
                <a16:creationId xmlns:a16="http://schemas.microsoft.com/office/drawing/2014/main" id="{E151FFF2-A566-DB43-8294-096ED46FA8E0}"/>
              </a:ext>
            </a:extLst>
          </p:cNvPr>
          <p:cNvSpPr txBox="1"/>
          <p:nvPr/>
        </p:nvSpPr>
        <p:spPr>
          <a:xfrm>
            <a:off x="2008094" y="4177553"/>
            <a:ext cx="0" cy="0"/>
          </a:xfrm>
          <a:prstGeom prst="rect">
            <a:avLst/>
          </a:prstGeom>
          <a:noFill/>
        </p:spPr>
        <p:txBody>
          <a:bodyPr wrap="none" lIns="91440" tIns="45720" rIns="91440" rtlCol="0" anchor="t">
            <a:noAutofit/>
          </a:bodyPr>
          <a:lstStyle/>
          <a:p>
            <a:pPr algn="l">
              <a:spcBef>
                <a:spcPts val="600"/>
              </a:spcBef>
            </a:pPr>
            <a:endParaRPr lang="en-US" sz="1700" dirty="0">
              <a:latin typeface="Arial" panose="020B0604020202020204" pitchFamily="34" charset="0"/>
              <a:cs typeface="Arial" panose="020B0604020202020204" pitchFamily="34" charset="0"/>
            </a:endParaRPr>
          </a:p>
        </p:txBody>
      </p:sp>
      <p:cxnSp>
        <p:nvCxnSpPr>
          <p:cNvPr id="46" name="Straight Connector 45">
            <a:extLst>
              <a:ext uri="{FF2B5EF4-FFF2-40B4-BE49-F238E27FC236}">
                <a16:creationId xmlns:a16="http://schemas.microsoft.com/office/drawing/2014/main" id="{2BA8D1B7-3C81-3A49-9EF2-4BFF843D3971}"/>
              </a:ext>
            </a:extLst>
          </p:cNvPr>
          <p:cNvCxnSpPr/>
          <p:nvPr/>
        </p:nvCxnSpPr>
        <p:spPr>
          <a:xfrm>
            <a:off x="295835" y="3493356"/>
            <a:ext cx="11636189" cy="0"/>
          </a:xfrm>
          <a:prstGeom prst="line">
            <a:avLst/>
          </a:prstGeom>
        </p:spPr>
        <p:style>
          <a:lnRef idx="1">
            <a:schemeClr val="dk1"/>
          </a:lnRef>
          <a:fillRef idx="0">
            <a:schemeClr val="dk1"/>
          </a:fillRef>
          <a:effectRef idx="0">
            <a:schemeClr val="dk1"/>
          </a:effectRef>
          <a:fontRef idx="minor">
            <a:schemeClr val="tx1"/>
          </a:fontRef>
        </p:style>
      </p:cxnSp>
      <p:sp>
        <p:nvSpPr>
          <p:cNvPr id="48" name="TextBox 47">
            <a:extLst>
              <a:ext uri="{FF2B5EF4-FFF2-40B4-BE49-F238E27FC236}">
                <a16:creationId xmlns:a16="http://schemas.microsoft.com/office/drawing/2014/main" id="{D41B6DA0-AE97-1A4A-8B67-0D7B7443065E}"/>
              </a:ext>
            </a:extLst>
          </p:cNvPr>
          <p:cNvSpPr txBox="1"/>
          <p:nvPr/>
        </p:nvSpPr>
        <p:spPr>
          <a:xfrm>
            <a:off x="2658257" y="3688913"/>
            <a:ext cx="977596" cy="412376"/>
          </a:xfrm>
          <a:prstGeom prst="rect">
            <a:avLst/>
          </a:prstGeom>
          <a:noFill/>
        </p:spPr>
        <p:txBody>
          <a:bodyPr wrap="square" lIns="91440" tIns="45720" rIns="91440" rtlCol="0" anchor="t">
            <a:noAutofit/>
          </a:bodyPr>
          <a:lstStyle/>
          <a:p>
            <a:pPr algn="l">
              <a:spcBef>
                <a:spcPts val="600"/>
              </a:spcBef>
            </a:pPr>
            <a:r>
              <a:rPr lang="en-US" sz="1700" dirty="0">
                <a:latin typeface="Arial" panose="020B0604020202020204" pitchFamily="34" charset="0"/>
                <a:cs typeface="Arial" panose="020B0604020202020204" pitchFamily="34" charset="0"/>
              </a:rPr>
              <a:t>Publish</a:t>
            </a:r>
          </a:p>
        </p:txBody>
      </p:sp>
      <p:sp>
        <p:nvSpPr>
          <p:cNvPr id="49" name="TextBox 48">
            <a:extLst>
              <a:ext uri="{FF2B5EF4-FFF2-40B4-BE49-F238E27FC236}">
                <a16:creationId xmlns:a16="http://schemas.microsoft.com/office/drawing/2014/main" id="{B06C0C10-C070-C04D-9CA0-67E18794B7E7}"/>
              </a:ext>
            </a:extLst>
          </p:cNvPr>
          <p:cNvSpPr txBox="1"/>
          <p:nvPr/>
        </p:nvSpPr>
        <p:spPr>
          <a:xfrm>
            <a:off x="8432993" y="3686895"/>
            <a:ext cx="1223902" cy="412376"/>
          </a:xfrm>
          <a:prstGeom prst="rect">
            <a:avLst/>
          </a:prstGeom>
          <a:noFill/>
        </p:spPr>
        <p:txBody>
          <a:bodyPr wrap="square" lIns="91440" tIns="45720" rIns="91440" rtlCol="0" anchor="t">
            <a:noAutofit/>
          </a:bodyPr>
          <a:lstStyle/>
          <a:p>
            <a:pPr algn="l">
              <a:spcBef>
                <a:spcPts val="600"/>
              </a:spcBef>
            </a:pPr>
            <a:r>
              <a:rPr lang="en-US" sz="1700" dirty="0">
                <a:latin typeface="Arial" panose="020B0604020202020204" pitchFamily="34" charset="0"/>
                <a:cs typeface="Arial" panose="020B0604020202020204" pitchFamily="34" charset="0"/>
              </a:rPr>
              <a:t>Subscribe</a:t>
            </a:r>
          </a:p>
        </p:txBody>
      </p:sp>
    </p:spTree>
    <p:extLst>
      <p:ext uri="{BB962C8B-B14F-4D97-AF65-F5344CB8AC3E}">
        <p14:creationId xmlns:p14="http://schemas.microsoft.com/office/powerpoint/2010/main" val="2767562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7FCE9-869A-9C43-BA86-9D5AB7BF3DC6}"/>
              </a:ext>
            </a:extLst>
          </p:cNvPr>
          <p:cNvSpPr>
            <a:spLocks noGrp="1"/>
          </p:cNvSpPr>
          <p:nvPr>
            <p:ph type="title"/>
          </p:nvPr>
        </p:nvSpPr>
        <p:spPr>
          <a:xfrm>
            <a:off x="337868" y="227102"/>
            <a:ext cx="10515600" cy="670045"/>
          </a:xfrm>
        </p:spPr>
        <p:txBody>
          <a:bodyPr>
            <a:normAutofit/>
          </a:bodyPr>
          <a:lstStyle/>
          <a:p>
            <a:r>
              <a:rPr lang="en-US" dirty="0"/>
              <a:t>CanardInstance (short description)</a:t>
            </a:r>
          </a:p>
        </p:txBody>
      </p:sp>
      <p:graphicFrame>
        <p:nvGraphicFramePr>
          <p:cNvPr id="4" name="Table 4">
            <a:extLst>
              <a:ext uri="{FF2B5EF4-FFF2-40B4-BE49-F238E27FC236}">
                <a16:creationId xmlns:a16="http://schemas.microsoft.com/office/drawing/2014/main" id="{D829C890-712C-9C4C-A6F9-BD3ADB6C5B76}"/>
              </a:ext>
            </a:extLst>
          </p:cNvPr>
          <p:cNvGraphicFramePr>
            <a:graphicFrameLocks noGrp="1"/>
          </p:cNvGraphicFramePr>
          <p:nvPr>
            <p:extLst>
              <p:ext uri="{D42A27DB-BD31-4B8C-83A1-F6EECF244321}">
                <p14:modId xmlns:p14="http://schemas.microsoft.com/office/powerpoint/2010/main" val="3998163548"/>
              </p:ext>
            </p:extLst>
          </p:nvPr>
        </p:nvGraphicFramePr>
        <p:xfrm>
          <a:off x="337868" y="562125"/>
          <a:ext cx="11516263" cy="5733749"/>
        </p:xfrm>
        <a:graphic>
          <a:graphicData uri="http://schemas.openxmlformats.org/drawingml/2006/table">
            <a:tbl>
              <a:tblPr firstRow="1" bandRow="1">
                <a:tableStyleId>{5C22544A-7EE6-4342-B048-85BDC9FD1C3A}</a:tableStyleId>
              </a:tblPr>
              <a:tblGrid>
                <a:gridCol w="1924195">
                  <a:extLst>
                    <a:ext uri="{9D8B030D-6E8A-4147-A177-3AD203B41FA5}">
                      <a16:colId xmlns:a16="http://schemas.microsoft.com/office/drawing/2014/main" val="991861392"/>
                    </a:ext>
                  </a:extLst>
                </a:gridCol>
                <a:gridCol w="4796034">
                  <a:extLst>
                    <a:ext uri="{9D8B030D-6E8A-4147-A177-3AD203B41FA5}">
                      <a16:colId xmlns:a16="http://schemas.microsoft.com/office/drawing/2014/main" val="3906970739"/>
                    </a:ext>
                  </a:extLst>
                </a:gridCol>
                <a:gridCol w="4796034">
                  <a:extLst>
                    <a:ext uri="{9D8B030D-6E8A-4147-A177-3AD203B41FA5}">
                      <a16:colId xmlns:a16="http://schemas.microsoft.com/office/drawing/2014/main" val="1998875377"/>
                    </a:ext>
                  </a:extLst>
                </a:gridCol>
              </a:tblGrid>
              <a:tr h="375919">
                <a:tc>
                  <a:txBody>
                    <a:bodyPr/>
                    <a:lstStyle/>
                    <a:p>
                      <a:r>
                        <a:rPr lang="en-US" sz="1400" dirty="0"/>
                        <a:t>Field</a:t>
                      </a:r>
                    </a:p>
                  </a:txBody>
                  <a:tcPr/>
                </a:tc>
                <a:tc>
                  <a:txBody>
                    <a:bodyPr/>
                    <a:lstStyle/>
                    <a:p>
                      <a:r>
                        <a:rPr lang="en-US" sz="1400" dirty="0"/>
                        <a:t>Description</a:t>
                      </a:r>
                    </a:p>
                  </a:txBody>
                  <a:tcPr/>
                </a:tc>
                <a:tc>
                  <a:txBody>
                    <a:bodyPr/>
                    <a:lstStyle/>
                    <a:p>
                      <a:r>
                        <a:rPr lang="en-US" sz="1400" dirty="0"/>
                        <a:t>Possible Values</a:t>
                      </a:r>
                    </a:p>
                  </a:txBody>
                  <a:tcPr/>
                </a:tc>
                <a:extLst>
                  <a:ext uri="{0D108BD9-81ED-4DB2-BD59-A6C34878D82A}">
                    <a16:rowId xmlns:a16="http://schemas.microsoft.com/office/drawing/2014/main" val="4153469129"/>
                  </a:ext>
                </a:extLst>
              </a:tr>
              <a:tr h="736389">
                <a:tc>
                  <a:txBody>
                    <a:bodyPr/>
                    <a:lstStyle/>
                    <a:p>
                      <a:r>
                        <a:rPr lang="en-US" sz="1400" dirty="0"/>
                        <a:t>.user_reference</a:t>
                      </a:r>
                    </a:p>
                  </a:txBody>
                  <a:tcPr/>
                </a:tc>
                <a:tc>
                  <a:txBody>
                    <a:bodyPr/>
                    <a:lstStyle/>
                    <a:p>
                      <a:r>
                        <a:rPr lang="en-US" sz="1400" dirty="0"/>
                        <a:t>User pointer that can link the instance with other objects. Just ignore.</a:t>
                      </a:r>
                    </a:p>
                  </a:txBody>
                  <a:tcPr/>
                </a:tc>
                <a:tc>
                  <a:txBody>
                    <a:bodyPr/>
                    <a:lstStyle/>
                    <a:p>
                      <a:endParaRPr lang="en-US" sz="1400" dirty="0"/>
                    </a:p>
                  </a:txBody>
                  <a:tcPr/>
                </a:tc>
                <a:extLst>
                  <a:ext uri="{0D108BD9-81ED-4DB2-BD59-A6C34878D82A}">
                    <a16:rowId xmlns:a16="http://schemas.microsoft.com/office/drawing/2014/main" val="4365680"/>
                  </a:ext>
                </a:extLst>
              </a:tr>
              <a:tr h="939496">
                <a:tc>
                  <a:txBody>
                    <a:bodyPr/>
                    <a:lstStyle/>
                    <a:p>
                      <a:r>
                        <a:rPr lang="en-US" sz="1400" dirty="0"/>
                        <a:t>.mtu_bytes</a:t>
                      </a:r>
                    </a:p>
                  </a:txBody>
                  <a:tcPr/>
                </a:tc>
                <a:tc>
                  <a:txBody>
                    <a:bodyPr/>
                    <a:lstStyle/>
                    <a:p>
                      <a:r>
                        <a:rPr lang="en-US" sz="1400" dirty="0"/>
                        <a:t>Maximum Transmission Unit (MTU). Maximum number of bytes per CAN data frame. (CAN FD or normal CAN?)</a:t>
                      </a:r>
                    </a:p>
                  </a:txBody>
                  <a:tcPr/>
                </a:tc>
                <a:tc>
                  <a:txBody>
                    <a:bodyPr/>
                    <a:lstStyle/>
                    <a:p>
                      <a:r>
                        <a:rPr lang="en-US" sz="1400" dirty="0"/>
                        <a:t>Any CAN frame data length &gt;= 8.</a:t>
                      </a:r>
                    </a:p>
                  </a:txBody>
                  <a:tcPr/>
                </a:tc>
                <a:extLst>
                  <a:ext uri="{0D108BD9-81ED-4DB2-BD59-A6C34878D82A}">
                    <a16:rowId xmlns:a16="http://schemas.microsoft.com/office/drawing/2014/main" val="577639217"/>
                  </a:ext>
                </a:extLst>
              </a:tr>
              <a:tr h="736389">
                <a:tc>
                  <a:txBody>
                    <a:bodyPr/>
                    <a:lstStyle/>
                    <a:p>
                      <a:r>
                        <a:rPr lang="en-US" sz="1400" dirty="0"/>
                        <a:t>.node_id</a:t>
                      </a:r>
                    </a:p>
                  </a:txBody>
                  <a:tcPr/>
                </a:tc>
                <a:tc>
                  <a:txBody>
                    <a:bodyPr/>
                    <a:lstStyle/>
                    <a:p>
                      <a:r>
                        <a:rPr lang="en-US" sz="1400" dirty="0"/>
                        <a:t>Node ID of the local node. </a:t>
                      </a:r>
                    </a:p>
                  </a:txBody>
                  <a:tcPr/>
                </a:tc>
                <a:tc>
                  <a:txBody>
                    <a:bodyPr/>
                    <a:lstStyle/>
                    <a:p>
                      <a:r>
                        <a:rPr lang="en-US" sz="1400" dirty="0"/>
                        <a:t>0 to 127 (126 and 127 are reserved for diagnostic and debugging tools, should not be used in fielded systems)</a:t>
                      </a:r>
                    </a:p>
                  </a:txBody>
                  <a:tcPr/>
                </a:tc>
                <a:extLst>
                  <a:ext uri="{0D108BD9-81ED-4DB2-BD59-A6C34878D82A}">
                    <a16:rowId xmlns:a16="http://schemas.microsoft.com/office/drawing/2014/main" val="1652835665"/>
                  </a:ext>
                </a:extLst>
              </a:tr>
              <a:tr h="736389">
                <a:tc>
                  <a:txBody>
                    <a:bodyPr/>
                    <a:lstStyle/>
                    <a:p>
                      <a:r>
                        <a:rPr lang="en-US" sz="1400" dirty="0"/>
                        <a:t>.memory_allocate</a:t>
                      </a:r>
                    </a:p>
                  </a:txBody>
                  <a:tcPr/>
                </a:tc>
                <a:tc>
                  <a:txBody>
                    <a:bodyPr/>
                    <a:lstStyle/>
                    <a:p>
                      <a:r>
                        <a:rPr lang="en-US" sz="1400" dirty="0"/>
                        <a:t>Function for o1heap to allocate memory.</a:t>
                      </a:r>
                    </a:p>
                  </a:txBody>
                  <a:tcPr/>
                </a:tc>
                <a:tc>
                  <a:txBody>
                    <a:bodyPr/>
                    <a:lstStyle/>
                    <a:p>
                      <a:r>
                        <a:rPr lang="en-US" sz="1400" dirty="0"/>
                        <a:t>Pointer to function o1heapAllocate()</a:t>
                      </a:r>
                    </a:p>
                  </a:txBody>
                  <a:tcPr/>
                </a:tc>
                <a:extLst>
                  <a:ext uri="{0D108BD9-81ED-4DB2-BD59-A6C34878D82A}">
                    <a16:rowId xmlns:a16="http://schemas.microsoft.com/office/drawing/2014/main" val="3251645431"/>
                  </a:ext>
                </a:extLst>
              </a:tr>
              <a:tr h="736389">
                <a:tc>
                  <a:txBody>
                    <a:bodyPr/>
                    <a:lstStyle/>
                    <a:p>
                      <a:r>
                        <a:rPr lang="en-US" sz="1400" dirty="0"/>
                        <a:t>.memory_free</a:t>
                      </a:r>
                    </a:p>
                  </a:txBody>
                  <a:tcPr/>
                </a:tc>
                <a:tc>
                  <a:txBody>
                    <a:bodyPr/>
                    <a:lstStyle/>
                    <a:p>
                      <a:r>
                        <a:rPr lang="en-US" sz="1400" dirty="0"/>
                        <a:t>Function for o1heap to free memory.</a:t>
                      </a:r>
                    </a:p>
                  </a:txBody>
                  <a:tcPr/>
                </a:tc>
                <a:tc>
                  <a:txBody>
                    <a:bodyPr/>
                    <a:lstStyle/>
                    <a:p>
                      <a:r>
                        <a:rPr lang="en-US" sz="1400" dirty="0"/>
                        <a:t>Pointer to function o1heapFree()</a:t>
                      </a:r>
                    </a:p>
                  </a:txBody>
                  <a:tcPr/>
                </a:tc>
                <a:extLst>
                  <a:ext uri="{0D108BD9-81ED-4DB2-BD59-A6C34878D82A}">
                    <a16:rowId xmlns:a16="http://schemas.microsoft.com/office/drawing/2014/main" val="1614093866"/>
                  </a:ext>
                </a:extLst>
              </a:tr>
              <a:tr h="736389">
                <a:tc>
                  <a:txBody>
                    <a:bodyPr/>
                    <a:lstStyle/>
                    <a:p>
                      <a:r>
                        <a:rPr lang="en-US" sz="1400" dirty="0"/>
                        <a:t>._rx_subscriptions</a:t>
                      </a:r>
                    </a:p>
                  </a:txBody>
                  <a:tcPr/>
                </a:tc>
                <a:tc>
                  <a:txBody>
                    <a:bodyPr/>
                    <a:lstStyle/>
                    <a:p>
                      <a:r>
                        <a:rPr lang="en-US" sz="1400" dirty="0"/>
                        <a:t>Array of RX subscriptions. Internal use only, do not access.</a:t>
                      </a:r>
                    </a:p>
                  </a:txBody>
                  <a:tcPr/>
                </a:tc>
                <a:tc>
                  <a:txBody>
                    <a:bodyPr/>
                    <a:lstStyle/>
                    <a:p>
                      <a:r>
                        <a:rPr lang="en-US" sz="1400" dirty="0"/>
                        <a:t>-</a:t>
                      </a:r>
                    </a:p>
                  </a:txBody>
                  <a:tcPr/>
                </a:tc>
                <a:extLst>
                  <a:ext uri="{0D108BD9-81ED-4DB2-BD59-A6C34878D82A}">
                    <a16:rowId xmlns:a16="http://schemas.microsoft.com/office/drawing/2014/main" val="3375486857"/>
                  </a:ext>
                </a:extLst>
              </a:tr>
              <a:tr h="736389">
                <a:tc>
                  <a:txBody>
                    <a:bodyPr/>
                    <a:lstStyle/>
                    <a:p>
                      <a:r>
                        <a:rPr lang="en-US" sz="1400" dirty="0"/>
                        <a:t>._tx_queue</a:t>
                      </a:r>
                    </a:p>
                  </a:txBody>
                  <a:tcPr/>
                </a:tc>
                <a:tc>
                  <a:txBody>
                    <a:bodyPr/>
                    <a:lstStyle/>
                    <a:p>
                      <a:r>
                        <a:rPr lang="en-US" sz="1400" dirty="0"/>
                        <a:t>TX queue struct. Internal use only, do not access.</a:t>
                      </a:r>
                    </a:p>
                  </a:txBody>
                  <a:tcPr/>
                </a:tc>
                <a:tc>
                  <a:txBody>
                    <a:bodyPr/>
                    <a:lstStyle/>
                    <a:p>
                      <a:r>
                        <a:rPr lang="en-US" sz="1400" dirty="0"/>
                        <a:t>-</a:t>
                      </a:r>
                    </a:p>
                  </a:txBody>
                  <a:tcPr/>
                </a:tc>
                <a:extLst>
                  <a:ext uri="{0D108BD9-81ED-4DB2-BD59-A6C34878D82A}">
                    <a16:rowId xmlns:a16="http://schemas.microsoft.com/office/drawing/2014/main" val="910079785"/>
                  </a:ext>
                </a:extLst>
              </a:tr>
            </a:tbl>
          </a:graphicData>
        </a:graphic>
      </p:graphicFrame>
    </p:spTree>
    <p:extLst>
      <p:ext uri="{BB962C8B-B14F-4D97-AF65-F5344CB8AC3E}">
        <p14:creationId xmlns:p14="http://schemas.microsoft.com/office/powerpoint/2010/main" val="332576879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 - &amp;quot;Freescale PowerPoint Template&amp;quot;&quot;/&gt;&lt;property id=&quot;20307&quot; value=&quot;257&quot;/&gt;&lt;/object&gt;&lt;object type=&quot;3&quot; unique_id=&quot;10005&quot;&gt;&lt;property id=&quot;20148&quot; value=&quot;5&quot;/&gt;&lt;property id=&quot;20300&quot; value=&quot;Slide 2 - &amp;quot;Sample Slide: Text Only&amp;quot;&quot;/&gt;&lt;property id=&quot;20307&quot; value=&quot;260&quot;/&gt;&lt;/object&gt;&lt;object type=&quot;3&quot; unique_id=&quot;10006&quot;&gt;&lt;property id=&quot;20148&quot; value=&quot;5&quot;/&gt;&lt;property id=&quot;20300&quot; value=&quot;Slide 3 - &amp;quot;Sample Slide: Text + 1 Graphic&amp;quot;&quot;/&gt;&lt;property id=&quot;20307&quot; value=&quot;264&quot;/&gt;&lt;/object&gt;&lt;object type=&quot;3&quot; unique_id=&quot;10007&quot;&gt;&lt;property id=&quot;20148&quot; value=&quot;5&quot;/&gt;&lt;property id=&quot;20300&quot; value=&quot;Slide 4 - &amp;quot;Sample Slide: Text + 1 Graphic&amp;quot;&quot;/&gt;&lt;property id=&quot;20307&quot; value=&quot;265&quot;/&gt;&lt;/object&gt;&lt;object type=&quot;3&quot; unique_id=&quot;10008&quot;&gt;&lt;property id=&quot;20148&quot; value=&quot;5&quot;/&gt;&lt;property id=&quot;20300&quot; value=&quot;Slide 5 - &amp;quot;Sample Slide: Text + 2 Graphics&amp;quot;&quot;/&gt;&lt;property id=&quot;20307&quot; value=&quot;266&quot;/&gt;&lt;/object&gt;&lt;object type=&quot;3&quot; unique_id=&quot;10009&quot;&gt;&lt;property id=&quot;20148&quot; value=&quot;5&quot;/&gt;&lt;property id=&quot;20300&quot; value=&quot;Slide 6 - &amp;quot;Sample Slide: Text + 2 Graphics&amp;quot;&quot;/&gt;&lt;property id=&quot;20307&quot; value=&quot;267&quot;/&gt;&lt;/object&gt;&lt;object type=&quot;3&quot; unique_id=&quot;10010&quot;&gt;&lt;property id=&quot;20148&quot; value=&quot;5&quot;/&gt;&lt;property id=&quot;20300&quot; value=&quot;Slide 7 - &amp;quot;Sample Slide: Text + 3 Graphics&amp;quot;&quot;/&gt;&lt;property id=&quot;20307&quot; value=&quot;268&quot;/&gt;&lt;/object&gt;&lt;object type=&quot;3&quot; unique_id=&quot;10011&quot;&gt;&lt;property id=&quot;20148&quot; value=&quot;5&quot;/&gt;&lt;property id=&quot;20300&quot; value=&quot;Slide 8 - &amp;quot;Sample Slide: Text + 3 Graphics&amp;quot;&quot;/&gt;&lt;property id=&quot;20307&quot; value=&quot;269&quot;/&gt;&lt;/object&gt;&lt;object type=&quot;3&quot; unique_id=&quot;10012&quot;&gt;&lt;property id=&quot;20148&quot; value=&quot;5&quot;/&gt;&lt;property id=&quot;20300&quot; value=&quot;Slide 9 - &amp;quot;Sample Slide: Text and Logos&amp;quot;&quot;/&gt;&lt;property id=&quot;20307&quot; value=&quot;270&quot;/&gt;&lt;/object&gt;&lt;object type=&quot;3&quot; unique_id=&quot;10013&quot;&gt;&lt;property id=&quot;20148&quot; value=&quot;5&quot;/&gt;&lt;property id=&quot;20300&quot; value=&quot;Slide 10 - &amp;quot;Sample Slide: Text and Logos&amp;quot;&quot;/&gt;&lt;property id=&quot;20307&quot; value=&quot;271&quot;/&gt;&lt;/object&gt;&lt;object type=&quot;3&quot; unique_id=&quot;10014&quot;&gt;&lt;property id=&quot;20148&quot; value=&quot;5&quot;/&gt;&lt;property id=&quot;20300&quot; value=&quot;Slide 11 - &amp;quot;Sample Slide: Bar Graph&amp;quot;&quot;/&gt;&lt;property id=&quot;20307&quot; value=&quot;276&quot;/&gt;&lt;/object&gt;&lt;object type=&quot;3&quot; unique_id=&quot;10015&quot;&gt;&lt;property id=&quot;20148&quot; value=&quot;5&quot;/&gt;&lt;property id=&quot;20300&quot; value=&quot;Slide 12 - &amp;quot;Sample Slide: Bar Graph Quadrant&amp;quot;&quot;/&gt;&lt;property id=&quot;20307&quot; value=&quot;296&quot;/&gt;&lt;/object&gt;&lt;object type=&quot;3&quot; unique_id=&quot;10016&quot;&gt;&lt;property id=&quot;20148&quot; value=&quot;5&quot;/&gt;&lt;property id=&quot;20300&quot; value=&quot;Slide 13 - &amp;quot;Sample Slide: Pie Graph&amp;quot;&quot;/&gt;&lt;property id=&quot;20307&quot; value=&quot;277&quot;/&gt;&lt;/object&gt;&lt;object type=&quot;3&quot; unique_id=&quot;10017&quot;&gt;&lt;property id=&quot;20148&quot; value=&quot;5&quot;/&gt;&lt;property id=&quot;20300&quot; value=&quot;Slide 14 - &amp;quot;Sample Slide: Line Graph Quadrant&amp;quot;&quot;/&gt;&lt;property id=&quot;20307&quot; value=&quot;278&quot;/&gt;&lt;/object&gt;&lt;object type=&quot;3&quot; unique_id=&quot;10018&quot;&gt;&lt;property id=&quot;20148&quot; value=&quot;5&quot;/&gt;&lt;property id=&quot;20300&quot; value=&quot;Slide 15 - &amp;quot;Sample Slide: Line Graph&amp;quot;&quot;/&gt;&lt;property id=&quot;20307&quot; value=&quot;297&quot;/&gt;&lt;/object&gt;&lt;object type=&quot;3&quot; unique_id=&quot;10019&quot;&gt;&lt;property id=&quot;20148&quot; value=&quot;5&quot;/&gt;&lt;property id=&quot;20300&quot; value=&quot;Slide 16 - &amp;quot;Sample Slide: Diagram Slide&amp;quot;&quot;/&gt;&lt;property id=&quot;20307&quot; value=&quot;283&quot;/&gt;&lt;/object&gt;&lt;object type=&quot;3&quot; unique_id=&quot;10020&quot;&gt;&lt;property id=&quot;20148&quot; value=&quot;5&quot;/&gt;&lt;property id=&quot;20300&quot; value=&quot;Slide 17&quot;/&gt;&lt;property id=&quot;20307&quot; value=&quot;287&quot;/&gt;&lt;/object&gt;&lt;object type=&quot;3&quot; unique_id=&quot;10021&quot;&gt;&lt;property id=&quot;20148&quot; value=&quot;5&quot;/&gt;&lt;property id=&quot;20300&quot; value=&quot;Slide 18 - &amp;quot;Sample Slide: Text Treatments&amp;quot;&quot;/&gt;&lt;property id=&quot;20307&quot; value=&quot;289&quot;/&gt;&lt;/object&gt;&lt;object type=&quot;3&quot; unique_id=&quot;10022&quot;&gt;&lt;property id=&quot;20148&quot; value=&quot;5&quot;/&gt;&lt;property id=&quot;20300&quot; value=&quot;Slide 19 - &amp;quot;Sample Slide: Timeline&amp;quot;&quot;/&gt;&lt;property id=&quot;20307&quot; value=&quot;290&quot;/&gt;&lt;/object&gt;&lt;object type=&quot;3&quot; unique_id=&quot;10023&quot;&gt;&lt;property id=&quot;20148&quot; value=&quot;5&quot;/&gt;&lt;property id=&quot;20300&quot; value=&quot;Slide 20 - &amp;quot;Sample Slide: Timeline 2&amp;quot;&quot;/&gt;&lt;property id=&quot;20307&quot; value=&quot;294&quot;/&gt;&lt;/object&gt;&lt;object type=&quot;3&quot; unique_id=&quot;10024&quot;&gt;&lt;property id=&quot;20148&quot; value=&quot;5&quot;/&gt;&lt;property id=&quot;20300&quot; value=&quot;Slide 21 - &amp;quot;Sample Slide: Charts&amp;quot;&quot;/&gt;&lt;property id=&quot;20307&quot; value=&quot;295&quot;/&gt;&lt;/object&gt;&lt;object type=&quot;3&quot; unique_id=&quot;10025&quot;&gt;&lt;property id=&quot;20148&quot; value=&quot;5&quot;/&gt;&lt;property id=&quot;20300&quot; value=&quot;Slide 22 - &amp;quot;New Freescale Colors&amp;quot;&quot;/&gt;&lt;property id=&quot;20307&quot; value=&quot;293&quot;/&gt;&lt;/object&gt;&lt;object type=&quot;3&quot; unique_id=&quot;10026&quot;&gt;&lt;property id=&quot;20148&quot; value=&quot;5&quot;/&gt;&lt;property id=&quot;20300&quot; value=&quot;Slide 23 - &amp;quot;Sample Slide: Blank White Page&amp;quot;&quot;/&gt;&lt;property id=&quot;20307&quot; value=&quot;288&quot;/&gt;&lt;/object&gt;&lt;object type=&quot;3&quot; unique_id=&quot;10027&quot;&gt;&lt;property id=&quot;20148&quot; value=&quot;5&quot;/&gt;&lt;property id=&quot;20300&quot; value=&quot;Slide 24&quot;/&gt;&lt;property id=&quot;20307&quot; value=&quot;291&quot;/&gt;&lt;/object&gt;&lt;/object&gt;&lt;/object&gt;&lt;/database&gt;"/>
  <p:tag name="SECTOMILLISECCONVERTED" val="1"/>
</p:tagLst>
</file>

<file path=ppt/theme/theme1.xml><?xml version="1.0" encoding="utf-8"?>
<a:theme xmlns:a="http://schemas.openxmlformats.org/drawingml/2006/main" name="Master Content Slide">
  <a:themeElements>
    <a:clrScheme name="DEC NXP color pallete">
      <a:dk1>
        <a:srgbClr val="000000"/>
      </a:dk1>
      <a:lt1>
        <a:sysClr val="window" lastClr="FFFFFF"/>
      </a:lt1>
      <a:dk2>
        <a:srgbClr val="DADADA"/>
      </a:dk2>
      <a:lt2>
        <a:srgbClr val="FFFFFF"/>
      </a:lt2>
      <a:accent1>
        <a:srgbClr val="4FABE3"/>
      </a:accent1>
      <a:accent2>
        <a:srgbClr val="1A48AA"/>
      </a:accent2>
      <a:accent3>
        <a:srgbClr val="97B81E"/>
      </a:accent3>
      <a:accent4>
        <a:srgbClr val="FF9B09"/>
      </a:accent4>
      <a:accent5>
        <a:srgbClr val="58595B"/>
      </a:accent5>
      <a:accent6>
        <a:srgbClr val="001B46"/>
      </a:accent6>
      <a:hlink>
        <a:srgbClr val="4FABE3"/>
      </a:hlink>
      <a:folHlink>
        <a:srgbClr val="4FABE3"/>
      </a:folHlink>
    </a:clrScheme>
    <a:fontScheme name="Master_PPT_Confident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lIns="182880" tIns="182880" rIns="182880" bIns="182880" rtlCol="0" anchor="t"/>
      <a:lstStyle>
        <a:defPPr algn="l">
          <a:defRPr dirty="0" smtClean="0">
            <a:solidFill>
              <a:schemeClr val="bg1"/>
            </a:solidFill>
            <a:latin typeface="+mj-lt"/>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91440" tIns="45720" rIns="91440" rtlCol="0" anchor="t">
        <a:noAutofit/>
      </a:bodyPr>
      <a:lstStyle>
        <a:defPPr algn="l">
          <a:spcBef>
            <a:spcPts val="600"/>
          </a:spcBef>
          <a:defRPr sz="1700" dirty="0">
            <a:latin typeface="Arial" panose="020B0604020202020204" pitchFamily="34" charset="0"/>
            <a:cs typeface="Arial" panose="020B0604020202020204" pitchFamily="34" charset="0"/>
          </a:defRPr>
        </a:defPPr>
      </a:lstStyle>
    </a:txDef>
  </a:objectDefaults>
  <a:extraClrSchemeLst>
    <a:extraClrScheme>
      <a:clrScheme name="Master_PPT_Confidential 1">
        <a:dk1>
          <a:srgbClr val="000000"/>
        </a:dk1>
        <a:lt1>
          <a:srgbClr val="FFFFFF"/>
        </a:lt1>
        <a:dk2>
          <a:srgbClr val="000000"/>
        </a:dk2>
        <a:lt2>
          <a:srgbClr val="DAD1C6"/>
        </a:lt2>
        <a:accent1>
          <a:srgbClr val="00608B"/>
        </a:accent1>
        <a:accent2>
          <a:srgbClr val="73BFD7"/>
        </a:accent2>
        <a:accent3>
          <a:srgbClr val="FFFFFF"/>
        </a:accent3>
        <a:accent4>
          <a:srgbClr val="000000"/>
        </a:accent4>
        <a:accent5>
          <a:srgbClr val="AAB6C4"/>
        </a:accent5>
        <a:accent6>
          <a:srgbClr val="68ADC3"/>
        </a:accent6>
        <a:hlink>
          <a:srgbClr val="998875"/>
        </a:hlink>
        <a:folHlink>
          <a:srgbClr val="C3CC51"/>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0" id="{67C30B86-B2D5-234E-ABFA-0B4F82C32852}" vid="{259346A0-3CDC-7B40-9E90-90A1E75ED952}"/>
    </a:ext>
  </a:extLst>
</a:theme>
</file>

<file path=ppt/theme/theme2.xml><?xml version="1.0" encoding="utf-8"?>
<a:theme xmlns:a="http://schemas.openxmlformats.org/drawingml/2006/main" name="Logo Slide">
  <a:themeElements>
    <a:clrScheme name="DEC NXP color pallete">
      <a:dk1>
        <a:srgbClr val="000000"/>
      </a:dk1>
      <a:lt1>
        <a:sysClr val="window" lastClr="FFFFFF"/>
      </a:lt1>
      <a:dk2>
        <a:srgbClr val="DADADA"/>
      </a:dk2>
      <a:lt2>
        <a:srgbClr val="FFFFFF"/>
      </a:lt2>
      <a:accent1>
        <a:srgbClr val="4FABE3"/>
      </a:accent1>
      <a:accent2>
        <a:srgbClr val="1A48AA"/>
      </a:accent2>
      <a:accent3>
        <a:srgbClr val="97B81E"/>
      </a:accent3>
      <a:accent4>
        <a:srgbClr val="FF9B09"/>
      </a:accent4>
      <a:accent5>
        <a:srgbClr val="58595B"/>
      </a:accent5>
      <a:accent6>
        <a:srgbClr val="001B46"/>
      </a:accent6>
      <a:hlink>
        <a:srgbClr val="4FABE3"/>
      </a:hlink>
      <a:folHlink>
        <a:srgbClr val="4FABE3"/>
      </a:folHlink>
    </a:clrScheme>
    <a:fontScheme name="1_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0" id="{67C30B86-B2D5-234E-ABFA-0B4F82C32852}" vid="{2B1E265B-80D8-D948-ABA5-570A143860F2}"/>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9559158A184644BA3D0C1D75492005F" ma:contentTypeVersion="4" ma:contentTypeDescription="Create a new document." ma:contentTypeScope="" ma:versionID="28c773131cb634fa465523b0fdfb971f">
  <xsd:schema xmlns:xsd="http://www.w3.org/2001/XMLSchema" xmlns:xs="http://www.w3.org/2001/XMLSchema" xmlns:p="http://schemas.microsoft.com/office/2006/metadata/properties" xmlns:ns2="e4b0ebb6-72be-41fb-8013-849b298b51b3" xmlns:ns3="49b76c53-7fae-4238-9f45-8699d1c05a07" targetNamespace="http://schemas.microsoft.com/office/2006/metadata/properties" ma:root="true" ma:fieldsID="f5f4e962645fd31c67b095e971f3b263" ns2:_="" ns3:_="">
    <xsd:import namespace="e4b0ebb6-72be-41fb-8013-849b298b51b3"/>
    <xsd:import namespace="49b76c53-7fae-4238-9f45-8699d1c05a07"/>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b0ebb6-72be-41fb-8013-849b298b51b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9b76c53-7fae-4238-9f45-8699d1c05a0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1DD6062-AC8F-474E-9F37-078B6ED7951A}">
  <ds:schemaRefs>
    <ds:schemaRef ds:uri="http://schemas.microsoft.com/office/2006/metadata/properties"/>
    <ds:schemaRef ds:uri="http://purl.org/dc/elements/1.1/"/>
    <ds:schemaRef ds:uri="http://www.w3.org/XML/1998/namespace"/>
    <ds:schemaRef ds:uri="http://schemas.openxmlformats.org/package/2006/metadata/core-properties"/>
    <ds:schemaRef ds:uri="http://schemas.microsoft.com/office/2006/documentManagement/types"/>
    <ds:schemaRef ds:uri="http://purl.org/dc/dcmitype/"/>
    <ds:schemaRef ds:uri="e4b0ebb6-72be-41fb-8013-849b298b51b3"/>
    <ds:schemaRef ds:uri="http://schemas.microsoft.com/office/infopath/2007/PartnerControls"/>
    <ds:schemaRef ds:uri="49b76c53-7fae-4238-9f45-8699d1c05a07"/>
    <ds:schemaRef ds:uri="http://purl.org/dc/terms/"/>
  </ds:schemaRefs>
</ds:datastoreItem>
</file>

<file path=customXml/itemProps2.xml><?xml version="1.0" encoding="utf-8"?>
<ds:datastoreItem xmlns:ds="http://schemas.openxmlformats.org/officeDocument/2006/customXml" ds:itemID="{451015EE-D5F4-4302-9943-E0583206BA28}">
  <ds:schemaRefs>
    <ds:schemaRef ds:uri="http://schemas.microsoft.com/sharepoint/v3/contenttype/forms"/>
  </ds:schemaRefs>
</ds:datastoreItem>
</file>

<file path=customXml/itemProps3.xml><?xml version="1.0" encoding="utf-8"?>
<ds:datastoreItem xmlns:ds="http://schemas.openxmlformats.org/officeDocument/2006/customXml" ds:itemID="{76288DED-0425-4298-A977-445722273D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4b0ebb6-72be-41fb-8013-849b298b51b3"/>
    <ds:schemaRef ds:uri="49b76c53-7fae-4238-9f45-8699d1c05a0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NXP_Public_template_2021</Template>
  <TotalTime>1962</TotalTime>
  <Pages>0</Pages>
  <Words>6954</Words>
  <Characters>0</Characters>
  <Application>Microsoft Macintosh PowerPoint</Application>
  <DocSecurity>0</DocSecurity>
  <PresentationFormat>Widescreen</PresentationFormat>
  <Lines>0</Lines>
  <Paragraphs>895</Paragraphs>
  <Slides>32</Slides>
  <Notes>31</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32</vt:i4>
      </vt:variant>
    </vt:vector>
  </HeadingPairs>
  <TitlesOfParts>
    <vt:vector size="38" baseType="lpstr">
      <vt:lpstr>-apple-system</vt:lpstr>
      <vt:lpstr>Arial</vt:lpstr>
      <vt:lpstr>Menlo</vt:lpstr>
      <vt:lpstr>Wingdings</vt:lpstr>
      <vt:lpstr>Master Content Slide</vt:lpstr>
      <vt:lpstr>Logo Slide</vt:lpstr>
      <vt:lpstr>Introduction to UAVCAN/CAN in C (Libcanard)</vt:lpstr>
      <vt:lpstr>overview</vt:lpstr>
      <vt:lpstr>can bus</vt:lpstr>
      <vt:lpstr>uavcan</vt:lpstr>
      <vt:lpstr>Data structure description language (DSDL)</vt:lpstr>
      <vt:lpstr>uavcan message files</vt:lpstr>
      <vt:lpstr>libcanard</vt:lpstr>
      <vt:lpstr>libcanard data structures</vt:lpstr>
      <vt:lpstr>CanardInstance (short description)</vt:lpstr>
      <vt:lpstr>CanardTransfer</vt:lpstr>
      <vt:lpstr>CanardFrame</vt:lpstr>
      <vt:lpstr>Canardrxsubscription</vt:lpstr>
      <vt:lpstr>High Level Overview (for socketcan_canard 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socketcan_canard demo</vt:lpstr>
      <vt:lpstr>uavcan in the field (rover)</vt:lpstr>
      <vt:lpstr>Closing thoughts</vt:lpstr>
      <vt:lpstr>PowerPoint Presentation</vt:lpstr>
    </vt:vector>
  </TitlesOfParts>
  <Company/>
  <LinksUpToDate>false</LinksUpToDate>
  <CharactersWithSpaces>0</CharactersWithSpaces>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NXP Semiconductors 2021</dc:title>
  <dc:subject>120720 update 2021</dc:subject>
  <dc:creator>Renee Fortenberry</dc:creator>
  <dc:description>333696-CS_2020 PowerPoint Template</dc:description>
  <cp:lastModifiedBy>Landon Haugh</cp:lastModifiedBy>
  <cp:revision>13</cp:revision>
  <dcterms:created xsi:type="dcterms:W3CDTF">2021-02-01T18:53:36Z</dcterms:created>
  <dcterms:modified xsi:type="dcterms:W3CDTF">2021-05-28T00:55:08Z</dcterms:modified>
  <cp:category>Training</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0x01010029559158A184644BA3D0C1D75492005F</vt:lpwstr>
  </property>
</Properties>
</file>

<file path=docProps/thumbnail.jpeg>
</file>